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72" r:id="rId6"/>
    <p:sldId id="257" r:id="rId7"/>
    <p:sldId id="269" r:id="rId8"/>
    <p:sldId id="259" r:id="rId9"/>
    <p:sldId id="351" r:id="rId10"/>
    <p:sldId id="346" r:id="rId11"/>
    <p:sldId id="35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99" userDrawn="1">
          <p15:clr>
            <a:srgbClr val="A4A3A4"/>
          </p15:clr>
        </p15:guide>
        <p15:guide id="2" orient="horz" pos="1530" userDrawn="1">
          <p15:clr>
            <a:srgbClr val="A4A3A4"/>
          </p15:clr>
        </p15:guide>
        <p15:guide id="3" pos="3749" userDrawn="1">
          <p15:clr>
            <a:srgbClr val="A4A3A4"/>
          </p15:clr>
        </p15:guide>
        <p15:guide id="4" pos="70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re Booth" initials="CB" lastIdx="1" clrIdx="0">
    <p:extLst>
      <p:ext uri="{19B8F6BF-5375-455C-9EA6-DF929625EA0E}">
        <p15:presenceInfo xmlns:p15="http://schemas.microsoft.com/office/powerpoint/2012/main" userId="S::Clare.Booth@est.org.uk::f08d992f-fa36-4cfa-9992-eb2da9fe3ec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09E2F"/>
    <a:srgbClr val="333F48"/>
    <a:srgbClr val="009CDE"/>
    <a:srgbClr val="1D8925"/>
    <a:srgbClr val="F2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D9BF45-A6A2-4158-AD2F-9C40F2E43CD6}" v="1" dt="2024-05-02T09:55:48.7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999"/>
        <p:guide orient="horz" pos="1530"/>
        <p:guide pos="3749"/>
        <p:guide pos="701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Yule" userId="5b8a600d-4b54-4795-9e92-9ba95278435f" providerId="ADAL" clId="{C0D9BF45-A6A2-4158-AD2F-9C40F2E43CD6}"/>
    <pc:docChg chg="custSel modSld">
      <pc:chgData name="Rachel Yule" userId="5b8a600d-4b54-4795-9e92-9ba95278435f" providerId="ADAL" clId="{C0D9BF45-A6A2-4158-AD2F-9C40F2E43CD6}" dt="2024-05-02T09:55:48.729" v="79" actId="20577"/>
      <pc:docMkLst>
        <pc:docMk/>
      </pc:docMkLst>
      <pc:sldChg chg="addSp delSp modSp mod delAnim">
        <pc:chgData name="Rachel Yule" userId="5b8a600d-4b54-4795-9e92-9ba95278435f" providerId="ADAL" clId="{C0D9BF45-A6A2-4158-AD2F-9C40F2E43CD6}" dt="2024-05-02T09:55:48.729" v="79" actId="20577"/>
        <pc:sldMkLst>
          <pc:docMk/>
          <pc:sldMk cId="1071291011" sldId="259"/>
        </pc:sldMkLst>
        <pc:spChg chg="add mod">
          <ac:chgData name="Rachel Yule" userId="5b8a600d-4b54-4795-9e92-9ba95278435f" providerId="ADAL" clId="{C0D9BF45-A6A2-4158-AD2F-9C40F2E43CD6}" dt="2024-05-02T09:55:48.729" v="79" actId="20577"/>
          <ac:spMkLst>
            <pc:docMk/>
            <pc:sldMk cId="1071291011" sldId="259"/>
            <ac:spMk id="4" creationId="{8E382F7E-96FD-D707-A24A-0B909B0531CE}"/>
          </ac:spMkLst>
        </pc:spChg>
        <pc:picChg chg="del">
          <ac:chgData name="Rachel Yule" userId="5b8a600d-4b54-4795-9e92-9ba95278435f" providerId="ADAL" clId="{C0D9BF45-A6A2-4158-AD2F-9C40F2E43CD6}" dt="2024-05-02T09:54:41.975" v="0" actId="478"/>
          <ac:picMkLst>
            <pc:docMk/>
            <pc:sldMk cId="1071291011" sldId="259"/>
            <ac:picMk id="2" creationId="{478956E8-FF48-417E-812F-1DC2B12A11E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91736C-2B81-4F55-9D5D-E3AC7A5D4F7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CB0BC24-991B-4454-9DE2-16DB936392E9}">
      <dgm:prSet phldrT="[Text]"/>
      <dgm:spPr>
        <a:solidFill>
          <a:srgbClr val="509E2F"/>
        </a:solidFill>
        <a:ln>
          <a:solidFill>
            <a:srgbClr val="509E2F"/>
          </a:solidFill>
        </a:ln>
      </dgm:spPr>
      <dgm:t>
        <a:bodyPr/>
        <a:lstStyle/>
        <a:p>
          <a:r>
            <a:rPr lang="en-GB" b="0" i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The Scottish Government’s</a:t>
          </a:r>
          <a:endParaRPr lang="en-GB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BBD5D3-348F-4CAE-95DB-F4B5B1AAA933}" type="parTrans" cxnId="{FF73BB81-ACAD-4426-888E-E3812B9620F2}">
      <dgm:prSet/>
      <dgm:spPr/>
      <dgm:t>
        <a:bodyPr/>
        <a:lstStyle/>
        <a:p>
          <a:endParaRPr lang="en-GB"/>
        </a:p>
      </dgm:t>
    </dgm:pt>
    <dgm:pt modelId="{21149592-FC1F-471D-A07B-D823D3891970}" type="sibTrans" cxnId="{FF73BB81-ACAD-4426-888E-E3812B9620F2}">
      <dgm:prSet/>
      <dgm:spPr>
        <a:solidFill>
          <a:srgbClr val="509E2F"/>
        </a:solidFill>
      </dgm:spPr>
      <dgm:t>
        <a:bodyPr/>
        <a:lstStyle/>
        <a:p>
          <a:endParaRPr lang="en-GB"/>
        </a:p>
      </dgm:t>
    </dgm:pt>
    <dgm:pt modelId="{2A12C79C-6193-4193-ADD4-09271A0A03D1}">
      <dgm:prSet phldrT="[Text]"/>
      <dgm:spPr>
        <a:solidFill>
          <a:srgbClr val="509E2F"/>
        </a:solidFill>
        <a:ln>
          <a:solidFill>
            <a:srgbClr val="509E2F"/>
          </a:solidFill>
        </a:ln>
      </dgm:spPr>
      <dgm:t>
        <a:bodyPr/>
        <a:lstStyle/>
        <a:p>
          <a:r>
            <a:rPr lang="en-GB" b="0" i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Community and Energy Renewables Scheme (CARES)</a:t>
          </a:r>
          <a:endParaRPr lang="en-GB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4A93B6-0FE0-434C-AFFF-C9F71DC732B9}" type="parTrans" cxnId="{3416297D-9539-484C-8D87-EA0C9A56ECFB}">
      <dgm:prSet/>
      <dgm:spPr/>
      <dgm:t>
        <a:bodyPr/>
        <a:lstStyle/>
        <a:p>
          <a:endParaRPr lang="en-GB"/>
        </a:p>
      </dgm:t>
    </dgm:pt>
    <dgm:pt modelId="{0EF96A99-9A37-4D4E-95BA-DF91F18375A0}" type="sibTrans" cxnId="{3416297D-9539-484C-8D87-EA0C9A56ECFB}">
      <dgm:prSet/>
      <dgm:spPr>
        <a:solidFill>
          <a:srgbClr val="509E2F"/>
        </a:solidFill>
      </dgm:spPr>
      <dgm:t>
        <a:bodyPr/>
        <a:lstStyle/>
        <a:p>
          <a:endParaRPr lang="en-GB">
            <a:solidFill>
              <a:srgbClr val="509E2F"/>
            </a:solidFill>
          </a:endParaRPr>
        </a:p>
      </dgm:t>
    </dgm:pt>
    <dgm:pt modelId="{38A6F7A2-79BD-47B5-BB76-C380607091F6}">
      <dgm:prSet phldrT="[Text]"/>
      <dgm:spPr>
        <a:solidFill>
          <a:srgbClr val="509E2F"/>
        </a:solidFill>
      </dgm:spPr>
      <dgm:t>
        <a:bodyPr/>
        <a:lstStyle/>
        <a:p>
          <a:r>
            <a:rPr lang="en-GB" b="0" i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delivered by</a:t>
          </a:r>
          <a:br>
            <a: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b="0" i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Local Energy Scotland</a:t>
          </a:r>
          <a:endParaRPr lang="en-GB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5DA5EE-4E02-4209-A569-AACF59666ECC}" type="parTrans" cxnId="{8389FF76-610C-4575-BFD2-E9403474F267}">
      <dgm:prSet/>
      <dgm:spPr/>
      <dgm:t>
        <a:bodyPr/>
        <a:lstStyle/>
        <a:p>
          <a:endParaRPr lang="en-GB"/>
        </a:p>
      </dgm:t>
    </dgm:pt>
    <dgm:pt modelId="{0A47497A-DB61-4293-8A34-CC30A027FBB1}" type="sibTrans" cxnId="{8389FF76-610C-4575-BFD2-E9403474F267}">
      <dgm:prSet/>
      <dgm:spPr/>
      <dgm:t>
        <a:bodyPr/>
        <a:lstStyle/>
        <a:p>
          <a:endParaRPr lang="en-GB"/>
        </a:p>
      </dgm:t>
    </dgm:pt>
    <dgm:pt modelId="{4F9DCF98-104B-41B7-8E44-57668356DD41}" type="pres">
      <dgm:prSet presAssocID="{EB91736C-2B81-4F55-9D5D-E3AC7A5D4F7B}" presName="Name0" presStyleCnt="0">
        <dgm:presLayoutVars>
          <dgm:dir/>
          <dgm:resizeHandles val="exact"/>
        </dgm:presLayoutVars>
      </dgm:prSet>
      <dgm:spPr/>
    </dgm:pt>
    <dgm:pt modelId="{9DB7C685-0CBF-4DD2-9EAA-1444F5640283}" type="pres">
      <dgm:prSet presAssocID="{9CB0BC24-991B-4454-9DE2-16DB936392E9}" presName="node" presStyleLbl="node1" presStyleIdx="0" presStyleCnt="3" custLinFactNeighborX="-836" custLinFactNeighborY="-53807">
        <dgm:presLayoutVars>
          <dgm:bulletEnabled val="1"/>
        </dgm:presLayoutVars>
      </dgm:prSet>
      <dgm:spPr/>
    </dgm:pt>
    <dgm:pt modelId="{38304916-A634-43E9-BB67-9A86769B6386}" type="pres">
      <dgm:prSet presAssocID="{21149592-FC1F-471D-A07B-D823D3891970}" presName="sibTrans" presStyleLbl="sibTrans2D1" presStyleIdx="0" presStyleCnt="2"/>
      <dgm:spPr/>
    </dgm:pt>
    <dgm:pt modelId="{1A7F33F8-9A1B-4A1B-819F-D2069C90C135}" type="pres">
      <dgm:prSet presAssocID="{21149592-FC1F-471D-A07B-D823D3891970}" presName="connectorText" presStyleLbl="sibTrans2D1" presStyleIdx="0" presStyleCnt="2"/>
      <dgm:spPr/>
    </dgm:pt>
    <dgm:pt modelId="{3CBB4B67-0FD7-4039-8894-57A9684EDBB7}" type="pres">
      <dgm:prSet presAssocID="{2A12C79C-6193-4193-ADD4-09271A0A03D1}" presName="node" presStyleLbl="node1" presStyleIdx="1" presStyleCnt="3" custLinFactNeighborY="-51083">
        <dgm:presLayoutVars>
          <dgm:bulletEnabled val="1"/>
        </dgm:presLayoutVars>
      </dgm:prSet>
      <dgm:spPr/>
    </dgm:pt>
    <dgm:pt modelId="{FD3FC497-BD6F-474D-989C-D00B90E24F2B}" type="pres">
      <dgm:prSet presAssocID="{0EF96A99-9A37-4D4E-95BA-DF91F18375A0}" presName="sibTrans" presStyleLbl="sibTrans2D1" presStyleIdx="1" presStyleCnt="2"/>
      <dgm:spPr/>
    </dgm:pt>
    <dgm:pt modelId="{B640CB32-5025-432A-930C-D6266AF8B31E}" type="pres">
      <dgm:prSet presAssocID="{0EF96A99-9A37-4D4E-95BA-DF91F18375A0}" presName="connectorText" presStyleLbl="sibTrans2D1" presStyleIdx="1" presStyleCnt="2"/>
      <dgm:spPr/>
    </dgm:pt>
    <dgm:pt modelId="{4E8BC7E5-DC64-4C5C-AEDA-EF3AB7B142FD}" type="pres">
      <dgm:prSet presAssocID="{38A6F7A2-79BD-47B5-BB76-C380607091F6}" presName="node" presStyleLbl="node1" presStyleIdx="2" presStyleCnt="3" custLinFactNeighborX="-1953" custLinFactNeighborY="-51083">
        <dgm:presLayoutVars>
          <dgm:bulletEnabled val="1"/>
        </dgm:presLayoutVars>
      </dgm:prSet>
      <dgm:spPr/>
    </dgm:pt>
  </dgm:ptLst>
  <dgm:cxnLst>
    <dgm:cxn modelId="{D615753B-F8B4-4DED-8DF1-6051DC8DA3AE}" type="presOf" srcId="{38A6F7A2-79BD-47B5-BB76-C380607091F6}" destId="{4E8BC7E5-DC64-4C5C-AEDA-EF3AB7B142FD}" srcOrd="0" destOrd="0" presId="urn:microsoft.com/office/officeart/2005/8/layout/process1"/>
    <dgm:cxn modelId="{BBB63C42-B190-4917-B933-38ED49811E1C}" type="presOf" srcId="{21149592-FC1F-471D-A07B-D823D3891970}" destId="{38304916-A634-43E9-BB67-9A86769B6386}" srcOrd="0" destOrd="0" presId="urn:microsoft.com/office/officeart/2005/8/layout/process1"/>
    <dgm:cxn modelId="{E2560465-92E0-4FBE-8C71-891E515920D8}" type="presOf" srcId="{0EF96A99-9A37-4D4E-95BA-DF91F18375A0}" destId="{B640CB32-5025-432A-930C-D6266AF8B31E}" srcOrd="1" destOrd="0" presId="urn:microsoft.com/office/officeart/2005/8/layout/process1"/>
    <dgm:cxn modelId="{CB50FB6F-C155-4187-9ACF-C990FB3C2625}" type="presOf" srcId="{EB91736C-2B81-4F55-9D5D-E3AC7A5D4F7B}" destId="{4F9DCF98-104B-41B7-8E44-57668356DD41}" srcOrd="0" destOrd="0" presId="urn:microsoft.com/office/officeart/2005/8/layout/process1"/>
    <dgm:cxn modelId="{8389FF76-610C-4575-BFD2-E9403474F267}" srcId="{EB91736C-2B81-4F55-9D5D-E3AC7A5D4F7B}" destId="{38A6F7A2-79BD-47B5-BB76-C380607091F6}" srcOrd="2" destOrd="0" parTransId="{975DA5EE-4E02-4209-A569-AACF59666ECC}" sibTransId="{0A47497A-DB61-4293-8A34-CC30A027FBB1}"/>
    <dgm:cxn modelId="{3416297D-9539-484C-8D87-EA0C9A56ECFB}" srcId="{EB91736C-2B81-4F55-9D5D-E3AC7A5D4F7B}" destId="{2A12C79C-6193-4193-ADD4-09271A0A03D1}" srcOrd="1" destOrd="0" parTransId="{C34A93B6-0FE0-434C-AFFF-C9F71DC732B9}" sibTransId="{0EF96A99-9A37-4D4E-95BA-DF91F18375A0}"/>
    <dgm:cxn modelId="{C6CCD77F-6141-4ED0-B013-A0BD8D360056}" type="presOf" srcId="{21149592-FC1F-471D-A07B-D823D3891970}" destId="{1A7F33F8-9A1B-4A1B-819F-D2069C90C135}" srcOrd="1" destOrd="0" presId="urn:microsoft.com/office/officeart/2005/8/layout/process1"/>
    <dgm:cxn modelId="{FF73BB81-ACAD-4426-888E-E3812B9620F2}" srcId="{EB91736C-2B81-4F55-9D5D-E3AC7A5D4F7B}" destId="{9CB0BC24-991B-4454-9DE2-16DB936392E9}" srcOrd="0" destOrd="0" parTransId="{20BBD5D3-348F-4CAE-95DB-F4B5B1AAA933}" sibTransId="{21149592-FC1F-471D-A07B-D823D3891970}"/>
    <dgm:cxn modelId="{743BE081-FFEE-455D-B1B1-1A6DBAE0738D}" type="presOf" srcId="{9CB0BC24-991B-4454-9DE2-16DB936392E9}" destId="{9DB7C685-0CBF-4DD2-9EAA-1444F5640283}" srcOrd="0" destOrd="0" presId="urn:microsoft.com/office/officeart/2005/8/layout/process1"/>
    <dgm:cxn modelId="{157CC084-C15B-4DA0-BDC4-34B2CB4E18AA}" type="presOf" srcId="{2A12C79C-6193-4193-ADD4-09271A0A03D1}" destId="{3CBB4B67-0FD7-4039-8894-57A9684EDBB7}" srcOrd="0" destOrd="0" presId="urn:microsoft.com/office/officeart/2005/8/layout/process1"/>
    <dgm:cxn modelId="{AABA4AB0-0292-4C6D-BDA5-CBD5AFA7F5CF}" type="presOf" srcId="{0EF96A99-9A37-4D4E-95BA-DF91F18375A0}" destId="{FD3FC497-BD6F-474D-989C-D00B90E24F2B}" srcOrd="0" destOrd="0" presId="urn:microsoft.com/office/officeart/2005/8/layout/process1"/>
    <dgm:cxn modelId="{BD151531-3812-4654-8B8F-392758D7A781}" type="presParOf" srcId="{4F9DCF98-104B-41B7-8E44-57668356DD41}" destId="{9DB7C685-0CBF-4DD2-9EAA-1444F5640283}" srcOrd="0" destOrd="0" presId="urn:microsoft.com/office/officeart/2005/8/layout/process1"/>
    <dgm:cxn modelId="{43DEDEB6-2050-46C3-966A-A557D4046CD4}" type="presParOf" srcId="{4F9DCF98-104B-41B7-8E44-57668356DD41}" destId="{38304916-A634-43E9-BB67-9A86769B6386}" srcOrd="1" destOrd="0" presId="urn:microsoft.com/office/officeart/2005/8/layout/process1"/>
    <dgm:cxn modelId="{C7942E38-E934-41BF-8231-E077B0824B83}" type="presParOf" srcId="{38304916-A634-43E9-BB67-9A86769B6386}" destId="{1A7F33F8-9A1B-4A1B-819F-D2069C90C135}" srcOrd="0" destOrd="0" presId="urn:microsoft.com/office/officeart/2005/8/layout/process1"/>
    <dgm:cxn modelId="{08872A4E-A9F4-42B4-B958-E90C6C5E2AF3}" type="presParOf" srcId="{4F9DCF98-104B-41B7-8E44-57668356DD41}" destId="{3CBB4B67-0FD7-4039-8894-57A9684EDBB7}" srcOrd="2" destOrd="0" presId="urn:microsoft.com/office/officeart/2005/8/layout/process1"/>
    <dgm:cxn modelId="{3276E929-9BCF-4C98-8AA5-5ABB80282125}" type="presParOf" srcId="{4F9DCF98-104B-41B7-8E44-57668356DD41}" destId="{FD3FC497-BD6F-474D-989C-D00B90E24F2B}" srcOrd="3" destOrd="0" presId="urn:microsoft.com/office/officeart/2005/8/layout/process1"/>
    <dgm:cxn modelId="{CD5C417B-D744-472A-8342-6BFDB5EBC6EF}" type="presParOf" srcId="{FD3FC497-BD6F-474D-989C-D00B90E24F2B}" destId="{B640CB32-5025-432A-930C-D6266AF8B31E}" srcOrd="0" destOrd="0" presId="urn:microsoft.com/office/officeart/2005/8/layout/process1"/>
    <dgm:cxn modelId="{5ACA4899-9E50-44F0-9E9E-6DB92604A0AC}" type="presParOf" srcId="{4F9DCF98-104B-41B7-8E44-57668356DD41}" destId="{4E8BC7E5-DC64-4C5C-AEDA-EF3AB7B142F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7C685-0CBF-4DD2-9EAA-1444F5640283}">
      <dsp:nvSpPr>
        <dsp:cNvPr id="0" name=""/>
        <dsp:cNvSpPr/>
      </dsp:nvSpPr>
      <dsp:spPr>
        <a:xfrm>
          <a:off x="4" y="0"/>
          <a:ext cx="2390647" cy="1434388"/>
        </a:xfrm>
        <a:prstGeom prst="roundRect">
          <a:avLst>
            <a:gd name="adj" fmla="val 10000"/>
          </a:avLst>
        </a:prstGeom>
        <a:solidFill>
          <a:srgbClr val="509E2F"/>
        </a:solidFill>
        <a:ln w="25400" cap="flat" cmpd="sng" algn="ctr">
          <a:solidFill>
            <a:srgbClr val="509E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The Scottish Government’s</a:t>
          </a:r>
          <a:endParaRPr lang="en-GB" sz="2000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16" y="42012"/>
        <a:ext cx="2306623" cy="1350364"/>
      </dsp:txXfrm>
    </dsp:sp>
    <dsp:sp modelId="{38304916-A634-43E9-BB67-9A86769B6386}">
      <dsp:nvSpPr>
        <dsp:cNvPr id="0" name=""/>
        <dsp:cNvSpPr/>
      </dsp:nvSpPr>
      <dsp:spPr>
        <a:xfrm>
          <a:off x="2631714" y="420753"/>
          <a:ext cx="511054" cy="592880"/>
        </a:xfrm>
        <a:prstGeom prst="rightArrow">
          <a:avLst>
            <a:gd name="adj1" fmla="val 60000"/>
            <a:gd name="adj2" fmla="val 50000"/>
          </a:avLst>
        </a:prstGeom>
        <a:solidFill>
          <a:srgbClr val="509E2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2631714" y="539329"/>
        <a:ext cx="357738" cy="355728"/>
      </dsp:txXfrm>
    </dsp:sp>
    <dsp:sp modelId="{3CBB4B67-0FD7-4039-8894-57A9684EDBB7}">
      <dsp:nvSpPr>
        <dsp:cNvPr id="0" name=""/>
        <dsp:cNvSpPr/>
      </dsp:nvSpPr>
      <dsp:spPr>
        <a:xfrm>
          <a:off x="3354904" y="0"/>
          <a:ext cx="2390647" cy="1434388"/>
        </a:xfrm>
        <a:prstGeom prst="roundRect">
          <a:avLst>
            <a:gd name="adj" fmla="val 10000"/>
          </a:avLst>
        </a:prstGeom>
        <a:solidFill>
          <a:srgbClr val="509E2F"/>
        </a:solidFill>
        <a:ln w="25400" cap="flat" cmpd="sng" algn="ctr">
          <a:solidFill>
            <a:srgbClr val="509E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Community and Energy Renewables Scheme (CARES)</a:t>
          </a:r>
          <a:endParaRPr lang="en-GB" sz="2000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96916" y="42012"/>
        <a:ext cx="2306623" cy="1350364"/>
      </dsp:txXfrm>
    </dsp:sp>
    <dsp:sp modelId="{FD3FC497-BD6F-474D-989C-D00B90E24F2B}">
      <dsp:nvSpPr>
        <dsp:cNvPr id="0" name=""/>
        <dsp:cNvSpPr/>
      </dsp:nvSpPr>
      <dsp:spPr>
        <a:xfrm>
          <a:off x="5979948" y="420753"/>
          <a:ext cx="496919" cy="592880"/>
        </a:xfrm>
        <a:prstGeom prst="rightArrow">
          <a:avLst>
            <a:gd name="adj1" fmla="val 60000"/>
            <a:gd name="adj2" fmla="val 50000"/>
          </a:avLst>
        </a:prstGeom>
        <a:solidFill>
          <a:srgbClr val="509E2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solidFill>
              <a:srgbClr val="509E2F"/>
            </a:solidFill>
          </a:endParaRPr>
        </a:p>
      </dsp:txBody>
      <dsp:txXfrm>
        <a:off x="5979948" y="539329"/>
        <a:ext cx="347843" cy="355728"/>
      </dsp:txXfrm>
    </dsp:sp>
    <dsp:sp modelId="{4E8BC7E5-DC64-4C5C-AEDA-EF3AB7B142FD}">
      <dsp:nvSpPr>
        <dsp:cNvPr id="0" name=""/>
        <dsp:cNvSpPr/>
      </dsp:nvSpPr>
      <dsp:spPr>
        <a:xfrm>
          <a:off x="6683135" y="0"/>
          <a:ext cx="2390647" cy="1434388"/>
        </a:xfrm>
        <a:prstGeom prst="roundRect">
          <a:avLst>
            <a:gd name="adj" fmla="val 10000"/>
          </a:avLst>
        </a:prstGeom>
        <a:solidFill>
          <a:srgbClr val="509E2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delivered by</a:t>
          </a:r>
          <a:br>
            <a:rPr lang="en-GB" sz="20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2000" b="0" i="0" kern="120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Local Energy Scotland</a:t>
          </a:r>
          <a:endParaRPr lang="en-GB" sz="2000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25147" y="42012"/>
        <a:ext cx="2306623" cy="1350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B7BE4-D97F-4EEC-837E-032018E536C3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49346-C502-4074-B511-9D4C83A56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951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ocalenergy.scot/resource/requesting-quotations-from-installers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bokie.info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introduction to what LES is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sz="1200" kern="100" dirty="0">
                <a:effectLst/>
                <a:latin typeface="Calibri"/>
                <a:ea typeface="Calibri"/>
                <a:cs typeface="Calibri"/>
              </a:rPr>
              <a:t>overview of the current let’s do net zero community buildings fund and case studies</a:t>
            </a:r>
          </a:p>
          <a:p>
            <a:pPr marR="0" lvl="0" algn="l" defTabSz="914400" rtl="0" eaLnBrk="1" fontAlgn="auto" latinLnBrk="0" hangingPunct="1">
              <a:spcBef>
                <a:spcPts val="0"/>
              </a:spcBef>
              <a:buClrTx/>
              <a:buSzTx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49346-C502-4074-B511-9D4C83A56B5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761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49346-C502-4074-B511-9D4C83A56B5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941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>
                <a:effectLst/>
                <a:latin typeface="Calibri"/>
                <a:ea typeface="Calibri" panose="020F0502020204030204" pitchFamily="34" charset="0"/>
                <a:cs typeface="Calibri"/>
              </a:rPr>
              <a:t>The focus of this funding is </a:t>
            </a:r>
            <a:r>
              <a:rPr lang="en-GB" sz="1800" kern="100">
                <a:latin typeface="Calibri"/>
                <a:ea typeface="Calibri" panose="020F0502020204030204" pitchFamily="34" charset="0"/>
                <a:cs typeface="Calibri"/>
              </a:rPr>
              <a:t>decarbonising </a:t>
            </a:r>
            <a:r>
              <a:rPr lang="en-GB" sz="1800" kern="100">
                <a:effectLst/>
                <a:latin typeface="Calibri"/>
                <a:ea typeface="Calibri" panose="020F0502020204030204" pitchFamily="34" charset="0"/>
                <a:cs typeface="Calibri"/>
              </a:rPr>
              <a:t>the heating system in community Bs</a:t>
            </a:r>
            <a:r>
              <a:rPr lang="en-GB" sz="1800" kern="10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en-GB" sz="1800" kern="10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i="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00" b="1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Timescales</a:t>
            </a:r>
          </a:p>
          <a:p>
            <a:r>
              <a:rPr lang="en-GB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Community Buildings Fund will pause on 31 March 2025</a:t>
            </a:r>
          </a:p>
          <a:p>
            <a:r>
              <a:rPr lang="en-GB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approved for funding, all work related to this funding must be completed and funding claimed within 12 months or by 31 March 2025, whichever is sooner.</a:t>
            </a:r>
          </a:p>
          <a:p>
            <a:r>
              <a:rPr lang="en-GB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Extensions can be requested, and these are likely to be approved where projects can evidence significant progress, however we will not be able to approve extensions beyond 31 March 2025.</a:t>
            </a:r>
          </a:p>
          <a:p>
            <a:r>
              <a:rPr lang="en-GB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Extensions are likely to be rejected where sufficient progress is not demonstrated and/or where monthly progress reports have not been completed, to ensure that CARES funding is available for other projects where progress can be made.</a:t>
            </a:r>
          </a:p>
          <a:p>
            <a:r>
              <a:rPr lang="en-GB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Funding is limited and successful applicants will be allocated funding on a first-come, first-served basis.</a:t>
            </a:r>
          </a:p>
          <a:p>
            <a:r>
              <a:rPr lang="en-GB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note your funding isn’t allocated to you until you have submitted a full application and have received a grant offer letter.</a:t>
            </a:r>
          </a:p>
          <a:p>
            <a:r>
              <a:rPr lang="en-GB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be approved you will need to submit a quotation showing an installation date from your preferred supplier – please prioritise getting a quote and see our </a:t>
            </a:r>
            <a:r>
              <a:rPr lang="en-GB" sz="1200" b="1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guidance on requesting quotations from installers</a:t>
            </a:r>
            <a:r>
              <a:rPr lang="en-GB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i="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49346-C502-4074-B511-9D4C83A56B5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195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>
                <a:solidFill>
                  <a:srgbClr val="1D8925"/>
                </a:solidFill>
                <a:effectLst/>
                <a:latin typeface="ModernEra-Black"/>
              </a:rPr>
              <a:t>Thermal Storage Tank and Battery System for ADMS</a:t>
            </a:r>
          </a:p>
          <a:p>
            <a:r>
              <a:rPr lang="en-GB"/>
              <a:t>Grant offered: £99,695.00</a:t>
            </a:r>
          </a:p>
          <a:p>
            <a:r>
              <a:rPr lang="en-GB"/>
              <a:t>Activities: A2A, options appraisal, Solar PV, Battery Storage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49346-C502-4074-B511-9D4C83A56B5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407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en-GB" b="1" kern="100" dirty="0">
                <a:hlinkClick r:id="rId3"/>
              </a:rPr>
              <a:t>Findon Hall</a:t>
            </a:r>
            <a:endParaRPr lang="en-GB" kern="100" dirty="0"/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en-GB" b="1" kern="100" dirty="0"/>
              <a:t>Technology: </a:t>
            </a:r>
            <a:r>
              <a:rPr lang="en-GB" kern="100" dirty="0"/>
              <a:t>air-to-air heat pump and solar panels</a:t>
            </a:r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en-GB" b="1" kern="100" dirty="0"/>
              <a:t>Location:</a:t>
            </a:r>
            <a:r>
              <a:rPr lang="en-GB" kern="100" dirty="0"/>
              <a:t> </a:t>
            </a:r>
            <a:r>
              <a:rPr lang="en-GB" kern="100" dirty="0" err="1"/>
              <a:t>Culbokie</a:t>
            </a:r>
            <a:r>
              <a:rPr lang="en-GB" kern="100" dirty="0"/>
              <a:t>, the Black Isle, Highland</a:t>
            </a:r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en-GB" b="1" kern="100" dirty="0"/>
              <a:t>CARES funding:</a:t>
            </a:r>
            <a:r>
              <a:rPr lang="en-GB" kern="100" dirty="0"/>
              <a:t> £20,669.97 capital grant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kern="1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i="1" kern="100" dirty="0">
              <a:ea typeface="Calibri"/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kern="100" dirty="0"/>
          </a:p>
          <a:p>
            <a:r>
              <a:rPr lang="en-US" b="1" u="sng" kern="100" dirty="0"/>
              <a:t>Roy Bridge School House</a:t>
            </a:r>
            <a:endParaRPr lang="en-US" dirty="0"/>
          </a:p>
          <a:p>
            <a:r>
              <a:rPr lang="en-US" b="1" kern="100" dirty="0"/>
              <a:t>Technology:</a:t>
            </a:r>
            <a:r>
              <a:rPr lang="en-US" kern="100" dirty="0"/>
              <a:t> air source heat pump</a:t>
            </a:r>
            <a:endParaRPr lang="en-US" dirty="0"/>
          </a:p>
          <a:p>
            <a:r>
              <a:rPr lang="en-US" b="1" kern="100" dirty="0"/>
              <a:t>Location:</a:t>
            </a:r>
            <a:r>
              <a:rPr lang="en-US" kern="100" dirty="0"/>
              <a:t> Roy Bridge, near Spean Bridge, Highland</a:t>
            </a:r>
            <a:endParaRPr lang="en-US" dirty="0"/>
          </a:p>
          <a:p>
            <a:r>
              <a:rPr lang="en-US" b="1" kern="100" dirty="0"/>
              <a:t>CARES funding:</a:t>
            </a:r>
            <a:r>
              <a:rPr lang="en-US" kern="100" dirty="0"/>
              <a:t> £10,890 capital grant</a:t>
            </a:r>
            <a:endParaRPr lang="en-US" dirty="0"/>
          </a:p>
          <a:p>
            <a:endParaRPr lang="en-US" kern="100" dirty="0">
              <a:ea typeface="Calibri"/>
              <a:cs typeface="Calibri"/>
            </a:endParaRPr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endParaRPr lang="en-GB" b="1" u="sng" kern="100" dirty="0">
              <a:latin typeface="Raleway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en-GB" b="1" u="sng" kern="100" dirty="0">
                <a:latin typeface="Raleway"/>
                <a:cs typeface="Times New Roman" panose="02020603050405020304" pitchFamily="18" charset="0"/>
              </a:rPr>
              <a:t>Cullen Bowling and Tennis Club</a:t>
            </a:r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en-GB" b="1" kern="100" dirty="0">
                <a:latin typeface="Raleway"/>
                <a:cs typeface="Times New Roman" panose="02020603050405020304" pitchFamily="18" charset="0"/>
              </a:rPr>
              <a:t>Location: Cullen, Moray</a:t>
            </a:r>
            <a:endParaRPr lang="en-GB" b="1" u="sng" kern="100" dirty="0">
              <a:latin typeface="Raleway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en-GB" b="1" kern="100" dirty="0">
                <a:latin typeface="Raleway"/>
                <a:cs typeface="Times New Roman" panose="02020603050405020304" pitchFamily="18" charset="0"/>
              </a:rPr>
              <a:t>Technology: </a:t>
            </a:r>
            <a:r>
              <a:rPr lang="en-GB" kern="100" dirty="0">
                <a:latin typeface="Raleway"/>
                <a:cs typeface="Times New Roman" panose="02020603050405020304" pitchFamily="18" charset="0"/>
              </a:rPr>
              <a:t>Ground mounted PV panels and energy storage (existing electric heating)</a:t>
            </a:r>
            <a:endParaRPr lang="en-GB" b="1" kern="100" dirty="0">
              <a:latin typeface="Raleway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en-GB" kern="100" dirty="0">
                <a:latin typeface="Raleway"/>
                <a:cs typeface="Times New Roman" panose="02020603050405020304" pitchFamily="18" charset="0"/>
              </a:rPr>
              <a:t>CARES funding: £23,270 capital grant</a:t>
            </a:r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endParaRPr lang="en-GB" kern="100" dirty="0">
              <a:latin typeface="Raleway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endParaRPr lang="en-GB" kern="100" dirty="0">
              <a:latin typeface="Raleway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49346-C502-4074-B511-9D4C83A56B5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021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b="0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lang="en-GB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49346-C502-4074-B511-9D4C83A56B5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625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49346-C502-4074-B511-9D4C83A56B5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908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8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8.emf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8.emf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8.emf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1999" cy="68896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3821" y="509228"/>
            <a:ext cx="9006159" cy="774219"/>
          </a:xfrm>
        </p:spPr>
        <p:txBody>
          <a:bodyPr anchor="t"/>
          <a:lstStyle>
            <a:lvl1pPr algn="l">
              <a:defRPr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MASTER HEADER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3821" y="1293158"/>
            <a:ext cx="9006159" cy="692808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 Header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2797" y="1218986"/>
            <a:ext cx="7386405" cy="4510024"/>
          </a:xfrm>
          <a:prstGeom prst="rect">
            <a:avLst/>
          </a:prstGeom>
        </p:spPr>
      </p:pic>
      <p:pic>
        <p:nvPicPr>
          <p:cNvPr id="11" name="Picture 10" hidden="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31833" y="489350"/>
            <a:ext cx="1156345" cy="11124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558B35-CD82-46E6-9F9D-AC9F55254F0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046" y="5960244"/>
            <a:ext cx="1915417" cy="5923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E76645A-C076-A5B2-13CF-792EFB35DA3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03821" y="5829359"/>
            <a:ext cx="2347590" cy="723205"/>
          </a:xfrm>
          <a:prstGeom prst="rect">
            <a:avLst/>
          </a:prstGeom>
        </p:spPr>
      </p:pic>
      <p:pic>
        <p:nvPicPr>
          <p:cNvPr id="5" name="Picture 4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5CC2F231-4554-F4B4-52A8-174F5513CCD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907215" y="5729010"/>
            <a:ext cx="4108939" cy="1027235"/>
          </a:xfrm>
          <a:prstGeom prst="rect">
            <a:avLst/>
          </a:prstGeom>
        </p:spPr>
      </p:pic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FCC2D0D-7B1F-9925-AB69-83EB5591F4E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590020" y="203766"/>
            <a:ext cx="1108245" cy="107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90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811" y="1600201"/>
            <a:ext cx="10394368" cy="41338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93811" y="5790202"/>
            <a:ext cx="2347590" cy="767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733" y="2908300"/>
            <a:ext cx="1371600" cy="1028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733" y="2908300"/>
            <a:ext cx="1371600" cy="10287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903821" y="509228"/>
            <a:ext cx="9006159" cy="774219"/>
          </a:xfrm>
        </p:spPr>
        <p:txBody>
          <a:bodyPr anchor="t"/>
          <a:lstStyle>
            <a:lvl1pPr algn="l">
              <a:defRPr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HEADER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A3E5362-5A80-B7D3-76D7-E252FF7F7E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590020" y="201177"/>
            <a:ext cx="1108245" cy="10822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4DF50F6-5DCE-CCAC-E5A9-135920176F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16" y="6025131"/>
            <a:ext cx="1915417" cy="531697"/>
          </a:xfrm>
          <a:prstGeom prst="rect">
            <a:avLst/>
          </a:prstGeom>
        </p:spPr>
      </p:pic>
      <p:pic>
        <p:nvPicPr>
          <p:cNvPr id="4" name="Picture 3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F2DB2D38-B063-E4B2-0703-19255098F7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800439" y="5727659"/>
            <a:ext cx="4080173" cy="102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60" y="-7434"/>
            <a:ext cx="12606528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D0FD5-9841-4C43-8415-2E66CB3DCD23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7C55-0B40-274B-A007-85E8C9D9530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903821" y="509228"/>
            <a:ext cx="9006159" cy="774219"/>
          </a:xfrm>
        </p:spPr>
        <p:txBody>
          <a:bodyPr anchor="t"/>
          <a:lstStyle>
            <a:lvl1pPr algn="l">
              <a:defRPr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SUB SECTION HEADER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903821" y="1259824"/>
            <a:ext cx="9006159" cy="692808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accent3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A50936B-7728-D86F-CE12-F891F795F2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590020" y="201177"/>
            <a:ext cx="1108245" cy="108227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FF7DC37-B12F-B787-B11C-D18B581D2E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165" y="5997699"/>
            <a:ext cx="1794298" cy="5548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120C5A-0F6E-8699-F30A-0A9B035F301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3821" y="5829359"/>
            <a:ext cx="2347590" cy="723205"/>
          </a:xfrm>
          <a:prstGeom prst="rect">
            <a:avLst/>
          </a:prstGeom>
        </p:spPr>
      </p:pic>
      <p:pic>
        <p:nvPicPr>
          <p:cNvPr id="2" name="Picture 1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5E594A12-D9C2-8DB7-0A7A-55B03085365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07215" y="5729010"/>
            <a:ext cx="4108939" cy="102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1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3819" y="1600201"/>
            <a:ext cx="5090583" cy="388619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903821" y="509228"/>
            <a:ext cx="9006159" cy="774219"/>
          </a:xfrm>
        </p:spPr>
        <p:txBody>
          <a:bodyPr anchor="t"/>
          <a:lstStyle>
            <a:lvl1pPr algn="l">
              <a:defRPr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HEADER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6272443" y="1600201"/>
            <a:ext cx="5090583" cy="388619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7E9379-69CB-1485-E56D-510A4C2A2F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590020" y="201177"/>
            <a:ext cx="1108245" cy="10822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E00F609-7197-EE4E-A489-15642F6656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16" y="6025131"/>
            <a:ext cx="1915417" cy="5316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4415B8-1644-169D-6B44-7F65E6B9CF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811" y="5790202"/>
            <a:ext cx="2347590" cy="767653"/>
          </a:xfrm>
          <a:prstGeom prst="rect">
            <a:avLst/>
          </a:prstGeom>
        </p:spPr>
      </p:pic>
      <p:pic>
        <p:nvPicPr>
          <p:cNvPr id="5" name="Picture 4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5D58BBD9-99FF-CC64-AD4B-0F8070FF074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00439" y="5727659"/>
            <a:ext cx="4080173" cy="102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79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5868" y="1919091"/>
            <a:ext cx="10583333" cy="345055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03819" y="1600201"/>
            <a:ext cx="5090583" cy="3631018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03821" y="509228"/>
            <a:ext cx="9006159" cy="774219"/>
          </a:xfrm>
        </p:spPr>
        <p:txBody>
          <a:bodyPr anchor="t"/>
          <a:lstStyle>
            <a:lvl1pPr algn="l">
              <a:defRPr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HEADER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0"/>
          </p:nvPr>
        </p:nvSpPr>
        <p:spPr>
          <a:xfrm>
            <a:off x="6227150" y="1600201"/>
            <a:ext cx="5090583" cy="3631018"/>
          </a:xfrm>
        </p:spPr>
        <p:txBody>
          <a:bodyPr/>
          <a:lstStyle>
            <a:lvl1pPr>
              <a:defRPr sz="21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500">
                <a:solidFill>
                  <a:srgbClr val="FFFFFF"/>
                </a:solidFill>
              </a:defRPr>
            </a:lvl3pPr>
            <a:lvl4pPr>
              <a:defRPr sz="1350">
                <a:solidFill>
                  <a:srgbClr val="FFFFFF"/>
                </a:solidFill>
              </a:defRPr>
            </a:lvl4pPr>
            <a:lvl5pPr>
              <a:defRPr sz="1350">
                <a:solidFill>
                  <a:srgbClr val="FFFFFF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46EFE22-0068-965F-7E65-F4A31AAD24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590020" y="201177"/>
            <a:ext cx="1108245" cy="10822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52F7A04-5346-1CDE-A6B1-DB151D5EBC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16" y="6025131"/>
            <a:ext cx="1915417" cy="5316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88FD5E-8212-E128-94D4-EF6FC3C98B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893811" y="5790202"/>
            <a:ext cx="2347590" cy="767653"/>
          </a:xfrm>
          <a:prstGeom prst="rect">
            <a:avLst/>
          </a:prstGeom>
        </p:spPr>
      </p:pic>
      <p:pic>
        <p:nvPicPr>
          <p:cNvPr id="3" name="Picture 2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AA4B0015-12F0-7C3E-D55A-9B6DEE32208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800439" y="5727659"/>
            <a:ext cx="4080173" cy="102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4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5868" y="1918793"/>
            <a:ext cx="10583333" cy="343836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03819" y="1600207"/>
            <a:ext cx="5090583" cy="357785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03821" y="509228"/>
            <a:ext cx="9006159" cy="774219"/>
          </a:xfrm>
        </p:spPr>
        <p:txBody>
          <a:bodyPr anchor="t"/>
          <a:lstStyle>
            <a:lvl1pPr algn="l">
              <a:defRPr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HEADER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0"/>
          </p:nvPr>
        </p:nvSpPr>
        <p:spPr>
          <a:xfrm>
            <a:off x="6272443" y="1600206"/>
            <a:ext cx="5090583" cy="3577851"/>
          </a:xfrm>
        </p:spPr>
        <p:txBody>
          <a:bodyPr/>
          <a:lstStyle>
            <a:lvl1pPr>
              <a:defRPr sz="21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500">
                <a:solidFill>
                  <a:srgbClr val="FFFFFF"/>
                </a:solidFill>
              </a:defRPr>
            </a:lvl3pPr>
            <a:lvl4pPr>
              <a:defRPr sz="1350">
                <a:solidFill>
                  <a:srgbClr val="FFFFFF"/>
                </a:solidFill>
              </a:defRPr>
            </a:lvl4pPr>
            <a:lvl5pPr>
              <a:defRPr sz="1350">
                <a:solidFill>
                  <a:srgbClr val="FFFFFF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C5E9D5C-4605-6F10-F65E-A95E579753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590020" y="201177"/>
            <a:ext cx="1108245" cy="10822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4B9805B-7A19-A26C-27CB-675277CD19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16" y="6025131"/>
            <a:ext cx="1915417" cy="5316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648B1A-718C-E449-ABE2-E4ADBBAE3B6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893811" y="5790202"/>
            <a:ext cx="2347590" cy="767653"/>
          </a:xfrm>
          <a:prstGeom prst="rect">
            <a:avLst/>
          </a:prstGeom>
        </p:spPr>
      </p:pic>
      <p:pic>
        <p:nvPicPr>
          <p:cNvPr id="2" name="Picture 1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761BA7A6-127B-C03C-715E-28B64408462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800439" y="5727659"/>
            <a:ext cx="4080173" cy="102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61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933" y="1508981"/>
            <a:ext cx="10617200" cy="374881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03819" y="1600206"/>
            <a:ext cx="5090583" cy="3471525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350">
                <a:solidFill>
                  <a:schemeClr val="tx1"/>
                </a:solidFill>
              </a:defRPr>
            </a:lvl4pPr>
            <a:lvl5pPr>
              <a:defRPr sz="1350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03821" y="509228"/>
            <a:ext cx="9006159" cy="774219"/>
          </a:xfrm>
        </p:spPr>
        <p:txBody>
          <a:bodyPr anchor="t"/>
          <a:lstStyle>
            <a:lvl1pPr algn="l">
              <a:defRPr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HEADER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0"/>
          </p:nvPr>
        </p:nvSpPr>
        <p:spPr>
          <a:xfrm>
            <a:off x="6272443" y="1600207"/>
            <a:ext cx="5090583" cy="3471524"/>
          </a:xfrm>
        </p:spPr>
        <p:txBody>
          <a:bodyPr/>
          <a:lstStyle>
            <a:lvl1pPr>
              <a:defRPr sz="21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500">
                <a:solidFill>
                  <a:srgbClr val="000000"/>
                </a:solidFill>
              </a:defRPr>
            </a:lvl3pPr>
            <a:lvl4pPr>
              <a:defRPr sz="1350">
                <a:solidFill>
                  <a:srgbClr val="000000"/>
                </a:solidFill>
              </a:defRPr>
            </a:lvl4pPr>
            <a:lvl5pPr>
              <a:defRPr sz="1350">
                <a:solidFill>
                  <a:srgbClr val="00000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3C27402-FF35-572B-122E-83DD2D6FAA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590020" y="201177"/>
            <a:ext cx="1108245" cy="10822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BBBCF38-3E3B-B476-61F0-B576FEFB03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16" y="6025131"/>
            <a:ext cx="1915417" cy="5316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3B1440-E87C-76E6-20E8-4FB0F45DD85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893811" y="5790202"/>
            <a:ext cx="2347590" cy="767653"/>
          </a:xfrm>
          <a:prstGeom prst="rect">
            <a:avLst/>
          </a:prstGeom>
        </p:spPr>
      </p:pic>
      <p:pic>
        <p:nvPicPr>
          <p:cNvPr id="2" name="Picture 1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DCD3DE1A-3DDD-D053-AE47-25D91267D7E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800439" y="5727659"/>
            <a:ext cx="4080173" cy="102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66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1625599"/>
            <a:ext cx="12233667" cy="359498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D0FD5-9841-4C43-8415-2E66CB3DCD23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7C55-0B40-274B-A007-85E8C9D9530A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C7157B-BE13-8225-A77B-C6BB1F368C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590020" y="201177"/>
            <a:ext cx="1108245" cy="10822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05A5E36-DDB9-A305-C4A1-3F2AF0E5CD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16" y="6025131"/>
            <a:ext cx="1915417" cy="5316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274163-4528-C964-0F43-8B3B9CBD1B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811" y="5790202"/>
            <a:ext cx="2347590" cy="767653"/>
          </a:xfrm>
          <a:prstGeom prst="rect">
            <a:avLst/>
          </a:prstGeom>
        </p:spPr>
      </p:pic>
      <p:pic>
        <p:nvPicPr>
          <p:cNvPr id="4" name="Picture 3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4408BAB4-C72F-3DC2-8E4C-0DD0AFCC0B8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00439" y="5727659"/>
            <a:ext cx="4080173" cy="102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5DDD0FD5-9841-4C43-8415-2E66CB3DCD23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5F107C55-0B40-274B-A007-85E8C9D953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1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62" r:id="rId7"/>
    <p:sldLayoutId id="2147483657" r:id="rId8"/>
  </p:sldLayoutIdLst>
  <p:txStyles>
    <p:titleStyle>
      <a:lvl1pPr algn="ctr" defTabSz="342900" rtl="0" eaLnBrk="1" latinLnBrk="0" hangingPunct="1">
        <a:spcBef>
          <a:spcPct val="0"/>
        </a:spcBef>
        <a:buNone/>
        <a:defRPr sz="33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1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-4600gZGF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2.em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.uk/url?sa=i&amp;source=images&amp;cd=&amp;cad=rja&amp;docid=DsjhP7iUG6VNxM&amp;tbnid=3kaCk4iKRBKRTM:&amp;ved=0CAgQjRwwAA&amp;url=http://lsf.truman.edu/2013/04/18/824/&amp;ei=yT92Uuv0O5SThQe-0ICABw&amp;psig=AFQjCNGVlMSAwESPRncV89MzyDZkwuOu-Q&amp;ust=1383567690081223" TargetMode="External"/><Relationship Id="rId11" Type="http://schemas.openxmlformats.org/officeDocument/2006/relationships/image" Target="../media/image39.jpeg"/><Relationship Id="rId5" Type="http://schemas.openxmlformats.org/officeDocument/2006/relationships/image" Target="../media/image34.emf"/><Relationship Id="rId10" Type="http://schemas.openxmlformats.org/officeDocument/2006/relationships/image" Target="../media/image38.png"/><Relationship Id="rId4" Type="http://schemas.openxmlformats.org/officeDocument/2006/relationships/image" Target="../media/image33.emf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3A2C74C-3AA8-8D21-C4BF-42D741711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3821" y="509228"/>
            <a:ext cx="9556915" cy="774219"/>
          </a:xfrm>
        </p:spPr>
        <p:txBody>
          <a:bodyPr>
            <a:normAutofit fontScale="90000"/>
          </a:bodyPr>
          <a:lstStyle/>
          <a:p>
            <a:r>
              <a:rPr lang="en-GB"/>
              <a:t>Heart of the community: village halls Conference</a:t>
            </a:r>
            <a:br>
              <a:rPr lang="en-GB"/>
            </a:b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AB3FDAC-2472-D2F7-95A8-EBB31987F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3821" y="1091990"/>
            <a:ext cx="9006159" cy="692808"/>
          </a:xfrm>
        </p:spPr>
        <p:txBody>
          <a:bodyPr>
            <a:normAutofit fontScale="85000" lnSpcReduction="20000"/>
          </a:bodyPr>
          <a:lstStyle/>
          <a:p>
            <a:r>
              <a:rPr lang="en-GB" b="1">
                <a:solidFill>
                  <a:schemeClr val="bg1"/>
                </a:solidFill>
              </a:rPr>
              <a:t>Going green amidst an energy crisis Session</a:t>
            </a:r>
          </a:p>
          <a:p>
            <a:r>
              <a:rPr lang="en-GB">
                <a:solidFill>
                  <a:schemeClr val="bg1"/>
                </a:solidFill>
              </a:rPr>
              <a:t>Local Energy Scotland - Let’s Do Net Zero Community Buildings Fund 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81583B-E234-787E-1595-58745AC43F94}"/>
              </a:ext>
            </a:extLst>
          </p:cNvPr>
          <p:cNvSpPr txBox="1"/>
          <p:nvPr/>
        </p:nvSpPr>
        <p:spPr>
          <a:xfrm>
            <a:off x="901908" y="1876269"/>
            <a:ext cx="3055495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rial"/>
                <a:cs typeface="Arial"/>
              </a:rPr>
              <a:t>Verena Aedo &amp; Rachel Yule</a:t>
            </a:r>
            <a:endParaRPr lang="en-GB" sz="1600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GB" sz="1600" dirty="0">
                <a:solidFill>
                  <a:schemeClr val="bg1"/>
                </a:solidFill>
                <a:latin typeface="Arial"/>
                <a:cs typeface="Arial"/>
              </a:rPr>
              <a:t>CARES Development Officers</a:t>
            </a:r>
          </a:p>
          <a:p>
            <a:endParaRPr lang="en-GB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439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15D5ECE-2547-42BF-A4D7-F7DFF9678D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2078391"/>
              </p:ext>
            </p:extLst>
          </p:nvPr>
        </p:nvGraphicFramePr>
        <p:xfrm>
          <a:off x="1415142" y="1926771"/>
          <a:ext cx="9100457" cy="2241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8E03D7F-84C6-47C6-8C26-2F8EC99A07F7}"/>
              </a:ext>
            </a:extLst>
          </p:cNvPr>
          <p:cNvSpPr txBox="1"/>
          <p:nvPr/>
        </p:nvSpPr>
        <p:spPr>
          <a:xfrm>
            <a:off x="1025960" y="3537856"/>
            <a:ext cx="10110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Local Energy Scotland is a consortium comprising:</a:t>
            </a: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4DD3112-A60D-44C2-8EB5-4C1735D65C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8615" y="4336566"/>
            <a:ext cx="1107980" cy="8645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E54BB5-4E29-479A-98C6-D792BDDE876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724357" y="4651473"/>
            <a:ext cx="2464046" cy="268749"/>
          </a:xfrm>
          <a:prstGeom prst="rect">
            <a:avLst/>
          </a:prstGeom>
        </p:spPr>
      </p:pic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5A823979-B275-46AA-B844-ACEFCEA4B2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4801" y="4358871"/>
            <a:ext cx="1298942" cy="819957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A45FAB12-253F-4C96-A934-E8D87E9595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72993" y="4451875"/>
            <a:ext cx="2316512" cy="6606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43C408-D92D-4517-BED2-ABDA4596F7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6777" y="321070"/>
            <a:ext cx="9100457" cy="129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83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ext, application, letter&#10;&#10;Description automatically generated">
            <a:extLst>
              <a:ext uri="{FF2B5EF4-FFF2-40B4-BE49-F238E27FC236}">
                <a16:creationId xmlns:a16="http://schemas.microsoft.com/office/drawing/2014/main" id="{42B6D6C6-1459-48A1-B8BD-AD90DCE13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6937743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FACA0F-466F-4E93-A1D1-19DD34264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975" y="1011377"/>
            <a:ext cx="6779279" cy="463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92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856D5DB-4EBB-1020-51F5-1B5A11EAA603}"/>
              </a:ext>
            </a:extLst>
          </p:cNvPr>
          <p:cNvSpPr txBox="1">
            <a:spLocks/>
          </p:cNvSpPr>
          <p:nvPr/>
        </p:nvSpPr>
        <p:spPr>
          <a:xfrm>
            <a:off x="1088570" y="630817"/>
            <a:ext cx="5641414" cy="763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i="0" kern="1200" baseline="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>
                <a:solidFill>
                  <a:srgbClr val="009CDE"/>
                </a:solidFill>
                <a:latin typeface="Arial Black" panose="020B0A04020102020204" pitchFamily="34" charset="0"/>
              </a:rPr>
              <a:t>CARES - Let’s Do Net Zero Community Buildings Fund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4BE6BB3E-F2EE-1A5B-9ACC-2C97E389C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686" y="2084832"/>
            <a:ext cx="7261642" cy="338328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GB" sz="3200"/>
              <a:t>Decarbonise community, charity and faith buildings.</a:t>
            </a:r>
            <a:endParaRPr lang="en-US" sz="3200"/>
          </a:p>
          <a:p>
            <a:pPr>
              <a:lnSpc>
                <a:spcPct val="90000"/>
              </a:lnSpc>
            </a:pPr>
            <a:r>
              <a:rPr lang="en-GB" sz="3200"/>
              <a:t>Heat, renewables and energy efficiency.</a:t>
            </a:r>
            <a:endParaRPr lang="en-US" sz="3200"/>
          </a:p>
          <a:p>
            <a:pPr>
              <a:lnSpc>
                <a:spcPct val="90000"/>
              </a:lnSpc>
            </a:pPr>
            <a:r>
              <a:rPr lang="en-GB" sz="3200"/>
              <a:t>80% of eligible costs up to a maximum of £80,000 per site.</a:t>
            </a:r>
            <a:endParaRPr lang="en-US" sz="3200"/>
          </a:p>
          <a:p>
            <a:pPr>
              <a:lnSpc>
                <a:spcPct val="90000"/>
              </a:lnSpc>
            </a:pPr>
            <a:r>
              <a:rPr lang="en-GB" sz="3200"/>
              <a:t>Subject to availability, first-come, first-served basis</a:t>
            </a:r>
          </a:p>
          <a:p>
            <a:pPr>
              <a:lnSpc>
                <a:spcPct val="90000"/>
              </a:lnSpc>
            </a:pPr>
            <a:r>
              <a:rPr lang="en-GB" sz="3200"/>
              <a:t>Fund will pause on 31 March 2025</a:t>
            </a:r>
          </a:p>
          <a:p>
            <a:pPr>
              <a:lnSpc>
                <a:spcPct val="90000"/>
              </a:lnSpc>
            </a:pPr>
            <a:r>
              <a:rPr lang="en-GB" sz="3200"/>
              <a:t>Following approval, all work related to this funding must be completed and funding claimed within 12 months or by 31 March 2025, whichever is sooner.</a:t>
            </a:r>
          </a:p>
          <a:p>
            <a:pPr>
              <a:lnSpc>
                <a:spcPct val="90000"/>
              </a:lnSpc>
            </a:pPr>
            <a:r>
              <a:rPr lang="en-GB" sz="3200"/>
              <a:t>Prioritise getting a quote</a:t>
            </a:r>
            <a:endParaRPr lang="en-US" sz="3200"/>
          </a:p>
          <a:p>
            <a:pPr>
              <a:lnSpc>
                <a:spcPct val="90000"/>
              </a:lnSpc>
            </a:pPr>
            <a:r>
              <a:rPr lang="en-GB" sz="3200"/>
              <a:t>Development officer &amp; technical support</a:t>
            </a:r>
            <a:endParaRPr lang="en-US" sz="3200"/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1BCAED-0FCF-4955-8DA6-58C5BE3F5F9C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/>
          <a:stretch>
            <a:fillRect/>
          </a:stretch>
        </p:blipFill>
        <p:spPr>
          <a:xfrm>
            <a:off x="7942489" y="2506663"/>
            <a:ext cx="3171825" cy="2343150"/>
          </a:xfrm>
        </p:spPr>
      </p:pic>
    </p:spTree>
    <p:extLst>
      <p:ext uri="{BB962C8B-B14F-4D97-AF65-F5344CB8AC3E}">
        <p14:creationId xmlns:p14="http://schemas.microsoft.com/office/powerpoint/2010/main" val="1174994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GB" sz="2800" b="1"/>
              <a:t>CARES funding package</a:t>
            </a:r>
          </a:p>
          <a:p>
            <a:pPr lvl="1"/>
            <a:r>
              <a:rPr lang="en-GB" sz="2400"/>
              <a:t>Capital grant (renewable and energy efficiency measures and project development costs).</a:t>
            </a:r>
          </a:p>
          <a:p>
            <a:pPr lvl="1"/>
            <a:r>
              <a:rPr lang="en-GB" sz="2400"/>
              <a:t>Technical support on some occasions.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DF6067C-35FE-DA32-B538-1D903222B38B}"/>
              </a:ext>
            </a:extLst>
          </p:cNvPr>
          <p:cNvSpPr txBox="1">
            <a:spLocks/>
          </p:cNvSpPr>
          <p:nvPr/>
        </p:nvSpPr>
        <p:spPr>
          <a:xfrm>
            <a:off x="1088570" y="630817"/>
            <a:ext cx="9006405" cy="763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i="0" kern="1200" baseline="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>
                <a:solidFill>
                  <a:srgbClr val="509E2F"/>
                </a:solidFill>
                <a:latin typeface="Arial Black" panose="020B0A04020102020204" pitchFamily="34" charset="0"/>
              </a:rPr>
              <a:t>Low Carbon Spaces – Let’s Do Net Zero Community Buildings Fund</a:t>
            </a:r>
            <a:endParaRPr lang="en-US">
              <a:solidFill>
                <a:srgbClr val="509E2F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A429DD-C5AB-4FC3-B6C4-9AFF538F0A1B}"/>
              </a:ext>
            </a:extLst>
          </p:cNvPr>
          <p:cNvSpPr/>
          <p:nvPr/>
        </p:nvSpPr>
        <p:spPr>
          <a:xfrm>
            <a:off x="5769143" y="4255807"/>
            <a:ext cx="3048591" cy="83458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/>
              <a:t>Alford &amp; District Men’s Shed, Aberdeenshire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82F7E-96FD-D707-A24A-0B909B0531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See the Alford &amp; District Men’s Shed video on our YouTube channel:</a:t>
            </a:r>
          </a:p>
          <a:p>
            <a:endParaRPr lang="en-GB" dirty="0"/>
          </a:p>
          <a:p>
            <a:r>
              <a:rPr lang="en-GB" dirty="0">
                <a:hlinkClick r:id="rId3"/>
              </a:rPr>
              <a:t>https://www.youtube.com/watch?v=a-4600gZGFg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1291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2AE7381-424E-6E65-685C-C353C3BD5E4C}"/>
              </a:ext>
            </a:extLst>
          </p:cNvPr>
          <p:cNvSpPr txBox="1">
            <a:spLocks/>
          </p:cNvSpPr>
          <p:nvPr/>
        </p:nvSpPr>
        <p:spPr>
          <a:xfrm>
            <a:off x="774672" y="359726"/>
            <a:ext cx="8768661" cy="763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i="0" kern="1200" baseline="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>
                <a:solidFill>
                  <a:srgbClr val="509E2F"/>
                </a:solidFill>
                <a:latin typeface="Arial Black" panose="020B0A04020102020204" pitchFamily="34" charset="0"/>
              </a:rPr>
              <a:t>Case studies - Community Buildings Fund</a:t>
            </a:r>
            <a:endParaRPr lang="en-US">
              <a:solidFill>
                <a:srgbClr val="509E2F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solar panels on the roof of Findon Hall">
            <a:extLst>
              <a:ext uri="{FF2B5EF4-FFF2-40B4-BE49-F238E27FC236}">
                <a16:creationId xmlns:a16="http://schemas.microsoft.com/office/drawing/2014/main" id="{2C13DB24-1254-4203-8540-E4A9899AB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83" y="3766635"/>
            <a:ext cx="3328839" cy="1872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9E801A4E-6D34-40FF-BCB5-8D85F8D5DF3B}"/>
              </a:ext>
            </a:extLst>
          </p:cNvPr>
          <p:cNvSpPr/>
          <p:nvPr/>
        </p:nvSpPr>
        <p:spPr>
          <a:xfrm flipH="1">
            <a:off x="3286" y="1134266"/>
            <a:ext cx="3759152" cy="3045603"/>
          </a:xfrm>
          <a:prstGeom prst="wedgeEllipseCallout">
            <a:avLst>
              <a:gd name="adj1" fmla="val 1884"/>
              <a:gd name="adj2" fmla="val 62257"/>
            </a:avLst>
          </a:prstGeom>
          <a:solidFill>
            <a:srgbClr val="1D892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ED08A7-02B3-4741-9368-474E40352328}"/>
              </a:ext>
            </a:extLst>
          </p:cNvPr>
          <p:cNvSpPr txBox="1"/>
          <p:nvPr/>
        </p:nvSpPr>
        <p:spPr>
          <a:xfrm>
            <a:off x="319927" y="1369460"/>
            <a:ext cx="31235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>
                <a:solidFill>
                  <a:schemeClr val="bg1"/>
                </a:solidFill>
                <a:latin typeface="Dreaming Outloud Pro" panose="020F0502020204030204" pitchFamily="66" charset="0"/>
                <a:cs typeface="Dreaming Outloud Pro" panose="020F0502020204030204" pitchFamily="66" charset="0"/>
              </a:rPr>
              <a:t>“We would have struggled to continue to operate without the heat pump because our pellet boiler was beyond economic repair and very expensive to run”</a:t>
            </a:r>
          </a:p>
          <a:p>
            <a:pPr algn="ctr"/>
            <a:r>
              <a:rPr lang="en-GB">
                <a:solidFill>
                  <a:schemeClr val="bg1"/>
                </a:solidFill>
                <a:latin typeface="Arial Black" panose="020B0A04020102020204" pitchFamily="34" charset="0"/>
              </a:rPr>
              <a:t>Findon Hall</a:t>
            </a:r>
          </a:p>
          <a:p>
            <a:pPr algn="ctr"/>
            <a:endParaRPr lang="en-GB" sz="2200">
              <a:solidFill>
                <a:schemeClr val="bg1"/>
              </a:solidFill>
              <a:latin typeface="Dreaming Outloud Pro" panose="020F0502020204030204" pitchFamily="66" charset="0"/>
              <a:cs typeface="Dreaming Outloud Pro" panose="020F0502020204030204" pitchFamily="66" charset="0"/>
            </a:endParaRPr>
          </a:p>
          <a:p>
            <a:pPr algn="ctr"/>
            <a:endParaRPr lang="en-GB" sz="2400" i="1">
              <a:solidFill>
                <a:schemeClr val="bg1"/>
              </a:solidFill>
              <a:latin typeface="Congenial" panose="020F05020202040302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8B58D0-38CF-4387-A232-20C986C953B3}"/>
              </a:ext>
            </a:extLst>
          </p:cNvPr>
          <p:cNvSpPr txBox="1"/>
          <p:nvPr/>
        </p:nvSpPr>
        <p:spPr>
          <a:xfrm>
            <a:off x="8193853" y="1502395"/>
            <a:ext cx="415332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“Users of the centre have commented on how much better it feels throughout and there has been an increase in the number of people using the centre”</a:t>
            </a:r>
          </a:p>
          <a:p>
            <a:pPr algn="ctr"/>
            <a:r>
              <a:rPr lang="en-GB" err="1">
                <a:solidFill>
                  <a:schemeClr val="bg1"/>
                </a:solidFill>
                <a:latin typeface="Arial Black" panose="020B0A04020102020204" pitchFamily="34" charset="0"/>
              </a:rPr>
              <a:t>Acharacle</a:t>
            </a:r>
            <a:endParaRPr lang="en-GB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GB">
                <a:solidFill>
                  <a:schemeClr val="bg1"/>
                </a:solidFill>
                <a:latin typeface="Arial Black" panose="020B0A04020102020204" pitchFamily="34" charset="0"/>
              </a:rPr>
              <a:t>Community Centre</a:t>
            </a:r>
          </a:p>
          <a:p>
            <a:pPr algn="ctr"/>
            <a:endParaRPr lang="en-GB" sz="220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/>
            <a:endParaRPr lang="en-GB" sz="220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2" name="Picture 1" descr="Solar panels on a field&#10;&#10;Description automatically generated">
            <a:extLst>
              <a:ext uri="{FF2B5EF4-FFF2-40B4-BE49-F238E27FC236}">
                <a16:creationId xmlns:a16="http://schemas.microsoft.com/office/drawing/2014/main" id="{E3098426-00EE-DF00-5758-56B6D5FA3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4106" y="3006576"/>
            <a:ext cx="3164637" cy="2843302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4E763875-390D-6F26-9EAE-A080280EF784}"/>
              </a:ext>
            </a:extLst>
          </p:cNvPr>
          <p:cNvSpPr/>
          <p:nvPr/>
        </p:nvSpPr>
        <p:spPr>
          <a:xfrm flipH="1">
            <a:off x="7106643" y="721094"/>
            <a:ext cx="3943229" cy="3056210"/>
          </a:xfrm>
          <a:prstGeom prst="wedgeEllipseCallout">
            <a:avLst>
              <a:gd name="adj1" fmla="val 1884"/>
              <a:gd name="adj2" fmla="val 62257"/>
            </a:avLst>
          </a:prstGeom>
          <a:solidFill>
            <a:srgbClr val="1D892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A87F52-951B-42AF-8146-728D7782340D}"/>
              </a:ext>
            </a:extLst>
          </p:cNvPr>
          <p:cNvSpPr txBox="1"/>
          <p:nvPr/>
        </p:nvSpPr>
        <p:spPr>
          <a:xfrm>
            <a:off x="7739538" y="1010543"/>
            <a:ext cx="3313262" cy="2462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Dreaming Outloud Pro"/>
                <a:cs typeface="Dreaming Outloud Pro"/>
              </a:rPr>
              <a:t>“The Solar Panels have already made a huge difference - our bill was about £1000 a month but now our latest one is down to around £300."</a:t>
            </a:r>
            <a:endParaRPr lang="en-US" sz="2200" dirty="0">
              <a:solidFill>
                <a:schemeClr val="bg1"/>
              </a:solidFill>
              <a:latin typeface="Dreaming Outloud Pro"/>
              <a:ea typeface="Calibri"/>
              <a:cs typeface="Calibri"/>
            </a:endParaRPr>
          </a:p>
          <a:p>
            <a:pPr algn="l"/>
            <a:endParaRPr lang="en-US" sz="2200" dirty="0">
              <a:latin typeface="Dreaming Outloud Pro"/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B434BA-1461-5EC3-7EBC-29662E1072A5}"/>
              </a:ext>
            </a:extLst>
          </p:cNvPr>
          <p:cNvSpPr txBox="1"/>
          <p:nvPr/>
        </p:nvSpPr>
        <p:spPr>
          <a:xfrm>
            <a:off x="8144721" y="3011338"/>
            <a:ext cx="249315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Black"/>
                <a:ea typeface="Calibri"/>
                <a:cs typeface="Calibri"/>
              </a:rPr>
              <a:t>Cullen Bowling &amp; Tennis Club</a:t>
            </a:r>
            <a:endParaRPr lang="en-US" b="1" dirty="0">
              <a:solidFill>
                <a:schemeClr val="bg1"/>
              </a:solidFill>
              <a:latin typeface="Arial Black"/>
            </a:endParaRPr>
          </a:p>
        </p:txBody>
      </p:sp>
      <p:pic>
        <p:nvPicPr>
          <p:cNvPr id="13" name="Picture 12" descr="A building with a sign on the side&#10;&#10;Description automatically generated">
            <a:extLst>
              <a:ext uri="{FF2B5EF4-FFF2-40B4-BE49-F238E27FC236}">
                <a16:creationId xmlns:a16="http://schemas.microsoft.com/office/drawing/2014/main" id="{2857D206-7D82-13B6-095F-4BAEA907F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884" y="1124730"/>
            <a:ext cx="3876989" cy="2647327"/>
          </a:xfrm>
          <a:prstGeom prst="rect">
            <a:avLst/>
          </a:prstGeom>
        </p:spPr>
      </p:pic>
      <p:pic>
        <p:nvPicPr>
          <p:cNvPr id="15" name="Picture 14" descr="A green oval with white border&#10;&#10;Description automatically generated">
            <a:extLst>
              <a:ext uri="{FF2B5EF4-FFF2-40B4-BE49-F238E27FC236}">
                <a16:creationId xmlns:a16="http://schemas.microsoft.com/office/drawing/2014/main" id="{6F654F3A-4BAB-A584-5D10-3A6110B0F2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062" y="3029574"/>
            <a:ext cx="4562629" cy="30099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9DCBD76-BB14-9D6B-56FC-E82BAB9292A2}"/>
              </a:ext>
            </a:extLst>
          </p:cNvPr>
          <p:cNvSpPr txBox="1"/>
          <p:nvPr/>
        </p:nvSpPr>
        <p:spPr>
          <a:xfrm>
            <a:off x="4197244" y="3472720"/>
            <a:ext cx="3547671" cy="24656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2200" dirty="0">
                <a:solidFill>
                  <a:srgbClr val="FFFFFF"/>
                </a:solidFill>
                <a:latin typeface="Dreaming Outloud Pro"/>
                <a:ea typeface="+mn-lt"/>
                <a:cs typeface="+mn-lt"/>
              </a:rPr>
              <a:t>“CARES funding was crucial  [..] This will be for the elderly, a warm space, and catering will be partly done by young adults with additional support needs”</a:t>
            </a:r>
            <a:endParaRPr lang="en-US" dirty="0">
              <a:latin typeface="Dreaming Outloud Pro"/>
              <a:cs typeface="Dreaming Outloud Pro"/>
            </a:endParaRPr>
          </a:p>
          <a:p>
            <a:r>
              <a:rPr lang="en-US" dirty="0">
                <a:solidFill>
                  <a:srgbClr val="FFFFFF"/>
                </a:solidFill>
                <a:latin typeface="Arial Black"/>
              </a:rPr>
              <a:t>       Roy Bridge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33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6DC3D35-F6EC-4D26-908E-836F68D72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988" y="3682893"/>
            <a:ext cx="4816257" cy="1237595"/>
          </a:xfrm>
          <a:prstGeom prst="rect">
            <a:avLst/>
          </a:prstGeom>
        </p:spPr>
      </p:pic>
      <p:pic>
        <p:nvPicPr>
          <p:cNvPr id="8" name="Content Placeholder 2">
            <a:extLst>
              <a:ext uri="{FF2B5EF4-FFF2-40B4-BE49-F238E27FC236}">
                <a16:creationId xmlns:a16="http://schemas.microsoft.com/office/drawing/2014/main" id="{A8650DA4-8334-4EAD-A1F2-7B14CC632B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67812" y="521992"/>
            <a:ext cx="1437527" cy="775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6F27D0-0ED5-4D45-82D3-CC86FF957D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5010" y="3682893"/>
            <a:ext cx="3127519" cy="141439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3329642-1C16-6779-EFB3-19D29F3B8FFF}"/>
              </a:ext>
            </a:extLst>
          </p:cNvPr>
          <p:cNvSpPr txBox="1">
            <a:spLocks/>
          </p:cNvSpPr>
          <p:nvPr/>
        </p:nvSpPr>
        <p:spPr>
          <a:xfrm>
            <a:off x="1077686" y="607757"/>
            <a:ext cx="5025456" cy="763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i="0" kern="1200" baseline="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>
                <a:solidFill>
                  <a:srgbClr val="509E2F"/>
                </a:solidFill>
                <a:latin typeface="Arial Black" panose="020B0A04020102020204" pitchFamily="34" charset="0"/>
              </a:rPr>
              <a:t>More than funding</a:t>
            </a:r>
          </a:p>
          <a:p>
            <a:endParaRPr lang="en-US">
              <a:solidFill>
                <a:srgbClr val="509E2F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783DF6-71C4-0434-EB64-9749DC137666}"/>
              </a:ext>
            </a:extLst>
          </p:cNvPr>
          <p:cNvSpPr txBox="1"/>
          <p:nvPr/>
        </p:nvSpPr>
        <p:spPr>
          <a:xfrm>
            <a:off x="963277" y="1291245"/>
            <a:ext cx="6445340" cy="38595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Local development officers support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Technical support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Website with resources 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Other funding opportunities 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Signposting</a:t>
            </a:r>
          </a:p>
          <a:p>
            <a:pPr>
              <a:spcBef>
                <a:spcPct val="20000"/>
              </a:spcBef>
            </a:pPr>
            <a:endParaRPr lang="en-GB" sz="2400" b="1" dirty="0">
              <a:solidFill>
                <a:srgbClr val="1D8925"/>
              </a:solidFill>
              <a:latin typeface="Arial"/>
              <a:cs typeface="Arial"/>
            </a:endParaRPr>
          </a:p>
          <a:p>
            <a:pPr>
              <a:spcBef>
                <a:spcPct val="20000"/>
              </a:spcBef>
            </a:pPr>
            <a:r>
              <a:rPr lang="en-GB" sz="2400" b="1" dirty="0">
                <a:solidFill>
                  <a:srgbClr val="1D8925"/>
                </a:solidFill>
                <a:latin typeface="Arial"/>
                <a:cs typeface="Arial"/>
              </a:rPr>
              <a:t>Think you're eligible? Submit your expression of interest through our new online portal.</a:t>
            </a:r>
            <a:endParaRPr lang="en-US" sz="240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9474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3C0FD64D-396C-1A9D-D030-EB559F43B15F}"/>
              </a:ext>
            </a:extLst>
          </p:cNvPr>
          <p:cNvSpPr txBox="1">
            <a:spLocks/>
          </p:cNvSpPr>
          <p:nvPr/>
        </p:nvSpPr>
        <p:spPr>
          <a:xfrm>
            <a:off x="1088571" y="630817"/>
            <a:ext cx="5025456" cy="763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i="0" kern="1200" baseline="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>
                <a:solidFill>
                  <a:srgbClr val="509E2F"/>
                </a:solidFill>
                <a:latin typeface="Arial Black" panose="020B0A04020102020204" pitchFamily="34" charset="0"/>
              </a:rPr>
              <a:t>Contact Us</a:t>
            </a:r>
            <a:endParaRPr lang="en-US">
              <a:solidFill>
                <a:srgbClr val="509E2F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8BD9B0C-9F29-A9FC-0B42-66FCBDD287DE}"/>
              </a:ext>
            </a:extLst>
          </p:cNvPr>
          <p:cNvGrpSpPr/>
          <p:nvPr/>
        </p:nvGrpSpPr>
        <p:grpSpPr>
          <a:xfrm>
            <a:off x="2112911" y="1638574"/>
            <a:ext cx="2667567" cy="531366"/>
            <a:chOff x="1191949" y="1794320"/>
            <a:chExt cx="3110173" cy="641833"/>
          </a:xfrm>
        </p:grpSpPr>
        <p:sp>
          <p:nvSpPr>
            <p:cNvPr id="28" name="Footer Placeholder 6">
              <a:extLst>
                <a:ext uri="{FF2B5EF4-FFF2-40B4-BE49-F238E27FC236}">
                  <a16:creationId xmlns:a16="http://schemas.microsoft.com/office/drawing/2014/main" id="{E28AE5CE-AD16-7E57-47A7-74C09F197550}"/>
                </a:ext>
              </a:extLst>
            </p:cNvPr>
            <p:cNvSpPr txBox="1">
              <a:spLocks/>
            </p:cNvSpPr>
            <p:nvPr/>
          </p:nvSpPr>
          <p:spPr>
            <a:xfrm>
              <a:off x="1707432" y="1794320"/>
              <a:ext cx="2594690" cy="641833"/>
            </a:xfrm>
            <a:prstGeom prst="rect">
              <a:avLst/>
            </a:prstGeom>
          </p:spPr>
          <p:txBody>
            <a:bodyPr vert="horz" lIns="0" tIns="0" rIns="0" bIns="0" rtlCol="0" anchor="ctr" anchorCtr="0"/>
            <a:lstStyle/>
            <a:p>
              <a:pPr>
                <a:defRPr/>
              </a:pPr>
              <a:r>
                <a:rPr lang="en-GB" sz="1600" b="1">
                  <a:solidFill>
                    <a:srgbClr val="509E2F"/>
                  </a:solidFill>
                  <a:latin typeface="Arial"/>
                  <a:cs typeface="Arial"/>
                </a:rPr>
                <a:t>0808 808 2288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0B31BA8-A2F4-2375-C822-7AB4DE249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1949" y="1856377"/>
              <a:ext cx="218229" cy="559559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45A59EF-F1A9-DE89-1A86-7382BFF6258E}"/>
              </a:ext>
            </a:extLst>
          </p:cNvPr>
          <p:cNvGrpSpPr/>
          <p:nvPr/>
        </p:nvGrpSpPr>
        <p:grpSpPr>
          <a:xfrm>
            <a:off x="1972928" y="2286643"/>
            <a:ext cx="3958293" cy="738664"/>
            <a:chOff x="-1826781" y="3354268"/>
            <a:chExt cx="4117373" cy="896887"/>
          </a:xfrm>
        </p:grpSpPr>
        <p:sp>
          <p:nvSpPr>
            <p:cNvPr id="31" name="TextBox 24">
              <a:extLst>
                <a:ext uri="{FF2B5EF4-FFF2-40B4-BE49-F238E27FC236}">
                  <a16:creationId xmlns:a16="http://schemas.microsoft.com/office/drawing/2014/main" id="{87F49679-DFBC-95EC-9905-758876E929E5}"/>
                </a:ext>
              </a:extLst>
            </p:cNvPr>
            <p:cNvSpPr txBox="1"/>
            <p:nvPr/>
          </p:nvSpPr>
          <p:spPr>
            <a:xfrm>
              <a:off x="-1276145" y="3354268"/>
              <a:ext cx="3566737" cy="89688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Arial"/>
                  <a:cs typeface="Arial"/>
                </a:rPr>
                <a:t>Local Energy Scotland, Energy Saving Trust, Third Floor, Prospect House, </a:t>
              </a:r>
              <a:endParaRPr lang="en-GB"/>
            </a:p>
            <a:p>
              <a:r>
                <a:rPr lang="en-GB" sz="1400">
                  <a:solidFill>
                    <a:srgbClr val="000000"/>
                  </a:solidFill>
                  <a:latin typeface="Arial"/>
                  <a:cs typeface="Arial"/>
                </a:rPr>
                <a:t>5 Thistle Street, Edinburgh, EH2 1DF</a:t>
              </a:r>
              <a:endParaRPr lang="en-GB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1AE6C6A-D72A-6127-9E0E-187F43BE8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826781" y="3605681"/>
              <a:ext cx="482102" cy="370848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9B9DDF1-6075-4813-230B-F202CA79F918}"/>
              </a:ext>
            </a:extLst>
          </p:cNvPr>
          <p:cNvGrpSpPr/>
          <p:nvPr/>
        </p:nvGrpSpPr>
        <p:grpSpPr>
          <a:xfrm>
            <a:off x="1957737" y="3105012"/>
            <a:ext cx="3774946" cy="523220"/>
            <a:chOff x="1024587" y="3106724"/>
            <a:chExt cx="3128869" cy="661387"/>
          </a:xfrm>
        </p:grpSpPr>
        <p:sp>
          <p:nvSpPr>
            <p:cNvPr id="37" name="TextBox 27">
              <a:extLst>
                <a:ext uri="{FF2B5EF4-FFF2-40B4-BE49-F238E27FC236}">
                  <a16:creationId xmlns:a16="http://schemas.microsoft.com/office/drawing/2014/main" id="{92FF56B5-7E0A-693C-D6A5-92B006F4D6AB}"/>
                </a:ext>
              </a:extLst>
            </p:cNvPr>
            <p:cNvSpPr txBox="1"/>
            <p:nvPr/>
          </p:nvSpPr>
          <p:spPr>
            <a:xfrm>
              <a:off x="1430288" y="3106724"/>
              <a:ext cx="2723168" cy="66138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GB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localenergy.scot </a:t>
              </a:r>
            </a:p>
            <a:p>
              <a:pPr>
                <a:defRPr/>
              </a:pPr>
              <a:r>
                <a:rPr lang="en-GB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info@localenergy.scot 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009B232-3699-3481-3F47-6EF9B7899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4587" y="3151232"/>
              <a:ext cx="308199" cy="57237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A353E81-CEE6-046D-4ADB-91F1A228523A}"/>
              </a:ext>
            </a:extLst>
          </p:cNvPr>
          <p:cNvGrpSpPr/>
          <p:nvPr/>
        </p:nvGrpSpPr>
        <p:grpSpPr>
          <a:xfrm>
            <a:off x="1972928" y="3880007"/>
            <a:ext cx="3887134" cy="477053"/>
            <a:chOff x="901561" y="3961204"/>
            <a:chExt cx="4320446" cy="530231"/>
          </a:xfrm>
        </p:grpSpPr>
        <p:pic>
          <p:nvPicPr>
            <p:cNvPr id="40" name="Picture 6" descr="http://lsf.truman.edu/files/2013/04/Twitter_Logo_Volt.png">
              <a:hlinkClick r:id="rId6"/>
              <a:extLst>
                <a:ext uri="{FF2B5EF4-FFF2-40B4-BE49-F238E27FC236}">
                  <a16:creationId xmlns:a16="http://schemas.microsoft.com/office/drawing/2014/main" id="{D8ED64F8-4302-FB5B-29BE-4098883282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561" y="3974526"/>
              <a:ext cx="372338" cy="302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4734633-6971-3E2D-29CE-E74324564C2B}"/>
                </a:ext>
              </a:extLst>
            </p:cNvPr>
            <p:cNvSpPr/>
            <p:nvPr/>
          </p:nvSpPr>
          <p:spPr>
            <a:xfrm>
              <a:off x="1449555" y="3961204"/>
              <a:ext cx="3772452" cy="5302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@localenergysco</a:t>
              </a:r>
            </a:p>
            <a:p>
              <a:pPr>
                <a:defRPr/>
              </a:pPr>
              <a:endParaRPr lang="en-GB" sz="1050" b="1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C12053C-F00C-4FBA-FE72-7D3191D9AE21}"/>
              </a:ext>
            </a:extLst>
          </p:cNvPr>
          <p:cNvGrpSpPr/>
          <p:nvPr/>
        </p:nvGrpSpPr>
        <p:grpSpPr>
          <a:xfrm>
            <a:off x="2018747" y="4368669"/>
            <a:ext cx="2263738" cy="377275"/>
            <a:chOff x="1188131" y="4396111"/>
            <a:chExt cx="2950261" cy="491691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310D0A9-CE84-1CAD-B1D4-F79C610DA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88131" y="4396111"/>
              <a:ext cx="250315" cy="491691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5690385-F81F-D5C8-0673-BED945164444}"/>
                </a:ext>
              </a:extLst>
            </p:cNvPr>
            <p:cNvSpPr/>
            <p:nvPr/>
          </p:nvSpPr>
          <p:spPr>
            <a:xfrm>
              <a:off x="1770973" y="4486686"/>
              <a:ext cx="2367419" cy="4011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/localenergyscotland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120CB123-468E-B73A-801B-2D588F03A763}"/>
              </a:ext>
            </a:extLst>
          </p:cNvPr>
          <p:cNvSpPr/>
          <p:nvPr/>
        </p:nvSpPr>
        <p:spPr>
          <a:xfrm>
            <a:off x="2461241" y="5014109"/>
            <a:ext cx="18165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/localenergyscotland</a:t>
            </a:r>
          </a:p>
        </p:txBody>
      </p:sp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612E01AC-87AF-78EA-FCA7-F8A86BF80E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7737" y="4979361"/>
            <a:ext cx="377275" cy="3772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ABAB6CF-6711-484D-961D-7C6F38008DD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40" r="1299" b="-470"/>
          <a:stretch/>
        </p:blipFill>
        <p:spPr>
          <a:xfrm>
            <a:off x="5871803" y="1394707"/>
            <a:ext cx="2185206" cy="3634283"/>
          </a:xfrm>
          <a:prstGeom prst="rect">
            <a:avLst/>
          </a:prstGeom>
        </p:spPr>
      </p:pic>
      <p:pic>
        <p:nvPicPr>
          <p:cNvPr id="4" name="Picture 4" descr="Qr code&#10;&#10;Description automatically generated">
            <a:extLst>
              <a:ext uri="{FF2B5EF4-FFF2-40B4-BE49-F238E27FC236}">
                <a16:creationId xmlns:a16="http://schemas.microsoft.com/office/drawing/2014/main" id="{32D18BB4-882A-067E-821D-36508E59D973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11"/>
          <a:stretch>
            <a:fillRect/>
          </a:stretch>
        </p:blipFill>
        <p:spPr>
          <a:xfrm>
            <a:off x="8540448" y="1871558"/>
            <a:ext cx="28860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66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ysClr val="window" lastClr="FFFFFF"/>
      </a:lt1>
      <a:dk2>
        <a:srgbClr val="00A4E0"/>
      </a:dk2>
      <a:lt2>
        <a:srgbClr val="FFED00"/>
      </a:lt2>
      <a:accent1>
        <a:srgbClr val="39B54A"/>
      </a:accent1>
      <a:accent2>
        <a:srgbClr val="00A4E0"/>
      </a:accent2>
      <a:accent3>
        <a:srgbClr val="FFED00"/>
      </a:accent3>
      <a:accent4>
        <a:srgbClr val="F47920"/>
      </a:accent4>
      <a:accent5>
        <a:srgbClr val="F15A22"/>
      </a:accent5>
      <a:accent6>
        <a:srgbClr val="000000"/>
      </a:accent6>
      <a:hlink>
        <a:srgbClr val="39B54A"/>
      </a:hlink>
      <a:folHlink>
        <a:srgbClr val="F15A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a73f158-c24c-498f-ba81-012acab6e511">
      <Terms xmlns="http://schemas.microsoft.com/office/infopath/2007/PartnerControls"/>
    </lcf76f155ced4ddcb4097134ff3c332f>
    <TaxCatchAll xmlns="02586926-355f-4e83-b151-9d24a1c704ad" xsi:nil="true"/>
    <TaxKeywordTaxHTField xmlns="02586926-355f-4e83-b151-9d24a1c704ad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8C99BB3FB19A4AA3FDE5330858E44E" ma:contentTypeVersion="" ma:contentTypeDescription="Create a new document." ma:contentTypeScope="" ma:versionID="16afeb345f292c9da6f30aabae68cb97">
  <xsd:schema xmlns:xsd="http://www.w3.org/2001/XMLSchema" xmlns:xs="http://www.w3.org/2001/XMLSchema" xmlns:p="http://schemas.microsoft.com/office/2006/metadata/properties" xmlns:ns2="02586926-355f-4e83-b151-9d24a1c704ad" xmlns:ns3="f2c924e2-7fc1-4d70-a6e5-114da4462c16" xmlns:ns4="fa73f158-c24c-498f-ba81-012acab6e511" targetNamespace="http://schemas.microsoft.com/office/2006/metadata/properties" ma:root="true" ma:fieldsID="ee11d501ae38bc345fef3decf0457bc1" ns2:_="" ns3:_="" ns4:_="">
    <xsd:import namespace="02586926-355f-4e83-b151-9d24a1c704ad"/>
    <xsd:import namespace="f2c924e2-7fc1-4d70-a6e5-114da4462c16"/>
    <xsd:import namespace="fa73f158-c24c-498f-ba81-012acab6e511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lcf76f155ced4ddcb4097134ff3c332f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586926-355f-4e83-b151-9d24a1c704ad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31b33426-b670-4d47-8354-2924737a9fe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DFBE2E67-F8F0-4261-8319-DE291136969C}" ma:internalName="TaxCatchAll" ma:showField="CatchAllData" ma:web="{f2c924e2-7fc1-4d70-a6e5-114da4462c16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924e2-7fc1-4d70-a6e5-114da4462c1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2" nillable="true" ma:displayName="Sharing Hint Hash" ma:internalName="SharingHintHash" ma:readOnly="true">
      <xsd:simpleType>
        <xsd:restriction base="dms:Text"/>
      </xsd:simple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73f158-c24c-498f-ba81-012acab6e5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20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31b33426-b670-4d47-8354-2924737a9f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58C9C5-2EFA-4161-8CF0-4DD52C77E40E}">
  <ds:schemaRefs>
    <ds:schemaRef ds:uri="02586926-355f-4e83-b151-9d24a1c704ad"/>
    <ds:schemaRef ds:uri="f2c924e2-7fc1-4d70-a6e5-114da4462c16"/>
    <ds:schemaRef ds:uri="fa73f158-c24c-498f-ba81-012acab6e51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08D10EC-6D5B-49EE-872F-40CE81A52B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7AE651-C1CF-4764-AB43-7A7E0DC53153}">
  <ds:schemaRefs>
    <ds:schemaRef ds:uri="02586926-355f-4e83-b151-9d24a1c704ad"/>
    <ds:schemaRef ds:uri="f2c924e2-7fc1-4d70-a6e5-114da4462c16"/>
    <ds:schemaRef ds:uri="fa73f158-c24c-498f-ba81-012acab6e51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765</Words>
  <Application>Microsoft Office PowerPoint</Application>
  <PresentationFormat>Widescreen</PresentationFormat>
  <Paragraphs>97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Calibri</vt:lpstr>
      <vt:lpstr>Congenial</vt:lpstr>
      <vt:lpstr>Dreaming Outloud Pro</vt:lpstr>
      <vt:lpstr>ModernEra-Black</vt:lpstr>
      <vt:lpstr>Raleway</vt:lpstr>
      <vt:lpstr>Office Theme</vt:lpstr>
      <vt:lpstr>Heart of the community: village halls Conference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Creative Concern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Liam Palmer</dc:creator>
  <cp:lastModifiedBy>Rachel Yule</cp:lastModifiedBy>
  <cp:revision>163</cp:revision>
  <dcterms:created xsi:type="dcterms:W3CDTF">2017-11-06T16:09:46Z</dcterms:created>
  <dcterms:modified xsi:type="dcterms:W3CDTF">2024-05-02T09:55:55Z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0x0101007DE386012EF1D44DB5A6DEBC6746911B</vt:lpwstr>
  </property>
  <property fmtid="{D5CDD505-2E9C-101B-9397-08002B2CF9AE}" pid="3" name="TaxKeyword">
    <vt:lpwstr/>
  </property>
  <property fmtid="{D5CDD505-2E9C-101B-9397-08002B2CF9AE}" pid="4" name="Order">
    <vt:r8>4359300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emplateUrl">
    <vt:lpwstr/>
  </property>
  <property fmtid="{D5CDD505-2E9C-101B-9397-08002B2CF9AE}" pid="8" name="ComplianceAssetId">
    <vt:lpwstr/>
  </property>
  <property fmtid="{D5CDD505-2E9C-101B-9397-08002B2CF9AE}" pid="9" name="AuthorIds_UIVersion_512">
    <vt:lpwstr>69</vt:lpwstr>
  </property>
  <property fmtid="{D5CDD505-2E9C-101B-9397-08002B2CF9AE}" pid="10" name="MSIP_Label_47d35a62-c0b2-44bf-9f42-9d50f09ce4d1_Enabled">
    <vt:lpwstr>true</vt:lpwstr>
  </property>
  <property fmtid="{D5CDD505-2E9C-101B-9397-08002B2CF9AE}" pid="11" name="MSIP_Label_47d35a62-c0b2-44bf-9f42-9d50f09ce4d1_SetDate">
    <vt:lpwstr>2022-07-20T02:51:40Z</vt:lpwstr>
  </property>
  <property fmtid="{D5CDD505-2E9C-101B-9397-08002B2CF9AE}" pid="12" name="MSIP_Label_47d35a62-c0b2-44bf-9f42-9d50f09ce4d1_Method">
    <vt:lpwstr>Standard</vt:lpwstr>
  </property>
  <property fmtid="{D5CDD505-2E9C-101B-9397-08002B2CF9AE}" pid="13" name="MSIP_Label_47d35a62-c0b2-44bf-9f42-9d50f09ce4d1_Name">
    <vt:lpwstr>Public - Scanning Discovery Mode</vt:lpwstr>
  </property>
  <property fmtid="{D5CDD505-2E9C-101B-9397-08002B2CF9AE}" pid="14" name="MSIP_Label_47d35a62-c0b2-44bf-9f42-9d50f09ce4d1_SiteId">
    <vt:lpwstr>3c384161-3b62-4d05-9486-5295b766e36c</vt:lpwstr>
  </property>
  <property fmtid="{D5CDD505-2E9C-101B-9397-08002B2CF9AE}" pid="15" name="MSIP_Label_47d35a62-c0b2-44bf-9f42-9d50f09ce4d1_ActionId">
    <vt:lpwstr>a2d09260-d92b-42e2-af13-bcb334368b35</vt:lpwstr>
  </property>
  <property fmtid="{D5CDD505-2E9C-101B-9397-08002B2CF9AE}" pid="16" name="MSIP_Label_47d35a62-c0b2-44bf-9f42-9d50f09ce4d1_ContentBits">
    <vt:lpwstr>0</vt:lpwstr>
  </property>
  <property fmtid="{D5CDD505-2E9C-101B-9397-08002B2CF9AE}" pid="17" name="MediaServiceImageTags">
    <vt:lpwstr/>
  </property>
</Properties>
</file>