
<file path=[Content_Types].xml><?xml version="1.0" encoding="utf-8"?>
<Types xmlns="http://schemas.openxmlformats.org/package/2006/content-types">
  <Default Extension="emf" ContentType="image/x-emf"/>
  <Default Extension="png" ContentType="image/png"/>
  <Default Extension="pptx" ContentType="application/vnd.openxmlformats-officedocument.presentationml.presentation"/>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handoutMasterIdLst>
    <p:handoutMasterId r:id="rId23"/>
  </p:handoutMasterIdLst>
  <p:sldIdLst>
    <p:sldId id="256" r:id="rId5"/>
    <p:sldId id="288" r:id="rId6"/>
    <p:sldId id="291" r:id="rId7"/>
    <p:sldId id="257" r:id="rId8"/>
    <p:sldId id="276" r:id="rId9"/>
    <p:sldId id="277" r:id="rId10"/>
    <p:sldId id="278" r:id="rId11"/>
    <p:sldId id="279" r:id="rId12"/>
    <p:sldId id="280" r:id="rId13"/>
    <p:sldId id="281" r:id="rId14"/>
    <p:sldId id="290" r:id="rId15"/>
    <p:sldId id="282" r:id="rId16"/>
    <p:sldId id="284" r:id="rId17"/>
    <p:sldId id="286" r:id="rId18"/>
    <p:sldId id="289" r:id="rId19"/>
    <p:sldId id="287" r:id="rId20"/>
    <p:sldId id="275" r:id="rId21"/>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718"/>
  </p:normalViewPr>
  <p:slideViewPr>
    <p:cSldViewPr snapToGrid="0">
      <p:cViewPr varScale="1">
        <p:scale>
          <a:sx n="80" d="100"/>
          <a:sy n="80" d="100"/>
        </p:scale>
        <p:origin x="100" y="44"/>
      </p:cViewPr>
      <p:guideLst/>
    </p:cSldViewPr>
  </p:slideViewPr>
  <p:notesTextViewPr>
    <p:cViewPr>
      <p:scale>
        <a:sx n="1" d="1"/>
        <a:sy n="1" d="1"/>
      </p:scale>
      <p:origin x="0" y="0"/>
    </p:cViewPr>
  </p:notesTextViewPr>
  <p:sorterViewPr>
    <p:cViewPr>
      <p:scale>
        <a:sx n="126" d="100"/>
        <a:sy n="126" d="100"/>
      </p:scale>
      <p:origin x="0" y="0"/>
    </p:cViewPr>
  </p:sorterViewPr>
  <p:notesViewPr>
    <p:cSldViewPr snapToGrid="0">
      <p:cViewPr varScale="1">
        <p:scale>
          <a:sx n="96" d="100"/>
          <a:sy n="96" d="100"/>
        </p:scale>
        <p:origin x="355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129C17-9205-4554-BF5C-070656C216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a:extLst>
              <a:ext uri="{FF2B5EF4-FFF2-40B4-BE49-F238E27FC236}">
                <a16:creationId xmlns:a16="http://schemas.microsoft.com/office/drawing/2014/main" id="{0B41E939-D5BE-4B7F-BCD2-05DCC4E5E8C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B1389FC-84BB-41A0-BC92-057C08DC342F}" type="datetime1">
              <a:rPr lang="en-GB" smtClean="0"/>
              <a:t>25/04/2024</a:t>
            </a:fld>
            <a:endParaRPr lang="en-GB" dirty="0"/>
          </a:p>
        </p:txBody>
      </p:sp>
      <p:sp>
        <p:nvSpPr>
          <p:cNvPr id="4" name="Footer Placeholder 3">
            <a:extLst>
              <a:ext uri="{FF2B5EF4-FFF2-40B4-BE49-F238E27FC236}">
                <a16:creationId xmlns:a16="http://schemas.microsoft.com/office/drawing/2014/main" id="{F61800B1-1D76-46D4-ADAF-FD5EA7AFBE7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FCBFA674-DC58-422B-8963-09FD1B05EDD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A42FE58-2C2A-433E-A3EF-B39ACF97315A}" type="slidenum">
              <a:rPr lang="en-GB" smtClean="0"/>
              <a:t>‹#›</a:t>
            </a:fld>
            <a:endParaRPr lang="en-GB"/>
          </a:p>
        </p:txBody>
      </p:sp>
    </p:spTree>
    <p:extLst>
      <p:ext uri="{BB962C8B-B14F-4D97-AF65-F5344CB8AC3E}">
        <p14:creationId xmlns:p14="http://schemas.microsoft.com/office/powerpoint/2010/main" val="36635657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09B039-1C6C-4DB3-861A-76F1FF2AC578}" type="datetime1">
              <a:rPr lang="en-GB" noProof="0" smtClean="0"/>
              <a:pPr/>
              <a:t>25/04/2024</a:t>
            </a:fld>
            <a:endParaRPr lang="en-GB"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97DC217-DF71-1A49-B3EA-559F1F43B0FF}" type="slidenum">
              <a:rPr lang="en-GB" noProof="0" smtClean="0"/>
              <a:t>‹#›</a:t>
            </a:fld>
            <a:endParaRPr lang="en-GB" noProof="0"/>
          </a:p>
        </p:txBody>
      </p:sp>
    </p:spTree>
    <p:extLst>
      <p:ext uri="{BB962C8B-B14F-4D97-AF65-F5344CB8AC3E}">
        <p14:creationId xmlns:p14="http://schemas.microsoft.com/office/powerpoint/2010/main" val="284642520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noProof="0"/>
          </a:p>
        </p:txBody>
      </p:sp>
      <p:sp>
        <p:nvSpPr>
          <p:cNvPr id="4" name="Slide Number Placeholder 3"/>
          <p:cNvSpPr>
            <a:spLocks noGrp="1"/>
          </p:cNvSpPr>
          <p:nvPr>
            <p:ph type="sldNum" sz="quarter" idx="5"/>
          </p:nvPr>
        </p:nvSpPr>
        <p:spPr/>
        <p:txBody>
          <a:bodyPr rtlCol="0"/>
          <a:lstStyle/>
          <a:p>
            <a:pPr rtl="0"/>
            <a:fld id="{F97DC217-DF71-1A49-B3EA-559F1F43B0FF}" type="slidenum">
              <a:rPr lang="en-GB" smtClean="0"/>
              <a:t>1</a:t>
            </a:fld>
            <a:endParaRPr lang="en-GB"/>
          </a:p>
        </p:txBody>
      </p:sp>
    </p:spTree>
    <p:extLst>
      <p:ext uri="{BB962C8B-B14F-4D97-AF65-F5344CB8AC3E}">
        <p14:creationId xmlns:p14="http://schemas.microsoft.com/office/powerpoint/2010/main" val="4277724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5"/>
          </p:nvPr>
        </p:nvSpPr>
        <p:spPr/>
        <p:txBody>
          <a:bodyPr/>
          <a:lstStyle/>
          <a:p>
            <a:pPr rtl="0"/>
            <a:fld id="{F97DC217-DF71-1A49-B3EA-559F1F43B0FF}" type="slidenum">
              <a:rPr lang="en-GB" smtClean="0"/>
              <a:t>4</a:t>
            </a:fld>
            <a:endParaRPr lang="en-GB"/>
          </a:p>
        </p:txBody>
      </p:sp>
    </p:spTree>
    <p:extLst>
      <p:ext uri="{BB962C8B-B14F-4D97-AF65-F5344CB8AC3E}">
        <p14:creationId xmlns:p14="http://schemas.microsoft.com/office/powerpoint/2010/main" val="527809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5"/>
          </p:nvPr>
        </p:nvSpPr>
        <p:spPr/>
        <p:txBody>
          <a:bodyPr/>
          <a:lstStyle/>
          <a:p>
            <a:pPr rtl="0"/>
            <a:fld id="{F97DC217-DF71-1A49-B3EA-559F1F43B0FF}" type="slidenum">
              <a:rPr lang="en-GB" smtClean="0"/>
              <a:t>5</a:t>
            </a:fld>
            <a:endParaRPr lang="en-GB"/>
          </a:p>
        </p:txBody>
      </p:sp>
    </p:spTree>
    <p:extLst>
      <p:ext uri="{BB962C8B-B14F-4D97-AF65-F5344CB8AC3E}">
        <p14:creationId xmlns:p14="http://schemas.microsoft.com/office/powerpoint/2010/main" val="2916758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5"/>
          </p:nvPr>
        </p:nvSpPr>
        <p:spPr/>
        <p:txBody>
          <a:bodyPr/>
          <a:lstStyle/>
          <a:p>
            <a:pPr rtl="0"/>
            <a:fld id="{F97DC217-DF71-1A49-B3EA-559F1F43B0FF}" type="slidenum">
              <a:rPr lang="en-GB" smtClean="0"/>
              <a:t>17</a:t>
            </a:fld>
            <a:endParaRPr lang="en-GB"/>
          </a:p>
        </p:txBody>
      </p:sp>
    </p:spTree>
    <p:extLst>
      <p:ext uri="{BB962C8B-B14F-4D97-AF65-F5344CB8AC3E}">
        <p14:creationId xmlns:p14="http://schemas.microsoft.com/office/powerpoint/2010/main" val="1700717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3" y="1122363"/>
            <a:ext cx="7096933" cy="2387600"/>
          </a:xfrm>
        </p:spPr>
        <p:txBody>
          <a:bodyPr rtlCol="0" anchor="b">
            <a:noAutofit/>
          </a:bodyPr>
          <a:lstStyle>
            <a:lvl1pPr algn="l">
              <a:defRPr sz="6000" b="1">
                <a:latin typeface="+mj-lt"/>
              </a:defRPr>
            </a:lvl1pPr>
          </a:lstStyle>
          <a:p>
            <a:pPr rtl="0"/>
            <a:r>
              <a:rPr lang="en-US" noProof="0"/>
              <a:t>Click to edit Master title style</a:t>
            </a:r>
            <a:endParaRPr lang="en-GB" noProof="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9500507" cy="806675"/>
          </a:xfrm>
        </p:spPr>
        <p:txBody>
          <a:bodyPr rtlCol="0">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9" name="Freeform 8">
            <a:extLst>
              <a:ext uri="{FF2B5EF4-FFF2-40B4-BE49-F238E27FC236}">
                <a16:creationId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meline">
    <p:bg>
      <p:bgPr>
        <a:solidFill>
          <a:schemeClr val="accent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rtlCol="0" anchor="b">
            <a:noAutofit/>
          </a:bodyPr>
          <a:lstStyle>
            <a:lvl1pPr>
              <a:defRPr sz="4800" b="1">
                <a:solidFill>
                  <a:schemeClr val="bg1"/>
                </a:solidFill>
                <a:latin typeface="+mj-lt"/>
              </a:defRPr>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rtlCol="0">
            <a:noAutofit/>
          </a:bodyPr>
          <a:lstStyle>
            <a:lvl1pPr marL="0" indent="0">
              <a:buNone/>
              <a:defRPr>
                <a:solidFill>
                  <a:schemeClr val="bg1"/>
                </a:solidFill>
                <a:latin typeface="+mn-lt"/>
              </a:defRPr>
            </a:lvl1pPr>
            <a:lvl2pPr marL="457200" indent="0">
              <a:buNone/>
              <a:defRPr>
                <a:solidFill>
                  <a:schemeClr val="bg1"/>
                </a:solidFill>
                <a:latin typeface="+mn-lt"/>
              </a:defRPr>
            </a:lvl2pPr>
            <a:lvl3pPr marL="914400" indent="0">
              <a:buNone/>
              <a:defRPr>
                <a:solidFill>
                  <a:schemeClr val="bg1"/>
                </a:solidFill>
                <a:latin typeface="+mn-lt"/>
              </a:defRPr>
            </a:lvl3pPr>
            <a:lvl4pPr marL="1371600" indent="0">
              <a:buNone/>
              <a:defRPr>
                <a:solidFill>
                  <a:schemeClr val="bg1"/>
                </a:solidFill>
                <a:latin typeface="+mn-lt"/>
              </a:defRPr>
            </a:lvl4pPr>
            <a:lvl5pPr marL="1828800" indent="0">
              <a:buNone/>
              <a:defRPr>
                <a:solidFill>
                  <a:schemeClr val="bg1"/>
                </a:solidFill>
                <a:latin typeface="+mn-lt"/>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pPr rtl="0"/>
            <a:r>
              <a:rPr lang="en-GB" noProof="0"/>
              <a:t>10/9/2021</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2"/>
                </a:solidFill>
                <a:latin typeface="+mn-lt"/>
              </a:defRPr>
            </a:lvl1pPr>
          </a:lstStyle>
          <a:p>
            <a:pPr rtl="0"/>
            <a:r>
              <a:rPr lang="en-GB" noProof="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569275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rtlCol="0" anchor="b">
            <a:noAutofit/>
          </a:bodyPr>
          <a:lstStyle>
            <a:lvl1pPr>
              <a:defRPr sz="4800" b="1">
                <a:latin typeface="+mj-lt"/>
              </a:defRPr>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3"/>
            <a:ext cx="4663440" cy="2828613"/>
          </a:xfrm>
        </p:spPr>
        <p:txBody>
          <a:bodyPr rtlCol="0">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pPr rtl="0"/>
            <a:r>
              <a:rPr lang="en-GB" noProof="0"/>
              <a:t>10/9/2021</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pPr rtl="0"/>
            <a:r>
              <a:rPr lang="en-GB" noProof="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pPr rtl="0"/>
            <a:fld id="{294A09A9-5501-47C1-A89A-A340965A2BE2}" type="slidenum">
              <a:rPr lang="en-GB" noProof="0" smtClean="0"/>
              <a:pPr/>
              <a:t>‹#›</a:t>
            </a:fld>
            <a:endParaRPr lang="en-GB" noProof="0"/>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3"/>
            <a:ext cx="4663440" cy="2828613"/>
          </a:xfrm>
        </p:spPr>
        <p:txBody>
          <a:bodyPr rtlCol="0">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rtlCol="0">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rtlCol="0">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2131912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rtlCol="0" anchor="b">
            <a:noAutofit/>
          </a:bodyPr>
          <a:lstStyle>
            <a:lvl1pPr>
              <a:defRPr sz="4800" b="1">
                <a:latin typeface="+mj-lt"/>
              </a:defRPr>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rtlCol="0">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67114"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pPr rtl="0"/>
            <a:r>
              <a:rPr lang="en-GB" noProof="0"/>
              <a:t>10/9/2021</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pPr rtl="0"/>
            <a:r>
              <a:rPr lang="en-GB" noProof="0"/>
              <a:t>PRESENTATION TITLE</a:t>
            </a:r>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7" y="2526318"/>
            <a:ext cx="3173279" cy="2828613"/>
          </a:xfrm>
        </p:spPr>
        <p:txBody>
          <a:bodyPr rtlCol="0">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3804"/>
            <a:ext cx="3173278" cy="522514"/>
          </a:xfrm>
        </p:spPr>
        <p:txBody>
          <a:bodyPr rtlCol="0">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8" y="2003804"/>
            <a:ext cx="3173278" cy="522514"/>
          </a:xfrm>
        </p:spPr>
        <p:txBody>
          <a:bodyPr rtlCol="0">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2" y="2526318"/>
            <a:ext cx="3173279" cy="2828613"/>
          </a:xfrm>
        </p:spPr>
        <p:txBody>
          <a:bodyPr rtlCol="0">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8" cy="522514"/>
          </a:xfrm>
        </p:spPr>
        <p:txBody>
          <a:bodyPr rtlCol="0">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2756976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8" cy="2387600"/>
          </a:xfrm>
        </p:spPr>
        <p:txBody>
          <a:bodyPr rtlCol="0" anchor="b">
            <a:noAutofit/>
          </a:bodyPr>
          <a:lstStyle>
            <a:lvl1pPr algn="l">
              <a:defRPr sz="6000" b="1">
                <a:latin typeface="+mj-lt"/>
              </a:defRPr>
            </a:lvl1pPr>
          </a:lstStyle>
          <a:p>
            <a:pPr rtl="0"/>
            <a:r>
              <a:rPr lang="en-US" noProof="0"/>
              <a:t>Click to edit Master title style</a:t>
            </a:r>
            <a:endParaRPr lang="en-GB" noProof="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6220277" cy="2247219"/>
          </a:xfrm>
        </p:spPr>
        <p:txBody>
          <a:bodyPr rtlCol="0">
            <a:noAutofit/>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Tree>
    <p:extLst>
      <p:ext uri="{BB962C8B-B14F-4D97-AF65-F5344CB8AC3E}">
        <p14:creationId xmlns:p14="http://schemas.microsoft.com/office/powerpoint/2010/main" val="2544706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rtlCol="0" anchor="b">
            <a:noAutofit/>
          </a:bodyPr>
          <a:lstStyle>
            <a:lvl1pPr>
              <a:defRPr sz="4800" b="1">
                <a:latin typeface="+mj-lt"/>
              </a:defRPr>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17467"/>
            <a:ext cx="9779182" cy="3366815"/>
          </a:xfrm>
        </p:spPr>
        <p:txBody>
          <a:bodyPr rtlCol="0">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pPr rtl="0"/>
            <a:r>
              <a:rPr lang="en-GB" noProof="0"/>
              <a:t>10/9/2021</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pPr rtl="0"/>
            <a:r>
              <a:rPr lang="en-GB" noProof="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278227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2" y="381000"/>
            <a:ext cx="9779183" cy="1325563"/>
          </a:xfrm>
        </p:spPr>
        <p:txBody>
          <a:bodyPr rtlCol="0" anchor="b">
            <a:noAutofit/>
          </a:bodyPr>
          <a:lstStyle>
            <a:lvl1pPr>
              <a:defRPr sz="4800" b="1">
                <a:latin typeface="+mj-lt"/>
              </a:defRPr>
            </a:lvl1pPr>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2" y="2653167"/>
            <a:ext cx="9779183" cy="3436483"/>
          </a:xfrm>
        </p:spPr>
        <p:txBody>
          <a:bodyPr rtlCol="0">
            <a:noAutofit/>
          </a:bodyPr>
          <a:lstStyle>
            <a:lvl1pPr marL="0" indent="0">
              <a:lnSpc>
                <a:spcPct val="150000"/>
              </a:lnSpc>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US" noProof="0"/>
              <a:t>Click to edit Master text styles</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rtlCol="0">
            <a:noAutofit/>
          </a:bodyPr>
          <a:lstStyle>
            <a:lvl1pPr>
              <a:defRPr>
                <a:solidFill>
                  <a:schemeClr val="accent2"/>
                </a:solidFill>
                <a:latin typeface="+mn-lt"/>
              </a:defRPr>
            </a:lvl1pPr>
          </a:lstStyle>
          <a:p>
            <a:pPr rtl="0"/>
            <a:r>
              <a:rPr lang="en-GB" noProof="0"/>
              <a:t>10/9/2021</a:t>
            </a:r>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rtlCol="0">
            <a:noAutofit/>
          </a:bodyPr>
          <a:lstStyle>
            <a:lvl1pPr>
              <a:defRPr>
                <a:solidFill>
                  <a:schemeClr val="accent2"/>
                </a:solidFill>
                <a:latin typeface="+mn-lt"/>
              </a:defRPr>
            </a:lvl1pPr>
          </a:lstStyle>
          <a:p>
            <a:pPr rtl="0"/>
            <a:r>
              <a:rPr lang="en-GB" noProof="0"/>
              <a:t>PRESENTATION TITLE</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rtlCol="0">
            <a:noAutofit/>
          </a:bodyPr>
          <a:lstStyle>
            <a:lvl1pPr>
              <a:defRPr>
                <a:solidFill>
                  <a:schemeClr val="accent3"/>
                </a:solidFill>
                <a:latin typeface="+mn-lt"/>
              </a:defRPr>
            </a:lvl1p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28026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059400"/>
            <a:ext cx="6245912" cy="2387600"/>
          </a:xfrm>
        </p:spPr>
        <p:txBody>
          <a:bodyPr rtlCol="0" anchor="b">
            <a:noAutofit/>
          </a:bodyPr>
          <a:lstStyle>
            <a:lvl1pPr algn="l">
              <a:defRPr sz="6000" b="1">
                <a:solidFill>
                  <a:schemeClr val="bg1"/>
                </a:solidFill>
                <a:latin typeface="+mj-lt"/>
              </a:defRPr>
            </a:lvl1pPr>
          </a:lstStyle>
          <a:p>
            <a:pPr rtl="0"/>
            <a:r>
              <a:rPr lang="en-US" noProof="0"/>
              <a:t>Click to edit Master title style</a:t>
            </a:r>
            <a:endParaRPr lang="en-GB" noProof="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539075"/>
            <a:ext cx="6245912" cy="1406101"/>
          </a:xfrm>
        </p:spPr>
        <p:txBody>
          <a:bodyPr rtlCol="0">
            <a:no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28" y="2207195"/>
            <a:ext cx="3032351" cy="2443610"/>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Tree>
    <p:extLst>
      <p:ext uri="{BB962C8B-B14F-4D97-AF65-F5344CB8AC3E}">
        <p14:creationId xmlns:p14="http://schemas.microsoft.com/office/powerpoint/2010/main" val="986529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rtlCol="0" anchor="b">
            <a:noAutofit/>
          </a:bodyPr>
          <a:lstStyle>
            <a:lvl1pPr>
              <a:defRPr sz="4800" b="1">
                <a:latin typeface="+mj-lt"/>
              </a:defRPr>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rtlCol="0">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pPr rtl="0"/>
            <a:r>
              <a:rPr lang="en-GB" noProof="0"/>
              <a:t>10/9/2021</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pPr rtl="0"/>
            <a:r>
              <a:rPr lang="en-GB" noProof="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369781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hart 2">
    <p:bg>
      <p:bgPr>
        <a:solidFill>
          <a:schemeClr val="accent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rtlCol="0" anchor="b">
            <a:noAutofit/>
          </a:bodyPr>
          <a:lstStyle>
            <a:lvl1pPr>
              <a:defRPr sz="4800" b="1">
                <a:latin typeface="+mj-lt"/>
              </a:defRPr>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3"/>
            <a:ext cx="9779182" cy="3366813"/>
          </a:xfrm>
        </p:spPr>
        <p:txBody>
          <a:bodyPr rtlCol="0">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pPr rtl="0"/>
            <a:r>
              <a:rPr lang="en-GB" noProof="0"/>
              <a:t>10/9/2021</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pPr rtl="0"/>
            <a:r>
              <a:rPr lang="en-GB" noProof="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3190945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1" y="1684338"/>
            <a:ext cx="8594558" cy="2810460"/>
          </a:xfrm>
        </p:spPr>
        <p:txBody>
          <a:bodyPr rtlCol="0">
            <a:noAutofit/>
          </a:bodyPr>
          <a:lstStyle>
            <a:lvl1pPr algn="ctr">
              <a:lnSpc>
                <a:spcPct val="100000"/>
              </a:lnSpc>
              <a:defRPr sz="4600">
                <a:solidFill>
                  <a:schemeClr val="bg1"/>
                </a:solidFill>
                <a:latin typeface="+mj-lt"/>
              </a:defRPr>
            </a:lvl1pPr>
          </a:lstStyle>
          <a:p>
            <a:pPr rtl="0"/>
            <a:r>
              <a:rPr lang="en-US" noProof="0"/>
              <a:t>Click to edit Master title style</a:t>
            </a:r>
            <a:endParaRPr lang="en-GB" noProof="0"/>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0" y="519405"/>
            <a:ext cx="1364297" cy="1094521"/>
          </a:xfrm>
        </p:spPr>
        <p:txBody>
          <a:bodyPr rtlCol="0">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rtl="0"/>
            <a:r>
              <a:rPr lang="en-GB" noProof="0"/>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3" y="4494213"/>
            <a:ext cx="3511550" cy="679450"/>
          </a:xfrm>
        </p:spPr>
        <p:txBody>
          <a:bodyPr rtlCol="0">
            <a:noAutofit/>
          </a:bodyPr>
          <a:lstStyle>
            <a:lvl1pPr marL="0" indent="0" algn="r">
              <a:buNone/>
              <a:defRPr sz="2000">
                <a:solidFill>
                  <a:schemeClr val="bg1"/>
                </a:solidFill>
                <a:latin typeface="+mn-lt"/>
              </a:defRPr>
            </a:lvl1pPr>
            <a:lvl2pPr marL="457200" indent="0" algn="r">
              <a:buNone/>
              <a:defRPr sz="1800">
                <a:solidFill>
                  <a:schemeClr val="bg1"/>
                </a:solidFill>
                <a:latin typeface="Tenorite" pitchFamily="2" charset="0"/>
              </a:defRPr>
            </a:lvl2pPr>
            <a:lvl3pPr marL="914400" indent="0" algn="r">
              <a:buNone/>
              <a:defRPr sz="1600">
                <a:solidFill>
                  <a:schemeClr val="bg1"/>
                </a:solidFill>
                <a:latin typeface="Tenorite" pitchFamily="2" charset="0"/>
              </a:defRPr>
            </a:lvl3pPr>
            <a:lvl4pPr marL="1371600" indent="0" algn="r">
              <a:buNone/>
              <a:defRPr sz="1400">
                <a:solidFill>
                  <a:schemeClr val="bg1"/>
                </a:solidFill>
                <a:latin typeface="Tenorite" pitchFamily="2" charset="0"/>
              </a:defRPr>
            </a:lvl4pPr>
            <a:lvl5pPr marL="1828800" indent="0" algn="r">
              <a:buNone/>
              <a:defRPr sz="1400">
                <a:solidFill>
                  <a:schemeClr val="bg1"/>
                </a:solidFill>
                <a:latin typeface="Tenorite" pitchFamily="2" charset="0"/>
              </a:defRPr>
            </a:lvl5pPr>
          </a:lstStyle>
          <a:p>
            <a:pPr lvl="0" rtl="0"/>
            <a:r>
              <a:rPr lang="en-US" noProof="0"/>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4" y="3399692"/>
            <a:ext cx="1364297" cy="1094521"/>
          </a:xfrm>
        </p:spPr>
        <p:txBody>
          <a:bodyPr rtlCol="0">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rtl="0"/>
            <a:r>
              <a:rPr lang="en-GB" noProof="0"/>
              <a:t>”</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rtlCol="0">
            <a:noAutofit/>
          </a:bodyPr>
          <a:lstStyle>
            <a:lvl1pPr>
              <a:defRPr>
                <a:solidFill>
                  <a:schemeClr val="accent2"/>
                </a:solidFill>
                <a:latin typeface="+mn-lt"/>
              </a:defRPr>
            </a:lvl1pPr>
          </a:lstStyle>
          <a:p>
            <a:pPr rtl="0"/>
            <a:r>
              <a:rPr lang="en-GB" noProof="0"/>
              <a:t>10/9/2021</a:t>
            </a:r>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rtlCol="0">
            <a:noAutofit/>
          </a:bodyPr>
          <a:lstStyle>
            <a:lvl1pPr>
              <a:defRPr>
                <a:solidFill>
                  <a:schemeClr val="accent2"/>
                </a:solidFill>
                <a:latin typeface="+mn-lt"/>
              </a:defRPr>
            </a:lvl1pPr>
          </a:lstStyle>
          <a:p>
            <a:pPr rtl="0"/>
            <a:r>
              <a:rPr lang="en-GB" noProof="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rtlCol="0">
            <a:noAutofit/>
          </a:bodyPr>
          <a:lstStyle>
            <a:lvl1pPr>
              <a:defRPr>
                <a:solidFill>
                  <a:schemeClr val="accent2"/>
                </a:solidFill>
                <a:latin typeface="+mn-lt"/>
              </a:defRPr>
            </a:lvl1p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147694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0"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30" y="381000"/>
            <a:ext cx="8401624" cy="1325563"/>
          </a:xfrm>
        </p:spPr>
        <p:txBody>
          <a:bodyPr lIns="0" rtlCol="0" anchor="b">
            <a:noAutofit/>
          </a:bodyPr>
          <a:lstStyle>
            <a:lvl1pPr>
              <a:defRPr sz="4800" b="1">
                <a:latin typeface="+mj-lt"/>
              </a:defRPr>
            </a:lvl1pPr>
          </a:lstStyle>
          <a:p>
            <a:pPr rtl="0"/>
            <a:r>
              <a:rPr lang="en-US" noProof="0"/>
              <a:t>Click to edit Master title style</a:t>
            </a:r>
            <a:endParaRPr lang="en-GB" noProof="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227758"/>
            <a:ext cx="1200374" cy="1201242"/>
          </a:xfrm>
        </p:spPr>
        <p:txBody>
          <a:bodyPr rtlCol="0">
            <a:noAutofit/>
          </a:bodyPr>
          <a:lstStyle>
            <a:lvl1pPr marL="0" indent="0">
              <a:buNone/>
              <a:defRPr sz="1400">
                <a:solidFill>
                  <a:schemeClr val="tx1"/>
                </a:solidFill>
                <a:latin typeface="+mn-lt"/>
              </a:defRPr>
            </a:lvl1pPr>
          </a:lstStyle>
          <a:p>
            <a:pPr rtl="0"/>
            <a:r>
              <a:rPr lang="en-US" noProof="0"/>
              <a:t>Click icon to add picture</a:t>
            </a:r>
            <a:endParaRPr lang="en-GB" noProof="0"/>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1" y="2426400"/>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0" y="2811646"/>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3" y="2227758"/>
            <a:ext cx="1200374" cy="1201242"/>
          </a:xfrm>
        </p:spPr>
        <p:txBody>
          <a:bodyPr rtlCol="0">
            <a:noAutofit/>
          </a:bodyPr>
          <a:lstStyle>
            <a:lvl1pPr marL="0" indent="0">
              <a:buNone/>
              <a:defRPr sz="1400">
                <a:solidFill>
                  <a:schemeClr val="tx1"/>
                </a:solidFill>
                <a:latin typeface="+mn-lt"/>
              </a:defRPr>
            </a:lvl1pPr>
          </a:lstStyle>
          <a:p>
            <a:pPr rtl="0"/>
            <a:r>
              <a:rPr lang="en-US" noProof="0"/>
              <a:t>Click icon to add picture</a:t>
            </a:r>
            <a:endParaRPr lang="en-GB" noProof="0"/>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7" y="2422565"/>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29" y="4254273"/>
            <a:ext cx="1200374" cy="1201242"/>
          </a:xfrm>
        </p:spPr>
        <p:txBody>
          <a:bodyPr rtlCol="0">
            <a:noAutofit/>
          </a:bodyPr>
          <a:lstStyle>
            <a:lvl1pPr marL="0" indent="0">
              <a:buNone/>
              <a:defRPr sz="1400">
                <a:solidFill>
                  <a:schemeClr val="tx1"/>
                </a:solidFill>
                <a:latin typeface="+mn-lt"/>
              </a:defRPr>
            </a:lvl1pPr>
          </a:lstStyle>
          <a:p>
            <a:pPr rtl="0"/>
            <a:r>
              <a:rPr lang="en-US" noProof="0"/>
              <a:t>Click icon to add picture</a:t>
            </a:r>
            <a:endParaRPr lang="en-GB" noProof="0"/>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1" y="4498793"/>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0" y="4884039"/>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3" y="4254273"/>
            <a:ext cx="1200374" cy="1201242"/>
          </a:xfrm>
        </p:spPr>
        <p:txBody>
          <a:bodyPr rtlCol="0">
            <a:noAutofit/>
          </a:bodyPr>
          <a:lstStyle>
            <a:lvl1pPr marL="0" indent="0">
              <a:buNone/>
              <a:defRPr sz="1400">
                <a:solidFill>
                  <a:schemeClr val="tx1"/>
                </a:solidFill>
                <a:latin typeface="+mn-lt"/>
              </a:defRPr>
            </a:lvl1pPr>
          </a:lstStyle>
          <a:p>
            <a:pPr rtl="0"/>
            <a:r>
              <a:rPr lang="en-US" noProof="0"/>
              <a:t>Click icon to add picture</a:t>
            </a:r>
            <a:endParaRPr lang="en-GB" noProof="0"/>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7" y="4498793"/>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a:xfrm>
            <a:off x="381000" y="6356350"/>
            <a:ext cx="1569803" cy="365125"/>
          </a:xfrm>
        </p:spPr>
        <p:txBody>
          <a:bodyPr rtlCol="0">
            <a:noAutofit/>
          </a:bodyPr>
          <a:lstStyle>
            <a:lvl1pPr>
              <a:defRPr>
                <a:solidFill>
                  <a:schemeClr val="accent3"/>
                </a:solidFill>
                <a:latin typeface="+mn-lt"/>
              </a:defRPr>
            </a:lvl1pPr>
          </a:lstStyle>
          <a:p>
            <a:pPr rtl="0"/>
            <a:r>
              <a:rPr lang="en-GB" noProof="0"/>
              <a:t>10/9/2021</a:t>
            </a:r>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a:xfrm>
            <a:off x="2871106" y="6356350"/>
            <a:ext cx="4114800" cy="365125"/>
          </a:xfrm>
        </p:spPr>
        <p:txBody>
          <a:bodyPr rtlCol="0">
            <a:noAutofit/>
          </a:bodyPr>
          <a:lstStyle>
            <a:lvl1pPr>
              <a:defRPr>
                <a:solidFill>
                  <a:schemeClr val="accent3"/>
                </a:solidFill>
                <a:latin typeface="+mn-lt"/>
              </a:defRPr>
            </a:lvl1pPr>
          </a:lstStyle>
          <a:p>
            <a:pPr rtl="0"/>
            <a:r>
              <a:rPr lang="en-GB" noProof="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4" y="6356350"/>
            <a:ext cx="1167495" cy="365125"/>
          </a:xfrm>
        </p:spPr>
        <p:txBody>
          <a:bodyPr rtlCol="0">
            <a:noAutofit/>
          </a:bodyPr>
          <a:lstStyle>
            <a:lvl1pPr>
              <a:defRPr>
                <a:solidFill>
                  <a:schemeClr val="accent3"/>
                </a:solidFill>
                <a:latin typeface="+mn-lt"/>
              </a:defRPr>
            </a:lvl1pPr>
          </a:lstStyle>
          <a:p>
            <a:pPr rtl="0"/>
            <a:fld id="{294A09A9-5501-47C1-A89A-A340965A2BE2}" type="slidenum">
              <a:rPr lang="en-GB" noProof="0" smtClean="0"/>
              <a:pPr/>
              <a:t>‹#›</a:t>
            </a:fld>
            <a:endParaRPr lang="en-GB" noProof="0"/>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0"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6" y="187997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0"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noProof="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2" y="5333432"/>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2" y="3651505"/>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3" y="4976359"/>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Tree>
    <p:extLst>
      <p:ext uri="{BB962C8B-B14F-4D97-AF65-F5344CB8AC3E}">
        <p14:creationId xmlns:p14="http://schemas.microsoft.com/office/powerpoint/2010/main" val="315441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ole team">
    <p:bg>
      <p:bgPr>
        <a:solidFill>
          <a:schemeClr val="accent2"/>
        </a:solidFill>
        <a:effectLst/>
      </p:bgPr>
    </p:bg>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2" cy="1325563"/>
          </a:xfrm>
        </p:spPr>
        <p:txBody>
          <a:bodyPr lIns="0" rtlCol="0" anchor="b">
            <a:noAutofit/>
          </a:bodyPr>
          <a:lstStyle>
            <a:lvl1pPr>
              <a:defRPr sz="4800" b="1">
                <a:latin typeface="+mj-lt"/>
              </a:defRPr>
            </a:lvl1pPr>
          </a:lstStyle>
          <a:p>
            <a:pPr rtl="0"/>
            <a:r>
              <a:rPr lang="en-US" noProof="0"/>
              <a:t>Click to edit Master title style</a:t>
            </a:r>
            <a:endParaRPr lang="en-GB" noProof="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4"/>
            <a:ext cx="904987" cy="905641"/>
          </a:xfrm>
        </p:spPr>
        <p:txBody>
          <a:bodyPr rtlCol="0">
            <a:noAutofit/>
          </a:bodyPr>
          <a:lstStyle>
            <a:lvl1pPr marL="0" indent="0">
              <a:buNone/>
              <a:defRPr sz="1400">
                <a:solidFill>
                  <a:schemeClr val="tx1"/>
                </a:solidFill>
              </a:defRPr>
            </a:lvl1pPr>
          </a:lstStyle>
          <a:p>
            <a:pPr rtl="0"/>
            <a:r>
              <a:rPr lang="en-US" noProof="0"/>
              <a:t>Click icon to add picture</a:t>
            </a:r>
            <a:endParaRPr lang="en-GB" noProof="0"/>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0" y="2994545"/>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29" y="3379791"/>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4"/>
            <a:ext cx="904987" cy="905641"/>
          </a:xfrm>
        </p:spPr>
        <p:txBody>
          <a:bodyPr rtlCol="0">
            <a:noAutofit/>
          </a:bodyPr>
          <a:lstStyle>
            <a:lvl1pPr marL="0" indent="0">
              <a:buNone/>
              <a:defRPr sz="1400">
                <a:solidFill>
                  <a:schemeClr val="tx1"/>
                </a:solidFill>
              </a:defRPr>
            </a:lvl1pPr>
          </a:lstStyle>
          <a:p>
            <a:pPr rtl="0"/>
            <a:r>
              <a:rPr lang="en-US" noProof="0"/>
              <a:t>Click icon to add picture</a:t>
            </a:r>
            <a:endParaRPr lang="en-GB" noProof="0"/>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8" y="2994545"/>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7" y="3379791"/>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7" y="2068734"/>
            <a:ext cx="904987" cy="905641"/>
          </a:xfrm>
        </p:spPr>
        <p:txBody>
          <a:bodyPr rtlCol="0">
            <a:noAutofit/>
          </a:bodyPr>
          <a:lstStyle>
            <a:lvl1pPr marL="0" indent="0">
              <a:buNone/>
              <a:defRPr sz="1400">
                <a:solidFill>
                  <a:schemeClr val="tx1"/>
                </a:solidFill>
              </a:defRPr>
            </a:lvl1pPr>
          </a:lstStyle>
          <a:p>
            <a:pPr rtl="0"/>
            <a:r>
              <a:rPr lang="en-US" noProof="0"/>
              <a:t>Click icon to add picture</a:t>
            </a:r>
            <a:endParaRPr lang="en-GB" noProof="0"/>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7" y="3379791"/>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5" y="2068734"/>
            <a:ext cx="904987" cy="905641"/>
          </a:xfrm>
        </p:spPr>
        <p:txBody>
          <a:bodyPr rtlCol="0">
            <a:noAutofit/>
          </a:bodyPr>
          <a:lstStyle>
            <a:lvl1pPr marL="0" indent="0">
              <a:buNone/>
              <a:defRPr sz="1400">
                <a:solidFill>
                  <a:schemeClr val="tx1"/>
                </a:solidFill>
              </a:defRPr>
            </a:lvl1pPr>
          </a:lstStyle>
          <a:p>
            <a:pPr rtl="0"/>
            <a:r>
              <a:rPr lang="en-US" noProof="0"/>
              <a:t>Click icon to add picture</a:t>
            </a:r>
            <a:endParaRPr lang="en-GB" noProof="0"/>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5" y="3379791"/>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1"/>
            <a:ext cx="904987" cy="905641"/>
          </a:xfrm>
        </p:spPr>
        <p:txBody>
          <a:bodyPr rtlCol="0">
            <a:noAutofit/>
          </a:bodyPr>
          <a:lstStyle>
            <a:lvl1pPr marL="0" indent="0">
              <a:buNone/>
              <a:defRPr sz="1400">
                <a:solidFill>
                  <a:schemeClr val="tx1"/>
                </a:solidFill>
              </a:defRPr>
            </a:lvl1pPr>
          </a:lstStyle>
          <a:p>
            <a:pPr rtl="0"/>
            <a:r>
              <a:rPr lang="en-US" noProof="0"/>
              <a:t>Click icon to add picture</a:t>
            </a:r>
            <a:endParaRPr lang="en-GB" noProof="0"/>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0" y="5044362"/>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29" y="5429608"/>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1"/>
            <a:ext cx="904987" cy="905641"/>
          </a:xfrm>
        </p:spPr>
        <p:txBody>
          <a:bodyPr rtlCol="0">
            <a:noAutofit/>
          </a:bodyPr>
          <a:lstStyle>
            <a:lvl1pPr marL="0" indent="0">
              <a:buNone/>
              <a:defRPr sz="1400">
                <a:solidFill>
                  <a:schemeClr val="tx1"/>
                </a:solidFill>
              </a:defRPr>
            </a:lvl1pPr>
          </a:lstStyle>
          <a:p>
            <a:pPr rtl="0"/>
            <a:r>
              <a:rPr lang="en-US" noProof="0"/>
              <a:t>Click icon to add picture</a:t>
            </a:r>
            <a:endParaRPr lang="en-GB" noProof="0"/>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8" y="5044362"/>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7" y="5429608"/>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7" y="4118551"/>
            <a:ext cx="904987" cy="905641"/>
          </a:xfrm>
        </p:spPr>
        <p:txBody>
          <a:bodyPr rtlCol="0">
            <a:noAutofit/>
          </a:bodyPr>
          <a:lstStyle>
            <a:lvl1pPr marL="0" indent="0">
              <a:buNone/>
              <a:defRPr sz="1400">
                <a:solidFill>
                  <a:schemeClr val="tx1"/>
                </a:solidFill>
              </a:defRPr>
            </a:lvl1pPr>
          </a:lstStyle>
          <a:p>
            <a:pPr rtl="0"/>
            <a:r>
              <a:rPr lang="en-US" noProof="0"/>
              <a:t>Click icon to add picture</a:t>
            </a:r>
            <a:endParaRPr lang="en-GB" noProof="0"/>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7" y="5429608"/>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5" y="4118551"/>
            <a:ext cx="904987" cy="905641"/>
          </a:xfrm>
        </p:spPr>
        <p:txBody>
          <a:bodyPr rtlCol="0">
            <a:noAutofit/>
          </a:bodyPr>
          <a:lstStyle>
            <a:lvl1pPr marL="0" indent="0">
              <a:buNone/>
              <a:defRPr sz="1400">
                <a:solidFill>
                  <a:schemeClr val="tx1"/>
                </a:solidFill>
              </a:defRPr>
            </a:lvl1pPr>
          </a:lstStyle>
          <a:p>
            <a:pPr rtl="0"/>
            <a:r>
              <a:rPr lang="en-US" noProof="0"/>
              <a:t>Click icon to add picture</a:t>
            </a:r>
            <a:endParaRPr lang="en-GB" noProof="0"/>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5" y="5429608"/>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18" name="Date Placeholder 17">
            <a:extLst>
              <a:ext uri="{FF2B5EF4-FFF2-40B4-BE49-F238E27FC236}">
                <a16:creationId xmlns:a16="http://schemas.microsoft.com/office/drawing/2014/main" id="{30445668-2DC5-E84C-8B16-922BC95F13F2}"/>
              </a:ext>
            </a:extLst>
          </p:cNvPr>
          <p:cNvSpPr>
            <a:spLocks noGrp="1"/>
          </p:cNvSpPr>
          <p:nvPr>
            <p:ph type="dt" sz="half" idx="25"/>
          </p:nvPr>
        </p:nvSpPr>
        <p:spPr/>
        <p:txBody>
          <a:bodyPr rtlCol="0">
            <a:noAutofit/>
          </a:bodyPr>
          <a:lstStyle>
            <a:lvl1pPr>
              <a:defRPr>
                <a:solidFill>
                  <a:schemeClr val="accent3"/>
                </a:solidFill>
                <a:latin typeface="+mn-lt"/>
              </a:defRPr>
            </a:lvl1pPr>
          </a:lstStyle>
          <a:p>
            <a:pPr rtl="0"/>
            <a:r>
              <a:rPr lang="en-GB" noProof="0"/>
              <a:t>10/9/2021</a:t>
            </a:r>
          </a:p>
        </p:txBody>
      </p:sp>
      <p:sp>
        <p:nvSpPr>
          <p:cNvPr id="22" name="Footer Placeholder 21">
            <a:extLst>
              <a:ext uri="{FF2B5EF4-FFF2-40B4-BE49-F238E27FC236}">
                <a16:creationId xmlns:a16="http://schemas.microsoft.com/office/drawing/2014/main" id="{D9227732-A878-814C-8621-64ED1B2CCF9F}"/>
              </a:ext>
            </a:extLst>
          </p:cNvPr>
          <p:cNvSpPr>
            <a:spLocks noGrp="1"/>
          </p:cNvSpPr>
          <p:nvPr>
            <p:ph type="ftr" sz="quarter" idx="26"/>
          </p:nvPr>
        </p:nvSpPr>
        <p:spPr/>
        <p:txBody>
          <a:bodyPr rtlCol="0">
            <a:noAutofit/>
          </a:bodyPr>
          <a:lstStyle>
            <a:lvl1pPr>
              <a:defRPr>
                <a:solidFill>
                  <a:schemeClr val="accent3"/>
                </a:solidFill>
                <a:latin typeface="+mn-lt"/>
              </a:defRPr>
            </a:lvl1pPr>
          </a:lstStyle>
          <a:p>
            <a:pPr rtl="0"/>
            <a:r>
              <a:rPr lang="en-GB" noProof="0"/>
              <a:t>PRESENTATION 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rtlCol="0">
            <a:noAutofit/>
          </a:bodyPr>
          <a:lstStyle>
            <a:lvl1pPr>
              <a:defRPr>
                <a:solidFill>
                  <a:schemeClr val="accent3"/>
                </a:solidFill>
                <a:latin typeface="+mn-lt"/>
              </a:defRPr>
            </a:lvl1p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2005721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tx2"/>
                </a:solidFill>
                <a:latin typeface="+mn-lt"/>
              </a:defRPr>
            </a:lvl1pPr>
          </a:lstStyle>
          <a:p>
            <a:pPr rtl="0"/>
            <a:r>
              <a:rPr lang="en-GB" noProof="0"/>
              <a:t>10/9/2021</a:t>
            </a:r>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tx2"/>
                </a:solidFill>
                <a:latin typeface="+mn-lt"/>
              </a:defRPr>
            </a:lvl1pPr>
          </a:lstStyle>
          <a:p>
            <a:pPr rtl="0"/>
            <a:r>
              <a:rPr lang="en-GB" noProof="0"/>
              <a:t>PRESENTATION TITLE</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sz="1200">
                <a:solidFill>
                  <a:schemeClr val="tx2"/>
                </a:solidFill>
                <a:latin typeface="+mn-lt"/>
              </a:defRPr>
            </a:lvl1p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60" r:id="rId5"/>
    <p:sldLayoutId id="2147483661" r:id="rId6"/>
    <p:sldLayoutId id="2147483654" r:id="rId7"/>
    <p:sldLayoutId id="2147483658" r:id="rId8"/>
    <p:sldLayoutId id="2147483662" r:id="rId9"/>
    <p:sldLayoutId id="2147483663" r:id="rId10"/>
    <p:sldLayoutId id="2147483664" r:id="rId11"/>
    <p:sldLayoutId id="2147483665" r:id="rId12"/>
    <p:sldLayoutId id="2147483666"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mailto:Rona.campbell@hient.co.uk"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package" Target="../embeddings/Microsoft_PowerPoint_Presentation.pptx"/><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1167493" y="1122363"/>
            <a:ext cx="7096933" cy="2387600"/>
          </a:xfrm>
        </p:spPr>
        <p:txBody>
          <a:bodyPr rtlCol="0"/>
          <a:lstStyle/>
          <a:p>
            <a:pPr rtl="0"/>
            <a:r>
              <a:rPr lang="en-GB" sz="4000" dirty="0"/>
              <a:t>What are the barriers to succession planning ?</a:t>
            </a:r>
          </a:p>
        </p:txBody>
      </p:sp>
      <p:sp>
        <p:nvSpPr>
          <p:cNvPr id="3" name="Subtitle 2">
            <a:extLst>
              <a:ext uri="{FF2B5EF4-FFF2-40B4-BE49-F238E27FC236}">
                <a16:creationId xmlns:a16="http://schemas.microsoft.com/office/drawing/2014/main" id="{A068D447-28D3-4F5F-B2DC-FD67E9015868}"/>
              </a:ext>
            </a:extLst>
          </p:cNvPr>
          <p:cNvSpPr>
            <a:spLocks noGrp="1"/>
          </p:cNvSpPr>
          <p:nvPr>
            <p:ph type="subTitle" idx="1"/>
          </p:nvPr>
        </p:nvSpPr>
        <p:spPr>
          <a:xfrm>
            <a:off x="1167493" y="3602038"/>
            <a:ext cx="9500507" cy="806675"/>
          </a:xfrm>
        </p:spPr>
        <p:txBody>
          <a:bodyPr rtlCol="0"/>
          <a:lstStyle/>
          <a:p>
            <a:pPr rtl="0"/>
            <a:r>
              <a:rPr lang="en-GB" dirty="0"/>
              <a:t>Dr Rona J Campbell </a:t>
            </a:r>
          </a:p>
        </p:txBody>
      </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E32C-4DD5-DF71-3AA0-246FA1CFB795}"/>
              </a:ext>
            </a:extLst>
          </p:cNvPr>
          <p:cNvSpPr>
            <a:spLocks noGrp="1"/>
          </p:cNvSpPr>
          <p:nvPr>
            <p:ph type="title"/>
          </p:nvPr>
        </p:nvSpPr>
        <p:spPr/>
        <p:txBody>
          <a:bodyPr/>
          <a:lstStyle/>
          <a:p>
            <a:r>
              <a:rPr lang="en-GB" dirty="0"/>
              <a:t>Community conflict </a:t>
            </a:r>
          </a:p>
        </p:txBody>
      </p:sp>
      <p:sp>
        <p:nvSpPr>
          <p:cNvPr id="3" name="Content Placeholder 2">
            <a:extLst>
              <a:ext uri="{FF2B5EF4-FFF2-40B4-BE49-F238E27FC236}">
                <a16:creationId xmlns:a16="http://schemas.microsoft.com/office/drawing/2014/main" id="{77B3466C-9A9E-17F3-D655-0E71C624B9FE}"/>
              </a:ext>
            </a:extLst>
          </p:cNvPr>
          <p:cNvSpPr>
            <a:spLocks noGrp="1"/>
          </p:cNvSpPr>
          <p:nvPr>
            <p:ph idx="1"/>
          </p:nvPr>
        </p:nvSpPr>
        <p:spPr/>
        <p:txBody>
          <a:bodyPr/>
          <a:lstStyle/>
          <a:p>
            <a:pPr marL="742950" indent="-285750" algn="just">
              <a:lnSpc>
                <a:spcPct val="150000"/>
              </a:lnSpc>
              <a:spcAft>
                <a:spcPts val="800"/>
              </a:spcAft>
              <a:buFont typeface="Arial" panose="020B0604020202020204" pitchFamily="34" charset="0"/>
              <a:buChar char="•"/>
            </a:pPr>
            <a:r>
              <a:rPr lang="en-GB" sz="1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‘They really do give a lot of time and open themselves up to potentially some nasty hurtful things that get flung around – why do it for nothing?’ (A11).</a:t>
            </a:r>
            <a:endParaRPr lang="en-GB" sz="1400" kern="100" dirty="0">
              <a:latin typeface="Calibri" panose="020F0502020204030204" pitchFamily="34" charset="0"/>
              <a:ea typeface="Calibri" panose="020F0502020204030204" pitchFamily="34" charset="0"/>
              <a:cs typeface="Times New Roman" panose="02020603050405020304" pitchFamily="18" charset="0"/>
            </a:endParaRPr>
          </a:p>
          <a:p>
            <a:pPr marL="742950" indent="-285750" algn="just">
              <a:lnSpc>
                <a:spcPct val="150000"/>
              </a:lnSpc>
              <a:spcAft>
                <a:spcPts val="800"/>
              </a:spcAft>
              <a:buFont typeface="Arial" panose="020B0604020202020204" pitchFamily="34" charset="0"/>
              <a:buChar char="•"/>
            </a:pPr>
            <a:r>
              <a:rPr lang="en-GB" sz="1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‘You’re often having to tackle, challenge or deal with difficult situation where there’s a conflict view in a community that there can be some very strong opinions held by some people. There can be some people relish trying to make life difficult or to expose the failing of the chair’(A7).</a:t>
            </a:r>
            <a:endParaRPr lang="en-GB" sz="1400" kern="100" dirty="0">
              <a:latin typeface="Calibri" panose="020F0502020204030204" pitchFamily="34" charset="0"/>
              <a:ea typeface="Calibri" panose="020F0502020204030204" pitchFamily="34" charset="0"/>
              <a:cs typeface="Times New Roman" panose="02020603050405020304" pitchFamily="18" charset="0"/>
            </a:endParaRPr>
          </a:p>
          <a:p>
            <a:pPr marL="742950" indent="-285750" algn="just">
              <a:lnSpc>
                <a:spcPct val="150000"/>
              </a:lnSpc>
              <a:spcAft>
                <a:spcPts val="800"/>
              </a:spcAft>
              <a:buFont typeface="Arial" panose="020B0604020202020204" pitchFamily="34" charset="0"/>
              <a:buChar char="•"/>
            </a:pPr>
            <a:r>
              <a:rPr lang="en-GB" sz="1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‘Danger is that those who have issues, put themselves forward to ensure they strengthen their position or grip by being in a position of influence over those they don’t get along with or have issues with’ (A10).</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5" name="Footer Placeholder 4">
            <a:extLst>
              <a:ext uri="{FF2B5EF4-FFF2-40B4-BE49-F238E27FC236}">
                <a16:creationId xmlns:a16="http://schemas.microsoft.com/office/drawing/2014/main" id="{606C55DE-4898-741E-6280-FAEBAFDA3B27}"/>
              </a:ext>
            </a:extLst>
          </p:cNvPr>
          <p:cNvSpPr>
            <a:spLocks noGrp="1"/>
          </p:cNvSpPr>
          <p:nvPr>
            <p:ph type="ftr" sz="quarter" idx="3"/>
          </p:nvPr>
        </p:nvSpPr>
        <p:spPr/>
        <p:txBody>
          <a:bodyPr/>
          <a:lstStyle/>
          <a:p>
            <a:pPr rtl="0"/>
            <a:r>
              <a:rPr lang="en-GB" noProof="0" dirty="0"/>
              <a:t>SCVO</a:t>
            </a:r>
          </a:p>
        </p:txBody>
      </p:sp>
      <p:sp>
        <p:nvSpPr>
          <p:cNvPr id="6" name="Slide Number Placeholder 5">
            <a:extLst>
              <a:ext uri="{FF2B5EF4-FFF2-40B4-BE49-F238E27FC236}">
                <a16:creationId xmlns:a16="http://schemas.microsoft.com/office/drawing/2014/main" id="{64CA9E74-1385-3697-0651-4C52C19EB7A5}"/>
              </a:ext>
            </a:extLst>
          </p:cNvPr>
          <p:cNvSpPr>
            <a:spLocks noGrp="1"/>
          </p:cNvSpPr>
          <p:nvPr>
            <p:ph type="sldNum" sz="quarter" idx="4"/>
          </p:nvPr>
        </p:nvSpPr>
        <p:spPr/>
        <p:txBody>
          <a:bodyPr/>
          <a:lstStyle/>
          <a:p>
            <a:pPr rtl="0"/>
            <a:fld id="{294A09A9-5501-47C1-A89A-A340965A2BE2}" type="slidenum">
              <a:rPr lang="en-GB" noProof="0" smtClean="0"/>
              <a:pPr rtl="0"/>
              <a:t>10</a:t>
            </a:fld>
            <a:endParaRPr lang="en-GB" noProof="0"/>
          </a:p>
        </p:txBody>
      </p:sp>
      <p:sp>
        <p:nvSpPr>
          <p:cNvPr id="7" name="Date Placeholder 3">
            <a:extLst>
              <a:ext uri="{FF2B5EF4-FFF2-40B4-BE49-F238E27FC236}">
                <a16:creationId xmlns:a16="http://schemas.microsoft.com/office/drawing/2014/main" id="{12CE67FB-996F-4FAA-3634-BD858F712345}"/>
              </a:ext>
            </a:extLst>
          </p:cNvPr>
          <p:cNvSpPr>
            <a:spLocks noGrp="1"/>
          </p:cNvSpPr>
          <p:nvPr>
            <p:ph type="dt" sz="half" idx="2"/>
          </p:nvPr>
        </p:nvSpPr>
        <p:spPr>
          <a:xfrm>
            <a:off x="381000" y="6356350"/>
            <a:ext cx="2743200" cy="365125"/>
          </a:xfrm>
        </p:spPr>
        <p:txBody>
          <a:bodyPr/>
          <a:lstStyle/>
          <a:p>
            <a:pPr rtl="0"/>
            <a:r>
              <a:rPr lang="en-GB" noProof="0" dirty="0"/>
              <a:t>1 May 2024</a:t>
            </a:r>
          </a:p>
        </p:txBody>
      </p:sp>
    </p:spTree>
    <p:extLst>
      <p:ext uri="{BB962C8B-B14F-4D97-AF65-F5344CB8AC3E}">
        <p14:creationId xmlns:p14="http://schemas.microsoft.com/office/powerpoint/2010/main" val="446436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BAD10-8580-9136-466B-7C0226183467}"/>
              </a:ext>
            </a:extLst>
          </p:cNvPr>
          <p:cNvSpPr>
            <a:spLocks noGrp="1"/>
          </p:cNvSpPr>
          <p:nvPr>
            <p:ph type="title"/>
          </p:nvPr>
        </p:nvSpPr>
        <p:spPr/>
        <p:txBody>
          <a:bodyPr/>
          <a:lstStyle/>
          <a:p>
            <a:r>
              <a:rPr lang="en-GB" dirty="0"/>
              <a:t>Impact of volunteering on individuals</a:t>
            </a:r>
          </a:p>
        </p:txBody>
      </p:sp>
      <p:sp>
        <p:nvSpPr>
          <p:cNvPr id="3" name="Content Placeholder 2">
            <a:extLst>
              <a:ext uri="{FF2B5EF4-FFF2-40B4-BE49-F238E27FC236}">
                <a16:creationId xmlns:a16="http://schemas.microsoft.com/office/drawing/2014/main" id="{2FC020B4-3965-34D0-46C5-7B7BA3847840}"/>
              </a:ext>
            </a:extLst>
          </p:cNvPr>
          <p:cNvSpPr>
            <a:spLocks noGrp="1"/>
          </p:cNvSpPr>
          <p:nvPr>
            <p:ph idx="1"/>
          </p:nvPr>
        </p:nvSpPr>
        <p:spPr/>
        <p:txBody>
          <a:bodyPr/>
          <a:lstStyle/>
          <a:p>
            <a:pPr marL="457200" indent="-457200">
              <a:buFont typeface="Arial" panose="020B0604020202020204" pitchFamily="34" charset="0"/>
              <a:buChar char="•"/>
            </a:pPr>
            <a:r>
              <a:rPr lang="en-GB" dirty="0"/>
              <a:t>Too much volunteering.</a:t>
            </a:r>
          </a:p>
          <a:p>
            <a:pPr marL="457200" indent="-457200">
              <a:buFont typeface="Arial" panose="020B0604020202020204" pitchFamily="34" charset="0"/>
              <a:buChar char="•"/>
            </a:pPr>
            <a:r>
              <a:rPr lang="en-GB" dirty="0"/>
              <a:t>Desire for ad-hoc volunteering.</a:t>
            </a:r>
          </a:p>
          <a:p>
            <a:pPr marL="457200" indent="-457200">
              <a:buFont typeface="Arial" panose="020B0604020202020204" pitchFamily="34" charset="0"/>
              <a:buChar char="•"/>
            </a:pPr>
            <a:r>
              <a:rPr lang="en-GB" dirty="0"/>
              <a:t>Social media impact.</a:t>
            </a:r>
          </a:p>
          <a:p>
            <a:pPr marL="457200" indent="-457200">
              <a:buFont typeface="Arial" panose="020B0604020202020204" pitchFamily="34" charset="0"/>
              <a:buChar char="•"/>
            </a:pPr>
            <a:r>
              <a:rPr lang="en-GB" dirty="0"/>
              <a:t>Individual volunteer pressures. </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a:p>
        </p:txBody>
      </p:sp>
      <p:sp>
        <p:nvSpPr>
          <p:cNvPr id="5" name="Footer Placeholder 4">
            <a:extLst>
              <a:ext uri="{FF2B5EF4-FFF2-40B4-BE49-F238E27FC236}">
                <a16:creationId xmlns:a16="http://schemas.microsoft.com/office/drawing/2014/main" id="{118BEF12-A062-6284-F93B-A4755C3C4F82}"/>
              </a:ext>
            </a:extLst>
          </p:cNvPr>
          <p:cNvSpPr>
            <a:spLocks noGrp="1"/>
          </p:cNvSpPr>
          <p:nvPr>
            <p:ph type="ftr" sz="quarter" idx="3"/>
          </p:nvPr>
        </p:nvSpPr>
        <p:spPr/>
        <p:txBody>
          <a:bodyPr/>
          <a:lstStyle/>
          <a:p>
            <a:pPr rtl="0"/>
            <a:r>
              <a:rPr lang="en-GB" dirty="0"/>
              <a:t>SCVO</a:t>
            </a:r>
            <a:endParaRPr lang="en-GB" noProof="0" dirty="0"/>
          </a:p>
        </p:txBody>
      </p:sp>
      <p:sp>
        <p:nvSpPr>
          <p:cNvPr id="6" name="Slide Number Placeholder 5">
            <a:extLst>
              <a:ext uri="{FF2B5EF4-FFF2-40B4-BE49-F238E27FC236}">
                <a16:creationId xmlns:a16="http://schemas.microsoft.com/office/drawing/2014/main" id="{12238D84-5D7C-07F4-5EBC-78175F5266A2}"/>
              </a:ext>
            </a:extLst>
          </p:cNvPr>
          <p:cNvSpPr>
            <a:spLocks noGrp="1"/>
          </p:cNvSpPr>
          <p:nvPr>
            <p:ph type="sldNum" sz="quarter" idx="4"/>
          </p:nvPr>
        </p:nvSpPr>
        <p:spPr/>
        <p:txBody>
          <a:bodyPr/>
          <a:lstStyle/>
          <a:p>
            <a:pPr rtl="0"/>
            <a:fld id="{294A09A9-5501-47C1-A89A-A340965A2BE2}" type="slidenum">
              <a:rPr lang="en-GB" noProof="0" smtClean="0"/>
              <a:pPr rtl="0"/>
              <a:t>11</a:t>
            </a:fld>
            <a:endParaRPr lang="en-GB" noProof="0"/>
          </a:p>
        </p:txBody>
      </p:sp>
      <p:sp>
        <p:nvSpPr>
          <p:cNvPr id="7" name="Date Placeholder 3">
            <a:extLst>
              <a:ext uri="{FF2B5EF4-FFF2-40B4-BE49-F238E27FC236}">
                <a16:creationId xmlns:a16="http://schemas.microsoft.com/office/drawing/2014/main" id="{908FB30C-BC47-E8B5-6721-A23AF6F26935}"/>
              </a:ext>
            </a:extLst>
          </p:cNvPr>
          <p:cNvSpPr>
            <a:spLocks noGrp="1"/>
          </p:cNvSpPr>
          <p:nvPr>
            <p:ph type="dt" sz="half" idx="2"/>
          </p:nvPr>
        </p:nvSpPr>
        <p:spPr>
          <a:xfrm>
            <a:off x="381000" y="6356350"/>
            <a:ext cx="2743200" cy="365125"/>
          </a:xfrm>
        </p:spPr>
        <p:txBody>
          <a:bodyPr/>
          <a:lstStyle/>
          <a:p>
            <a:pPr rtl="0"/>
            <a:r>
              <a:rPr lang="en-GB" noProof="0" dirty="0"/>
              <a:t>1 May 2024</a:t>
            </a:r>
          </a:p>
        </p:txBody>
      </p:sp>
    </p:spTree>
    <p:extLst>
      <p:ext uri="{BB962C8B-B14F-4D97-AF65-F5344CB8AC3E}">
        <p14:creationId xmlns:p14="http://schemas.microsoft.com/office/powerpoint/2010/main" val="1196216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6DF8E-7E76-B494-86B1-6CF1C6739647}"/>
              </a:ext>
            </a:extLst>
          </p:cNvPr>
          <p:cNvSpPr>
            <a:spLocks noGrp="1"/>
          </p:cNvSpPr>
          <p:nvPr>
            <p:ph type="title"/>
          </p:nvPr>
        </p:nvSpPr>
        <p:spPr/>
        <p:txBody>
          <a:bodyPr/>
          <a:lstStyle/>
          <a:p>
            <a:r>
              <a:rPr lang="en-GB" sz="4400" dirty="0"/>
              <a:t>Recommendations</a:t>
            </a:r>
          </a:p>
        </p:txBody>
      </p:sp>
      <p:sp>
        <p:nvSpPr>
          <p:cNvPr id="3" name="Content Placeholder 2">
            <a:extLst>
              <a:ext uri="{FF2B5EF4-FFF2-40B4-BE49-F238E27FC236}">
                <a16:creationId xmlns:a16="http://schemas.microsoft.com/office/drawing/2014/main" id="{7BADCEC9-31D1-7A38-7C47-649E2BF18A31}"/>
              </a:ext>
            </a:extLst>
          </p:cNvPr>
          <p:cNvSpPr>
            <a:spLocks noGrp="1"/>
          </p:cNvSpPr>
          <p:nvPr>
            <p:ph idx="1"/>
          </p:nvPr>
        </p:nvSpPr>
        <p:spPr/>
        <p:txBody>
          <a:bodyPr/>
          <a:lstStyle/>
          <a:p>
            <a:r>
              <a:rPr lang="en-GB" b="1" dirty="0"/>
              <a:t>Short Term</a:t>
            </a:r>
          </a:p>
          <a:p>
            <a:pPr marL="285750" lvl="0" indent="-285750" algn="just">
              <a:lnSpc>
                <a:spcPct val="150000"/>
              </a:lnSpc>
              <a:buFont typeface="Arial" panose="020B0604020202020204" pitchFamily="34" charset="0"/>
              <a:buChar char="•"/>
            </a:pPr>
            <a:r>
              <a:rPr lang="en-GB" sz="1800" kern="50" dirty="0">
                <a:solidFill>
                  <a:srgbClr val="000000"/>
                </a:solidFill>
                <a:effectLst/>
                <a:latin typeface="Arial" panose="020B0604020202020204" pitchFamily="34" charset="0"/>
                <a:ea typeface="Andale Sans UI"/>
                <a:cs typeface="Mangal" panose="020B0502040204020203" pitchFamily="18" charset="0"/>
              </a:rPr>
              <a:t>Active membership drive in all Community </a:t>
            </a:r>
            <a:r>
              <a:rPr lang="en-GB" sz="1800" kern="50" dirty="0">
                <a:solidFill>
                  <a:srgbClr val="000000"/>
                </a:solidFill>
                <a:latin typeface="Arial" panose="020B0604020202020204" pitchFamily="34" charset="0"/>
                <a:ea typeface="Andale Sans UI"/>
                <a:cs typeface="Mangal" panose="020B0502040204020203" pitchFamily="18" charset="0"/>
              </a:rPr>
              <a:t>L</a:t>
            </a:r>
            <a:r>
              <a:rPr lang="en-GB" sz="1800" kern="50" dirty="0">
                <a:solidFill>
                  <a:srgbClr val="000000"/>
                </a:solidFill>
                <a:effectLst/>
                <a:latin typeface="Arial" panose="020B0604020202020204" pitchFamily="34" charset="0"/>
                <a:ea typeface="Andale Sans UI"/>
                <a:cs typeface="Mangal" panose="020B0502040204020203" pitchFamily="18" charset="0"/>
              </a:rPr>
              <a:t>and </a:t>
            </a:r>
            <a:r>
              <a:rPr lang="en-GB" sz="1800" kern="50" dirty="0">
                <a:solidFill>
                  <a:srgbClr val="000000"/>
                </a:solidFill>
                <a:latin typeface="Arial" panose="020B0604020202020204" pitchFamily="34" charset="0"/>
                <a:ea typeface="Andale Sans UI"/>
                <a:cs typeface="Mangal" panose="020B0502040204020203" pitchFamily="18" charset="0"/>
              </a:rPr>
              <a:t>T</a:t>
            </a:r>
            <a:r>
              <a:rPr lang="en-GB" sz="1800" kern="50" dirty="0">
                <a:solidFill>
                  <a:srgbClr val="000000"/>
                </a:solidFill>
                <a:effectLst/>
                <a:latin typeface="Arial" panose="020B0604020202020204" pitchFamily="34" charset="0"/>
                <a:ea typeface="Andale Sans UI"/>
                <a:cs typeface="Mangal" panose="020B0502040204020203" pitchFamily="18" charset="0"/>
              </a:rPr>
              <a:t>rusts and third sector organisations.</a:t>
            </a:r>
            <a:endParaRPr lang="en-GB" sz="1800" kern="50" dirty="0">
              <a:latin typeface="Symbol" panose="05050102010706020507" pitchFamily="18" charset="2"/>
              <a:ea typeface="Andale Sans UI"/>
              <a:cs typeface="Mangal" panose="020B0502040204020203" pitchFamily="18" charset="0"/>
            </a:endParaRPr>
          </a:p>
          <a:p>
            <a:pPr marL="285750" lvl="0" indent="-285750" algn="just">
              <a:lnSpc>
                <a:spcPct val="150000"/>
              </a:lnSpc>
              <a:buFont typeface="Arial" panose="020B0604020202020204" pitchFamily="34" charset="0"/>
              <a:buChar char="•"/>
            </a:pPr>
            <a:r>
              <a:rPr lang="en-GB" sz="1800" kern="50" dirty="0">
                <a:solidFill>
                  <a:srgbClr val="000000"/>
                </a:solidFill>
                <a:effectLst/>
                <a:latin typeface="Arial" panose="020B0604020202020204" pitchFamily="34" charset="0"/>
                <a:ea typeface="Andale Sans UI"/>
                <a:cs typeface="Mangal" panose="020B0502040204020203" pitchFamily="18" charset="0"/>
              </a:rPr>
              <a:t>Active and focused recruitment of new volunteer directors which takes account of the skills required for the board.</a:t>
            </a:r>
            <a:endParaRPr lang="en-GB" sz="1800" kern="50" dirty="0">
              <a:latin typeface="Symbol" panose="05050102010706020507" pitchFamily="18" charset="2"/>
              <a:ea typeface="Andale Sans UI"/>
              <a:cs typeface="Mangal" panose="020B0502040204020203" pitchFamily="18" charset="0"/>
            </a:endParaRPr>
          </a:p>
          <a:p>
            <a:pPr marL="285750" lvl="0" indent="-285750" algn="just">
              <a:lnSpc>
                <a:spcPct val="150000"/>
              </a:lnSpc>
              <a:buFont typeface="Arial" panose="020B0604020202020204" pitchFamily="34" charset="0"/>
              <a:buChar char="•"/>
            </a:pPr>
            <a:r>
              <a:rPr lang="en-GB" sz="1800" kern="50" dirty="0">
                <a:solidFill>
                  <a:srgbClr val="000000"/>
                </a:solidFill>
                <a:effectLst/>
                <a:latin typeface="Arial" panose="020B0604020202020204" pitchFamily="34" charset="0"/>
                <a:ea typeface="Andale Sans UI"/>
                <a:cs typeface="Mangal" panose="020B0502040204020203" pitchFamily="18" charset="0"/>
              </a:rPr>
              <a:t>Good governance on volunteer boards with clear job descriptions for each volunteer director and induction processes for new members. </a:t>
            </a:r>
            <a:endParaRPr lang="en-GB" sz="1800" kern="50" dirty="0">
              <a:effectLst/>
              <a:latin typeface="Symbol" panose="05050102010706020507" pitchFamily="18" charset="2"/>
              <a:ea typeface="Andale Sans UI"/>
              <a:cs typeface="Mangal" panose="020B0502040204020203" pitchFamily="18" charset="0"/>
            </a:endParaRPr>
          </a:p>
          <a:p>
            <a:endParaRPr lang="en-GB" dirty="0"/>
          </a:p>
        </p:txBody>
      </p:sp>
      <p:sp>
        <p:nvSpPr>
          <p:cNvPr id="4" name="Date Placeholder 3">
            <a:extLst>
              <a:ext uri="{FF2B5EF4-FFF2-40B4-BE49-F238E27FC236}">
                <a16:creationId xmlns:a16="http://schemas.microsoft.com/office/drawing/2014/main" id="{788FBCD6-898C-6C44-6A4D-687A1A7D0F02}"/>
              </a:ext>
            </a:extLst>
          </p:cNvPr>
          <p:cNvSpPr>
            <a:spLocks noGrp="1"/>
          </p:cNvSpPr>
          <p:nvPr>
            <p:ph type="dt" sz="half" idx="2"/>
          </p:nvPr>
        </p:nvSpPr>
        <p:spPr/>
        <p:txBody>
          <a:bodyPr/>
          <a:lstStyle/>
          <a:p>
            <a:pPr rtl="0"/>
            <a:endParaRPr lang="en-GB" noProof="0" dirty="0"/>
          </a:p>
        </p:txBody>
      </p:sp>
      <p:sp>
        <p:nvSpPr>
          <p:cNvPr id="5" name="Footer Placeholder 4">
            <a:extLst>
              <a:ext uri="{FF2B5EF4-FFF2-40B4-BE49-F238E27FC236}">
                <a16:creationId xmlns:a16="http://schemas.microsoft.com/office/drawing/2014/main" id="{29C62055-16EE-20CB-F7B5-9EADE79E8D22}"/>
              </a:ext>
            </a:extLst>
          </p:cNvPr>
          <p:cNvSpPr>
            <a:spLocks noGrp="1"/>
          </p:cNvSpPr>
          <p:nvPr>
            <p:ph type="ftr" sz="quarter" idx="3"/>
          </p:nvPr>
        </p:nvSpPr>
        <p:spPr/>
        <p:txBody>
          <a:bodyPr/>
          <a:lstStyle/>
          <a:p>
            <a:pPr rtl="0"/>
            <a:r>
              <a:rPr lang="en-GB" noProof="0" dirty="0"/>
              <a:t>SCVO</a:t>
            </a:r>
          </a:p>
        </p:txBody>
      </p:sp>
      <p:sp>
        <p:nvSpPr>
          <p:cNvPr id="6" name="Slide Number Placeholder 5">
            <a:extLst>
              <a:ext uri="{FF2B5EF4-FFF2-40B4-BE49-F238E27FC236}">
                <a16:creationId xmlns:a16="http://schemas.microsoft.com/office/drawing/2014/main" id="{6808BAF6-EE51-34A3-71DE-09234CC8087E}"/>
              </a:ext>
            </a:extLst>
          </p:cNvPr>
          <p:cNvSpPr>
            <a:spLocks noGrp="1"/>
          </p:cNvSpPr>
          <p:nvPr>
            <p:ph type="sldNum" sz="quarter" idx="4"/>
          </p:nvPr>
        </p:nvSpPr>
        <p:spPr/>
        <p:txBody>
          <a:bodyPr/>
          <a:lstStyle/>
          <a:p>
            <a:pPr rtl="0"/>
            <a:fld id="{294A09A9-5501-47C1-A89A-A340965A2BE2}" type="slidenum">
              <a:rPr lang="en-GB" noProof="0" smtClean="0"/>
              <a:pPr rtl="0"/>
              <a:t>12</a:t>
            </a:fld>
            <a:endParaRPr lang="en-GB" noProof="0"/>
          </a:p>
        </p:txBody>
      </p:sp>
    </p:spTree>
    <p:extLst>
      <p:ext uri="{BB962C8B-B14F-4D97-AF65-F5344CB8AC3E}">
        <p14:creationId xmlns:p14="http://schemas.microsoft.com/office/powerpoint/2010/main" val="1402090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C3C7C-A3A2-1B9F-384D-A0389AB4EBD0}"/>
              </a:ext>
            </a:extLst>
          </p:cNvPr>
          <p:cNvSpPr>
            <a:spLocks noGrp="1"/>
          </p:cNvSpPr>
          <p:nvPr>
            <p:ph type="title"/>
          </p:nvPr>
        </p:nvSpPr>
        <p:spPr/>
        <p:txBody>
          <a:bodyPr/>
          <a:lstStyle/>
          <a:p>
            <a:br>
              <a:rPr lang="en-GB" dirty="0"/>
            </a:br>
            <a:br>
              <a:rPr lang="en-GB" dirty="0"/>
            </a:br>
            <a:r>
              <a:rPr lang="en-GB" dirty="0"/>
              <a:t>Medium Term</a:t>
            </a:r>
            <a:br>
              <a:rPr lang="en-GB" dirty="0"/>
            </a:br>
            <a:endParaRPr lang="en-GB" dirty="0"/>
          </a:p>
        </p:txBody>
      </p:sp>
      <p:sp>
        <p:nvSpPr>
          <p:cNvPr id="3" name="Content Placeholder 2">
            <a:extLst>
              <a:ext uri="{FF2B5EF4-FFF2-40B4-BE49-F238E27FC236}">
                <a16:creationId xmlns:a16="http://schemas.microsoft.com/office/drawing/2014/main" id="{CA8479A7-3778-DFFD-6E3E-D8400C252EDA}"/>
              </a:ext>
            </a:extLst>
          </p:cNvPr>
          <p:cNvSpPr>
            <a:spLocks noGrp="1"/>
          </p:cNvSpPr>
          <p:nvPr>
            <p:ph idx="1"/>
          </p:nvPr>
        </p:nvSpPr>
        <p:spPr/>
        <p:txBody>
          <a:bodyPr/>
          <a:lstStyle/>
          <a:p>
            <a:pPr marL="285750" lvl="0" indent="-285750" algn="just">
              <a:lnSpc>
                <a:spcPct val="150000"/>
              </a:lnSpc>
              <a:buFont typeface="Arial" panose="020B0604020202020204" pitchFamily="34" charset="0"/>
              <a:buChar char="•"/>
            </a:pPr>
            <a:r>
              <a:rPr lang="en-GB" sz="1800" kern="50" dirty="0">
                <a:solidFill>
                  <a:srgbClr val="000000"/>
                </a:solidFill>
                <a:effectLst/>
                <a:latin typeface="Arial" panose="020B0604020202020204" pitchFamily="34" charset="0"/>
                <a:ea typeface="Andale Sans UI"/>
                <a:cs typeface="Mangal" panose="02040503050203030202" pitchFamily="18" charset="0"/>
              </a:rPr>
              <a:t>Training programmes for volunteer board directors.</a:t>
            </a:r>
            <a:endParaRPr lang="en-GB" sz="1800" kern="50" dirty="0">
              <a:latin typeface="Symbol" panose="05050102010706020507" pitchFamily="18" charset="2"/>
              <a:ea typeface="Andale Sans UI"/>
              <a:cs typeface="Mangal" panose="02040503050203030202" pitchFamily="18" charset="0"/>
            </a:endParaRPr>
          </a:p>
          <a:p>
            <a:pPr marL="285750" lvl="0" indent="-285750" algn="just">
              <a:lnSpc>
                <a:spcPct val="150000"/>
              </a:lnSpc>
              <a:buFont typeface="Arial" panose="020B0604020202020204" pitchFamily="34" charset="0"/>
              <a:buChar char="•"/>
            </a:pPr>
            <a:r>
              <a:rPr lang="en-GB" sz="1800" kern="50" dirty="0">
                <a:solidFill>
                  <a:srgbClr val="000000"/>
                </a:solidFill>
                <a:effectLst/>
                <a:latin typeface="Arial" panose="020B0604020202020204" pitchFamily="34" charset="0"/>
                <a:ea typeface="Andale Sans UI"/>
                <a:cs typeface="Mangal" panose="02040503050203030202" pitchFamily="18" charset="0"/>
              </a:rPr>
              <a:t>Peer Group support programmes arranged through Community Land Scotland.</a:t>
            </a:r>
            <a:endParaRPr lang="en-GB" sz="1800" kern="50" dirty="0">
              <a:latin typeface="Symbol" panose="05050102010706020507" pitchFamily="18" charset="2"/>
              <a:ea typeface="Andale Sans UI"/>
              <a:cs typeface="Mangal" panose="02040503050203030202" pitchFamily="18" charset="0"/>
            </a:endParaRPr>
          </a:p>
          <a:p>
            <a:pPr marL="285750" lvl="0" indent="-285750" algn="just">
              <a:lnSpc>
                <a:spcPct val="150000"/>
              </a:lnSpc>
              <a:buFont typeface="Arial" panose="020B0604020202020204" pitchFamily="34" charset="0"/>
              <a:buChar char="•"/>
            </a:pPr>
            <a:r>
              <a:rPr lang="en-GB" sz="1800" kern="50" dirty="0">
                <a:solidFill>
                  <a:srgbClr val="000000"/>
                </a:solidFill>
                <a:effectLst/>
                <a:latin typeface="Arial" panose="020B0604020202020204" pitchFamily="34" charset="0"/>
                <a:ea typeface="Andale Sans UI"/>
                <a:cs typeface="Mangal" panose="02040503050203030202" pitchFamily="18" charset="0"/>
              </a:rPr>
              <a:t>More development of the kind of community projects which can involve people of all ages and therefore bring the work of the Trust closer to people. </a:t>
            </a:r>
            <a:endParaRPr lang="en-GB" sz="1800" kern="50" dirty="0">
              <a:effectLst/>
              <a:latin typeface="Symbol" panose="05050102010706020507" pitchFamily="18" charset="2"/>
              <a:ea typeface="Andale Sans UI"/>
              <a:cs typeface="Mangal" panose="02040503050203030202" pitchFamily="18" charset="0"/>
            </a:endParaRPr>
          </a:p>
          <a:p>
            <a:endParaRPr lang="en-GB" dirty="0"/>
          </a:p>
        </p:txBody>
      </p:sp>
      <p:sp>
        <p:nvSpPr>
          <p:cNvPr id="4" name="Date Placeholder 3">
            <a:extLst>
              <a:ext uri="{FF2B5EF4-FFF2-40B4-BE49-F238E27FC236}">
                <a16:creationId xmlns:a16="http://schemas.microsoft.com/office/drawing/2014/main" id="{F9E2E0FD-8807-DA97-33C3-00BBBEA6BB25}"/>
              </a:ext>
            </a:extLst>
          </p:cNvPr>
          <p:cNvSpPr>
            <a:spLocks noGrp="1"/>
          </p:cNvSpPr>
          <p:nvPr>
            <p:ph type="dt" sz="half" idx="2"/>
          </p:nvPr>
        </p:nvSpPr>
        <p:spPr/>
        <p:txBody>
          <a:bodyPr/>
          <a:lstStyle/>
          <a:p>
            <a:pPr rtl="0"/>
            <a:r>
              <a:rPr lang="en-GB" noProof="0" dirty="0"/>
              <a:t>1</a:t>
            </a:r>
            <a:r>
              <a:rPr lang="en-GB" baseline="30000" noProof="0" dirty="0"/>
              <a:t>st</a:t>
            </a:r>
            <a:r>
              <a:rPr lang="en-GB" noProof="0" dirty="0"/>
              <a:t> May 2024</a:t>
            </a:r>
          </a:p>
        </p:txBody>
      </p:sp>
      <p:sp>
        <p:nvSpPr>
          <p:cNvPr id="5" name="Footer Placeholder 4">
            <a:extLst>
              <a:ext uri="{FF2B5EF4-FFF2-40B4-BE49-F238E27FC236}">
                <a16:creationId xmlns:a16="http://schemas.microsoft.com/office/drawing/2014/main" id="{8936043D-6327-F5D2-DC17-19A69F77C110}"/>
              </a:ext>
            </a:extLst>
          </p:cNvPr>
          <p:cNvSpPr>
            <a:spLocks noGrp="1"/>
          </p:cNvSpPr>
          <p:nvPr>
            <p:ph type="ftr" sz="quarter" idx="3"/>
          </p:nvPr>
        </p:nvSpPr>
        <p:spPr/>
        <p:txBody>
          <a:bodyPr/>
          <a:lstStyle/>
          <a:p>
            <a:pPr rtl="0"/>
            <a:r>
              <a:rPr lang="en-GB" noProof="0" dirty="0"/>
              <a:t>SCVO</a:t>
            </a:r>
          </a:p>
        </p:txBody>
      </p:sp>
      <p:sp>
        <p:nvSpPr>
          <p:cNvPr id="6" name="Slide Number Placeholder 5">
            <a:extLst>
              <a:ext uri="{FF2B5EF4-FFF2-40B4-BE49-F238E27FC236}">
                <a16:creationId xmlns:a16="http://schemas.microsoft.com/office/drawing/2014/main" id="{6E625AD3-24E5-C1A1-4F8F-D67C9B899D4B}"/>
              </a:ext>
            </a:extLst>
          </p:cNvPr>
          <p:cNvSpPr>
            <a:spLocks noGrp="1"/>
          </p:cNvSpPr>
          <p:nvPr>
            <p:ph type="sldNum" sz="quarter" idx="4"/>
          </p:nvPr>
        </p:nvSpPr>
        <p:spPr/>
        <p:txBody>
          <a:bodyPr/>
          <a:lstStyle/>
          <a:p>
            <a:pPr rtl="0"/>
            <a:fld id="{294A09A9-5501-47C1-A89A-A340965A2BE2}" type="slidenum">
              <a:rPr lang="en-GB" noProof="0" smtClean="0"/>
              <a:pPr rtl="0"/>
              <a:t>13</a:t>
            </a:fld>
            <a:endParaRPr lang="en-GB" noProof="0"/>
          </a:p>
        </p:txBody>
      </p:sp>
    </p:spTree>
    <p:extLst>
      <p:ext uri="{BB962C8B-B14F-4D97-AF65-F5344CB8AC3E}">
        <p14:creationId xmlns:p14="http://schemas.microsoft.com/office/powerpoint/2010/main" val="3856448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3DBB5-0F03-986D-4461-D503F6C0393F}"/>
              </a:ext>
            </a:extLst>
          </p:cNvPr>
          <p:cNvSpPr>
            <a:spLocks noGrp="1"/>
          </p:cNvSpPr>
          <p:nvPr>
            <p:ph type="title"/>
          </p:nvPr>
        </p:nvSpPr>
        <p:spPr/>
        <p:txBody>
          <a:bodyPr/>
          <a:lstStyle/>
          <a:p>
            <a:r>
              <a:rPr lang="en-GB" dirty="0"/>
              <a:t>Pause for thought</a:t>
            </a:r>
          </a:p>
        </p:txBody>
      </p:sp>
      <p:sp>
        <p:nvSpPr>
          <p:cNvPr id="3" name="Content Placeholder 2">
            <a:extLst>
              <a:ext uri="{FF2B5EF4-FFF2-40B4-BE49-F238E27FC236}">
                <a16:creationId xmlns:a16="http://schemas.microsoft.com/office/drawing/2014/main" id="{4AE368EE-B53B-8EC1-6F7F-983E4B711693}"/>
              </a:ext>
            </a:extLst>
          </p:cNvPr>
          <p:cNvSpPr>
            <a:spLocks noGrp="1"/>
          </p:cNvSpPr>
          <p:nvPr>
            <p:ph idx="1"/>
          </p:nvPr>
        </p:nvSpPr>
        <p:spPr/>
        <p:txBody>
          <a:bodyPr/>
          <a:lstStyle/>
          <a:p>
            <a:r>
              <a:rPr lang="en-GB" sz="3200" kern="50" dirty="0">
                <a:solidFill>
                  <a:srgbClr val="000000"/>
                </a:solidFill>
                <a:effectLst/>
                <a:latin typeface="Arial" panose="020B0604020202020204" pitchFamily="34" charset="0"/>
                <a:ea typeface="Andale Sans UI"/>
                <a:cs typeface="Mangal" panose="02040503050203030202" pitchFamily="18" charset="0"/>
              </a:rPr>
              <a:t>‘…</a:t>
            </a:r>
            <a:r>
              <a:rPr lang="en-GB" sz="3200" kern="50" dirty="0">
                <a:solidFill>
                  <a:srgbClr val="000000"/>
                </a:solidFill>
                <a:latin typeface="Arial" panose="020B0604020202020204" pitchFamily="34" charset="0"/>
                <a:ea typeface="Andale Sans UI"/>
                <a:cs typeface="Mangal" panose="02040503050203030202" pitchFamily="18" charset="0"/>
              </a:rPr>
              <a:t>i</a:t>
            </a:r>
            <a:r>
              <a:rPr lang="en-GB" sz="3200" kern="50" dirty="0">
                <a:solidFill>
                  <a:srgbClr val="000000"/>
                </a:solidFill>
                <a:effectLst/>
                <a:latin typeface="Arial" panose="020B0604020202020204" pitchFamily="34" charset="0"/>
                <a:ea typeface="Andale Sans UI"/>
                <a:cs typeface="Mangal" panose="02040503050203030202" pitchFamily="18" charset="0"/>
              </a:rPr>
              <a:t>f you professionalise it too much, then that link can easily potentially be lost and the feeling of people living in the community that the sense of ownership over the organisation is lost and then you are just back to having an organisation that is a top down decision making body’ (A11).</a:t>
            </a:r>
            <a:endParaRPr lang="en-GB" sz="3200" kern="50" dirty="0">
              <a:effectLst/>
              <a:latin typeface="Times New Roman" panose="02020603050405020304" pitchFamily="18" charset="0"/>
              <a:ea typeface="Andale Sans UI"/>
              <a:cs typeface="Mangal" panose="02040503050203030202" pitchFamily="18" charset="0"/>
            </a:endParaRPr>
          </a:p>
          <a:p>
            <a:endParaRPr lang="en-GB" dirty="0"/>
          </a:p>
        </p:txBody>
      </p:sp>
      <p:sp>
        <p:nvSpPr>
          <p:cNvPr id="5" name="Footer Placeholder 4">
            <a:extLst>
              <a:ext uri="{FF2B5EF4-FFF2-40B4-BE49-F238E27FC236}">
                <a16:creationId xmlns:a16="http://schemas.microsoft.com/office/drawing/2014/main" id="{1295CCAD-B141-EAE9-A700-3330703E1353}"/>
              </a:ext>
            </a:extLst>
          </p:cNvPr>
          <p:cNvSpPr>
            <a:spLocks noGrp="1"/>
          </p:cNvSpPr>
          <p:nvPr>
            <p:ph type="ftr" sz="quarter" idx="3"/>
          </p:nvPr>
        </p:nvSpPr>
        <p:spPr/>
        <p:txBody>
          <a:bodyPr/>
          <a:lstStyle/>
          <a:p>
            <a:pPr rtl="0"/>
            <a:r>
              <a:rPr lang="en-GB" noProof="0" dirty="0"/>
              <a:t>SCVO</a:t>
            </a:r>
          </a:p>
        </p:txBody>
      </p:sp>
      <p:sp>
        <p:nvSpPr>
          <p:cNvPr id="6" name="Slide Number Placeholder 5">
            <a:extLst>
              <a:ext uri="{FF2B5EF4-FFF2-40B4-BE49-F238E27FC236}">
                <a16:creationId xmlns:a16="http://schemas.microsoft.com/office/drawing/2014/main" id="{5D94A901-6AB4-D10A-5078-140174EB01EB}"/>
              </a:ext>
            </a:extLst>
          </p:cNvPr>
          <p:cNvSpPr>
            <a:spLocks noGrp="1"/>
          </p:cNvSpPr>
          <p:nvPr>
            <p:ph type="sldNum" sz="quarter" idx="4"/>
          </p:nvPr>
        </p:nvSpPr>
        <p:spPr/>
        <p:txBody>
          <a:bodyPr/>
          <a:lstStyle/>
          <a:p>
            <a:pPr rtl="0"/>
            <a:fld id="{294A09A9-5501-47C1-A89A-A340965A2BE2}" type="slidenum">
              <a:rPr lang="en-GB" noProof="0" smtClean="0"/>
              <a:pPr rtl="0"/>
              <a:t>14</a:t>
            </a:fld>
            <a:endParaRPr lang="en-GB" noProof="0"/>
          </a:p>
        </p:txBody>
      </p:sp>
      <p:sp>
        <p:nvSpPr>
          <p:cNvPr id="7" name="Date Placeholder 3">
            <a:extLst>
              <a:ext uri="{FF2B5EF4-FFF2-40B4-BE49-F238E27FC236}">
                <a16:creationId xmlns:a16="http://schemas.microsoft.com/office/drawing/2014/main" id="{C1EB27B5-7A13-5D0E-D93E-0655D49E126E}"/>
              </a:ext>
            </a:extLst>
          </p:cNvPr>
          <p:cNvSpPr>
            <a:spLocks noGrp="1"/>
          </p:cNvSpPr>
          <p:nvPr>
            <p:ph type="dt" sz="half" idx="2"/>
          </p:nvPr>
        </p:nvSpPr>
        <p:spPr>
          <a:xfrm>
            <a:off x="381000" y="6356350"/>
            <a:ext cx="2743200" cy="365125"/>
          </a:xfrm>
        </p:spPr>
        <p:txBody>
          <a:bodyPr/>
          <a:lstStyle/>
          <a:p>
            <a:pPr rtl="0"/>
            <a:r>
              <a:rPr lang="en-GB" noProof="0" dirty="0"/>
              <a:t>1 May 2024</a:t>
            </a:r>
          </a:p>
        </p:txBody>
      </p:sp>
    </p:spTree>
    <p:extLst>
      <p:ext uri="{BB962C8B-B14F-4D97-AF65-F5344CB8AC3E}">
        <p14:creationId xmlns:p14="http://schemas.microsoft.com/office/powerpoint/2010/main" val="2580318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E557B-9976-1081-2D4B-6B05749A7D9B}"/>
              </a:ext>
            </a:extLst>
          </p:cNvPr>
          <p:cNvSpPr>
            <a:spLocks noGrp="1"/>
          </p:cNvSpPr>
          <p:nvPr>
            <p:ph type="ctrTitle"/>
          </p:nvPr>
        </p:nvSpPr>
        <p:spPr/>
        <p:txBody>
          <a:bodyPr/>
          <a:lstStyle/>
          <a:p>
            <a:r>
              <a:rPr lang="en-GB" dirty="0"/>
              <a:t>Any questions?</a:t>
            </a:r>
          </a:p>
        </p:txBody>
      </p:sp>
      <p:sp>
        <p:nvSpPr>
          <p:cNvPr id="3" name="Subtitle 2">
            <a:extLst>
              <a:ext uri="{FF2B5EF4-FFF2-40B4-BE49-F238E27FC236}">
                <a16:creationId xmlns:a16="http://schemas.microsoft.com/office/drawing/2014/main" id="{35399095-9EE2-D6A2-15B1-0E7894C4CDCE}"/>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515349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56A3D-6394-D436-6E58-A8298BD815A1}"/>
              </a:ext>
            </a:extLst>
          </p:cNvPr>
          <p:cNvSpPr>
            <a:spLocks noGrp="1"/>
          </p:cNvSpPr>
          <p:nvPr>
            <p:ph type="ctrTitle"/>
          </p:nvPr>
        </p:nvSpPr>
        <p:spPr/>
        <p:txBody>
          <a:bodyPr/>
          <a:lstStyle/>
          <a:p>
            <a:r>
              <a:rPr lang="en-GB" dirty="0"/>
              <a:t>Workshop questions</a:t>
            </a:r>
          </a:p>
        </p:txBody>
      </p:sp>
      <p:sp>
        <p:nvSpPr>
          <p:cNvPr id="3" name="Subtitle 2">
            <a:extLst>
              <a:ext uri="{FF2B5EF4-FFF2-40B4-BE49-F238E27FC236}">
                <a16:creationId xmlns:a16="http://schemas.microsoft.com/office/drawing/2014/main" id="{9A15CA1A-F64D-D1CB-5A18-9532B4A80844}"/>
              </a:ext>
            </a:extLst>
          </p:cNvPr>
          <p:cNvSpPr>
            <a:spLocks noGrp="1"/>
          </p:cNvSpPr>
          <p:nvPr>
            <p:ph type="subTitle" idx="1"/>
          </p:nvPr>
        </p:nvSpPr>
        <p:spPr/>
        <p:txBody>
          <a:bodyPr/>
          <a:lstStyle/>
          <a:p>
            <a:pPr marL="457200" indent="-457200">
              <a:buFont typeface="Arial" panose="020B0604020202020204" pitchFamily="34" charset="0"/>
              <a:buChar char="•"/>
            </a:pPr>
            <a:r>
              <a:rPr lang="en-GB" sz="1600" dirty="0"/>
              <a:t>How can you widen the membership and engagement with village hall activities?</a:t>
            </a:r>
          </a:p>
          <a:p>
            <a:pPr marL="457200" indent="-457200">
              <a:buFont typeface="Arial" panose="020B0604020202020204" pitchFamily="34" charset="0"/>
              <a:buChar char="•"/>
            </a:pPr>
            <a:r>
              <a:rPr lang="en-GB" sz="1600" dirty="0"/>
              <a:t>Do you have the right skills on the village hall board? Have you run training initiatives?</a:t>
            </a:r>
          </a:p>
          <a:p>
            <a:pPr marL="457200" indent="-457200">
              <a:buFont typeface="Arial" panose="020B0604020202020204" pitchFamily="34" charset="0"/>
              <a:buChar char="•"/>
            </a:pPr>
            <a:r>
              <a:rPr lang="en-GB" sz="1600" dirty="0"/>
              <a:t>Why are members of the local community not involved? What is the mitigation?</a:t>
            </a:r>
          </a:p>
          <a:p>
            <a:pPr marL="457200" indent="-457200">
              <a:buFont typeface="Arial" panose="020B0604020202020204" pitchFamily="34" charset="0"/>
              <a:buChar char="•"/>
            </a:pPr>
            <a:r>
              <a:rPr lang="en-GB" sz="1600" dirty="0"/>
              <a:t>Can local people volunteer on an ad hoc basis?  If so, how is </a:t>
            </a:r>
            <a:r>
              <a:rPr lang="en-GB" sz="1600"/>
              <a:t>this organised?</a:t>
            </a:r>
            <a:endParaRPr lang="en-GB" sz="1600" dirty="0"/>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1851078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AE308-3076-43DB-B834-DA0B0AE19AF9}"/>
              </a:ext>
            </a:extLst>
          </p:cNvPr>
          <p:cNvSpPr>
            <a:spLocks noGrp="1"/>
          </p:cNvSpPr>
          <p:nvPr>
            <p:ph type="ctrTitle"/>
          </p:nvPr>
        </p:nvSpPr>
        <p:spPr>
          <a:xfrm>
            <a:off x="1167494" y="1122363"/>
            <a:ext cx="6220278" cy="2387600"/>
          </a:xfrm>
        </p:spPr>
        <p:txBody>
          <a:bodyPr rtlCol="0"/>
          <a:lstStyle/>
          <a:p>
            <a:pPr rtl="0"/>
            <a:r>
              <a:rPr lang="en-GB"/>
              <a:t>Thank you</a:t>
            </a:r>
          </a:p>
        </p:txBody>
      </p:sp>
      <p:sp>
        <p:nvSpPr>
          <p:cNvPr id="3" name="Content Placeholder 2">
            <a:extLst>
              <a:ext uri="{FF2B5EF4-FFF2-40B4-BE49-F238E27FC236}">
                <a16:creationId xmlns:a16="http://schemas.microsoft.com/office/drawing/2014/main" id="{BABC2CE0-8806-4B2A-A10A-32984D317434}"/>
              </a:ext>
            </a:extLst>
          </p:cNvPr>
          <p:cNvSpPr>
            <a:spLocks noGrp="1"/>
          </p:cNvSpPr>
          <p:nvPr>
            <p:ph type="subTitle" idx="1"/>
          </p:nvPr>
        </p:nvSpPr>
        <p:spPr>
          <a:xfrm>
            <a:off x="1167493" y="3602038"/>
            <a:ext cx="6220277" cy="2247219"/>
          </a:xfrm>
        </p:spPr>
        <p:txBody>
          <a:bodyPr rtlCol="0">
            <a:normAutofit/>
          </a:bodyPr>
          <a:lstStyle/>
          <a:p>
            <a:pPr rtl="0"/>
            <a:r>
              <a:rPr lang="en-GB" dirty="0"/>
              <a:t>Dr Rona J Campbell</a:t>
            </a:r>
          </a:p>
          <a:p>
            <a:pPr rtl="0"/>
            <a:r>
              <a:rPr lang="en-GB" dirty="0">
                <a:hlinkClick r:id="rId3"/>
              </a:rPr>
              <a:t>Rona.campbell@hient.co.uk</a:t>
            </a:r>
            <a:r>
              <a:rPr lang="en-GB" dirty="0"/>
              <a:t> </a:t>
            </a:r>
          </a:p>
        </p:txBody>
      </p:sp>
    </p:spTree>
    <p:extLst>
      <p:ext uri="{BB962C8B-B14F-4D97-AF65-F5344CB8AC3E}">
        <p14:creationId xmlns:p14="http://schemas.microsoft.com/office/powerpoint/2010/main" val="926184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E2E66-8C9B-F721-FEEE-77D857E4EA80}"/>
              </a:ext>
            </a:extLst>
          </p:cNvPr>
          <p:cNvSpPr>
            <a:spLocks noGrp="1"/>
          </p:cNvSpPr>
          <p:nvPr>
            <p:ph type="title"/>
          </p:nvPr>
        </p:nvSpPr>
        <p:spPr/>
        <p:txBody>
          <a:bodyPr/>
          <a:lstStyle/>
          <a:p>
            <a:r>
              <a:rPr lang="en-GB" dirty="0"/>
              <a:t>Focus today</a:t>
            </a:r>
          </a:p>
        </p:txBody>
      </p:sp>
      <p:sp>
        <p:nvSpPr>
          <p:cNvPr id="3" name="Content Placeholder 2">
            <a:extLst>
              <a:ext uri="{FF2B5EF4-FFF2-40B4-BE49-F238E27FC236}">
                <a16:creationId xmlns:a16="http://schemas.microsoft.com/office/drawing/2014/main" id="{1C01CAC8-E88D-E6FF-6502-4846637C36C1}"/>
              </a:ext>
            </a:extLst>
          </p:cNvPr>
          <p:cNvSpPr>
            <a:spLocks noGrp="1"/>
          </p:cNvSpPr>
          <p:nvPr>
            <p:ph idx="1"/>
          </p:nvPr>
        </p:nvSpPr>
        <p:spPr/>
        <p:txBody>
          <a:bodyPr/>
          <a:lstStyle/>
          <a:p>
            <a:pPr marL="457200" indent="-457200">
              <a:buFont typeface="Arial" panose="020B0604020202020204" pitchFamily="34" charset="0"/>
              <a:buChar char="•"/>
            </a:pPr>
            <a:r>
              <a:rPr lang="en-GB" dirty="0"/>
              <a:t>Scene setting.</a:t>
            </a:r>
          </a:p>
          <a:p>
            <a:pPr marL="457200" indent="-457200">
              <a:buFont typeface="Arial" panose="020B0604020202020204" pitchFamily="34" charset="0"/>
              <a:buChar char="•"/>
            </a:pPr>
            <a:r>
              <a:rPr lang="en-GB" dirty="0"/>
              <a:t>Succession planning research.</a:t>
            </a:r>
          </a:p>
          <a:p>
            <a:pPr marL="457200" indent="-457200">
              <a:buFont typeface="Arial" panose="020B0604020202020204" pitchFamily="34" charset="0"/>
              <a:buChar char="•"/>
            </a:pPr>
            <a:r>
              <a:rPr lang="en-GB" dirty="0"/>
              <a:t>Workshop group discussion points. </a:t>
            </a:r>
          </a:p>
          <a:p>
            <a:pPr marL="457200" indent="-457200">
              <a:buFont typeface="Arial" panose="020B0604020202020204" pitchFamily="34" charset="0"/>
              <a:buChar char="•"/>
            </a:pPr>
            <a:r>
              <a:rPr lang="en-GB" dirty="0"/>
              <a:t>Feedback.</a:t>
            </a:r>
          </a:p>
        </p:txBody>
      </p:sp>
      <p:sp>
        <p:nvSpPr>
          <p:cNvPr id="4" name="Date Placeholder 3">
            <a:extLst>
              <a:ext uri="{FF2B5EF4-FFF2-40B4-BE49-F238E27FC236}">
                <a16:creationId xmlns:a16="http://schemas.microsoft.com/office/drawing/2014/main" id="{415299B5-2C50-D62D-97F8-1B97D14D5C93}"/>
              </a:ext>
            </a:extLst>
          </p:cNvPr>
          <p:cNvSpPr>
            <a:spLocks noGrp="1"/>
          </p:cNvSpPr>
          <p:nvPr>
            <p:ph type="dt" sz="half" idx="2"/>
          </p:nvPr>
        </p:nvSpPr>
        <p:spPr/>
        <p:txBody>
          <a:bodyPr/>
          <a:lstStyle/>
          <a:p>
            <a:pPr rtl="0"/>
            <a:r>
              <a:rPr lang="en-GB" noProof="0" dirty="0"/>
              <a:t>1 May 2024</a:t>
            </a:r>
          </a:p>
        </p:txBody>
      </p:sp>
      <p:sp>
        <p:nvSpPr>
          <p:cNvPr id="5" name="Footer Placeholder 4">
            <a:extLst>
              <a:ext uri="{FF2B5EF4-FFF2-40B4-BE49-F238E27FC236}">
                <a16:creationId xmlns:a16="http://schemas.microsoft.com/office/drawing/2014/main" id="{5E55E49D-B146-DFFE-C858-F8C1A343ED2F}"/>
              </a:ext>
            </a:extLst>
          </p:cNvPr>
          <p:cNvSpPr>
            <a:spLocks noGrp="1"/>
          </p:cNvSpPr>
          <p:nvPr>
            <p:ph type="ftr" sz="quarter" idx="3"/>
          </p:nvPr>
        </p:nvSpPr>
        <p:spPr/>
        <p:txBody>
          <a:bodyPr/>
          <a:lstStyle/>
          <a:p>
            <a:pPr rtl="0"/>
            <a:r>
              <a:rPr lang="en-GB" noProof="0" dirty="0"/>
              <a:t>SCVO</a:t>
            </a:r>
          </a:p>
        </p:txBody>
      </p:sp>
      <p:sp>
        <p:nvSpPr>
          <p:cNvPr id="6" name="Slide Number Placeholder 5">
            <a:extLst>
              <a:ext uri="{FF2B5EF4-FFF2-40B4-BE49-F238E27FC236}">
                <a16:creationId xmlns:a16="http://schemas.microsoft.com/office/drawing/2014/main" id="{D7D2AEB4-E9AB-89FB-8A67-E8FC0F6DB7B0}"/>
              </a:ext>
            </a:extLst>
          </p:cNvPr>
          <p:cNvSpPr>
            <a:spLocks noGrp="1"/>
          </p:cNvSpPr>
          <p:nvPr>
            <p:ph type="sldNum" sz="quarter" idx="4"/>
          </p:nvPr>
        </p:nvSpPr>
        <p:spPr/>
        <p:txBody>
          <a:bodyPr/>
          <a:lstStyle/>
          <a:p>
            <a:pPr rtl="0"/>
            <a:fld id="{294A09A9-5501-47C1-A89A-A340965A2BE2}" type="slidenum">
              <a:rPr lang="en-GB" noProof="0" smtClean="0"/>
              <a:pPr rtl="0"/>
              <a:t>2</a:t>
            </a:fld>
            <a:endParaRPr lang="en-GB" noProof="0"/>
          </a:p>
        </p:txBody>
      </p:sp>
    </p:spTree>
    <p:extLst>
      <p:ext uri="{BB962C8B-B14F-4D97-AF65-F5344CB8AC3E}">
        <p14:creationId xmlns:p14="http://schemas.microsoft.com/office/powerpoint/2010/main" val="3048249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233D-2C5D-49A1-B385-F0E9A4CCBE7D}"/>
              </a:ext>
            </a:extLst>
          </p:cNvPr>
          <p:cNvSpPr>
            <a:spLocks noGrp="1"/>
          </p:cNvSpPr>
          <p:nvPr>
            <p:ph type="title"/>
          </p:nvPr>
        </p:nvSpPr>
        <p:spPr/>
        <p:txBody>
          <a:bodyPr/>
          <a:lstStyle/>
          <a:p>
            <a:endParaRPr lang="en-GB" dirty="0"/>
          </a:p>
        </p:txBody>
      </p:sp>
      <p:sp>
        <p:nvSpPr>
          <p:cNvPr id="4" name="Date Placeholder 3">
            <a:extLst>
              <a:ext uri="{FF2B5EF4-FFF2-40B4-BE49-F238E27FC236}">
                <a16:creationId xmlns:a16="http://schemas.microsoft.com/office/drawing/2014/main" id="{FF020ECD-EC4E-2FDE-8D76-CDC872BD7D8E}"/>
              </a:ext>
            </a:extLst>
          </p:cNvPr>
          <p:cNvSpPr>
            <a:spLocks noGrp="1"/>
          </p:cNvSpPr>
          <p:nvPr>
            <p:ph type="dt" sz="half" idx="2"/>
          </p:nvPr>
        </p:nvSpPr>
        <p:spPr/>
        <p:txBody>
          <a:bodyPr/>
          <a:lstStyle/>
          <a:p>
            <a:pPr rtl="0"/>
            <a:r>
              <a:rPr lang="en-GB" noProof="0" dirty="0"/>
              <a:t>1</a:t>
            </a:r>
            <a:r>
              <a:rPr lang="en-GB" baseline="30000" noProof="0" dirty="0"/>
              <a:t>st</a:t>
            </a:r>
            <a:r>
              <a:rPr lang="en-GB" noProof="0" dirty="0"/>
              <a:t> May 2024</a:t>
            </a:r>
          </a:p>
        </p:txBody>
      </p:sp>
      <p:sp>
        <p:nvSpPr>
          <p:cNvPr id="5" name="Footer Placeholder 4">
            <a:extLst>
              <a:ext uri="{FF2B5EF4-FFF2-40B4-BE49-F238E27FC236}">
                <a16:creationId xmlns:a16="http://schemas.microsoft.com/office/drawing/2014/main" id="{E24270D7-2E31-DC25-5A85-7263836E4267}"/>
              </a:ext>
            </a:extLst>
          </p:cNvPr>
          <p:cNvSpPr>
            <a:spLocks noGrp="1"/>
          </p:cNvSpPr>
          <p:nvPr>
            <p:ph type="ftr" sz="quarter" idx="3"/>
          </p:nvPr>
        </p:nvSpPr>
        <p:spPr/>
        <p:txBody>
          <a:bodyPr/>
          <a:lstStyle/>
          <a:p>
            <a:pPr rtl="0"/>
            <a:r>
              <a:rPr lang="en-GB" dirty="0"/>
              <a:t>SCVO</a:t>
            </a:r>
            <a:endParaRPr lang="en-GB" noProof="0" dirty="0"/>
          </a:p>
        </p:txBody>
      </p:sp>
      <p:sp>
        <p:nvSpPr>
          <p:cNvPr id="6" name="Slide Number Placeholder 5">
            <a:extLst>
              <a:ext uri="{FF2B5EF4-FFF2-40B4-BE49-F238E27FC236}">
                <a16:creationId xmlns:a16="http://schemas.microsoft.com/office/drawing/2014/main" id="{C8EF054E-E35C-001E-7DEF-0A6A62968344}"/>
              </a:ext>
            </a:extLst>
          </p:cNvPr>
          <p:cNvSpPr>
            <a:spLocks noGrp="1"/>
          </p:cNvSpPr>
          <p:nvPr>
            <p:ph type="sldNum" sz="quarter" idx="4"/>
          </p:nvPr>
        </p:nvSpPr>
        <p:spPr/>
        <p:txBody>
          <a:bodyPr/>
          <a:lstStyle/>
          <a:p>
            <a:pPr rtl="0"/>
            <a:fld id="{294A09A9-5501-47C1-A89A-A340965A2BE2}" type="slidenum">
              <a:rPr lang="en-GB" noProof="0" smtClean="0"/>
              <a:pPr rtl="0"/>
              <a:t>3</a:t>
            </a:fld>
            <a:endParaRPr lang="en-GB" noProof="0"/>
          </a:p>
        </p:txBody>
      </p:sp>
      <p:graphicFrame>
        <p:nvGraphicFramePr>
          <p:cNvPr id="7" name="Content Placeholder 6">
            <a:hlinkClick r:id="" action="ppaction://ole?verb=0"/>
            <a:extLst>
              <a:ext uri="{FF2B5EF4-FFF2-40B4-BE49-F238E27FC236}">
                <a16:creationId xmlns:a16="http://schemas.microsoft.com/office/drawing/2014/main" id="{26872331-DE68-CAE8-B585-93B353935447}"/>
              </a:ext>
            </a:extLst>
          </p:cNvPr>
          <p:cNvGraphicFramePr>
            <a:graphicFrameLocks noGrp="1" noChangeAspect="1"/>
          </p:cNvGraphicFramePr>
          <p:nvPr>
            <p:ph idx="1"/>
            <p:extLst>
              <p:ext uri="{D42A27DB-BD31-4B8C-83A1-F6EECF244321}">
                <p14:modId xmlns:p14="http://schemas.microsoft.com/office/powerpoint/2010/main" val="865101839"/>
              </p:ext>
            </p:extLst>
          </p:nvPr>
        </p:nvGraphicFramePr>
        <p:xfrm>
          <a:off x="1103883" y="773941"/>
          <a:ext cx="9630378" cy="5642762"/>
        </p:xfrm>
        <a:graphic>
          <a:graphicData uri="http://schemas.openxmlformats.org/presentationml/2006/ole">
            <mc:AlternateContent xmlns:mc="http://schemas.openxmlformats.org/markup-compatibility/2006">
              <mc:Choice xmlns:v="urn:schemas-microsoft-com:vml" Requires="v">
                <p:oleObj name="Presentation" r:id="rId2" imgW="6096088" imgH="3429060" progId="PowerPoint.Show.12">
                  <p:embed/>
                </p:oleObj>
              </mc:Choice>
              <mc:Fallback>
                <p:oleObj name="Presentation" r:id="rId2" imgW="6096088" imgH="3429060" progId="PowerPoint.Show.12">
                  <p:embed/>
                  <p:pic>
                    <p:nvPicPr>
                      <p:cNvPr id="0" name=""/>
                      <p:cNvPicPr/>
                      <p:nvPr/>
                    </p:nvPicPr>
                    <p:blipFill>
                      <a:blip r:embed="rId3"/>
                      <a:stretch>
                        <a:fillRect/>
                      </a:stretch>
                    </p:blipFill>
                    <p:spPr>
                      <a:xfrm>
                        <a:off x="1103883" y="773941"/>
                        <a:ext cx="9630378" cy="5642762"/>
                      </a:xfrm>
                      <a:prstGeom prst="rect">
                        <a:avLst/>
                      </a:prstGeom>
                    </p:spPr>
                  </p:pic>
                </p:oleObj>
              </mc:Fallback>
            </mc:AlternateContent>
          </a:graphicData>
        </a:graphic>
      </p:graphicFrame>
    </p:spTree>
    <p:extLst>
      <p:ext uri="{BB962C8B-B14F-4D97-AF65-F5344CB8AC3E}">
        <p14:creationId xmlns:p14="http://schemas.microsoft.com/office/powerpoint/2010/main" val="3999375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1167492" y="381000"/>
            <a:ext cx="9779183" cy="1325563"/>
          </a:xfrm>
        </p:spPr>
        <p:txBody>
          <a:bodyPr rtlCol="0"/>
          <a:lstStyle/>
          <a:p>
            <a:pPr rtl="0"/>
            <a:r>
              <a:rPr lang="en-GB" dirty="0"/>
              <a:t>Succession Planning Research Study</a:t>
            </a:r>
          </a:p>
        </p:txBody>
      </p:sp>
      <p:sp>
        <p:nvSpPr>
          <p:cNvPr id="3" name="Content Placeholder 2">
            <a:extLst>
              <a:ext uri="{FF2B5EF4-FFF2-40B4-BE49-F238E27FC236}">
                <a16:creationId xmlns:a16="http://schemas.microsoft.com/office/drawing/2014/main" id="{22788C46-D0BC-4307-AE55-7601A139E7CB}"/>
              </a:ext>
            </a:extLst>
          </p:cNvPr>
          <p:cNvSpPr>
            <a:spLocks noGrp="1"/>
          </p:cNvSpPr>
          <p:nvPr>
            <p:ph idx="1"/>
          </p:nvPr>
        </p:nvSpPr>
        <p:spPr>
          <a:xfrm>
            <a:off x="1167493" y="2017467"/>
            <a:ext cx="9779182" cy="3366815"/>
          </a:xfrm>
        </p:spPr>
        <p:txBody>
          <a:bodyPr vert="horz" lIns="91440" tIns="45720" rIns="91440" bIns="45720" rtlCol="0" anchor="t">
            <a:normAutofit/>
          </a:bodyPr>
          <a:lstStyle/>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Calibri" panose="020F0502020204030204" pitchFamily="34" charset="0"/>
              </a:rPr>
              <a:t>12 volunteers and officials in Community Land Trusts – (pre-acquisition, new Land Trusts, established Land Trusts).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Calibri" panose="020F0502020204030204" pitchFamily="34" charset="0"/>
              </a:rPr>
              <a:t>6 Volunteers and officials in the third sector organisations.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Calibri" panose="020F0502020204030204" pitchFamily="34" charset="0"/>
              </a:rPr>
              <a:t>4 sector experts in community owned land/land reform.</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rtl="0"/>
            <a:endParaRPr lang="en-GB" dirty="0"/>
          </a:p>
        </p:txBody>
      </p:sp>
      <p:sp>
        <p:nvSpPr>
          <p:cNvPr id="5" name="Footer Placeholder 4">
            <a:extLst>
              <a:ext uri="{FF2B5EF4-FFF2-40B4-BE49-F238E27FC236}">
                <a16:creationId xmlns:a16="http://schemas.microsoft.com/office/drawing/2014/main" id="{6209FEB4-4C5C-EB43-9696-7B42453DB79B}"/>
              </a:ext>
            </a:extLst>
          </p:cNvPr>
          <p:cNvSpPr>
            <a:spLocks noGrp="1"/>
          </p:cNvSpPr>
          <p:nvPr>
            <p:ph type="ftr" sz="quarter" idx="3"/>
          </p:nvPr>
        </p:nvSpPr>
        <p:spPr>
          <a:xfrm>
            <a:off x="4038600" y="6356350"/>
            <a:ext cx="4114800" cy="365125"/>
          </a:xfrm>
        </p:spPr>
        <p:txBody>
          <a:bodyPr rtlCol="0"/>
          <a:lstStyle/>
          <a:p>
            <a:pPr rtl="0"/>
            <a:r>
              <a:rPr lang="en-GB" dirty="0"/>
              <a:t>SCVO</a:t>
            </a:r>
          </a:p>
        </p:txBody>
      </p:sp>
      <p:sp>
        <p:nvSpPr>
          <p:cNvPr id="6" name="Slide Number Placeholder 5">
            <a:extLst>
              <a:ext uri="{FF2B5EF4-FFF2-40B4-BE49-F238E27FC236}">
                <a16:creationId xmlns:a16="http://schemas.microsoft.com/office/drawing/2014/main" id="{60D470D0-6D64-5E42-9515-048F8779CD5E}"/>
              </a:ext>
            </a:extLst>
          </p:cNvPr>
          <p:cNvSpPr>
            <a:spLocks noGrp="1"/>
          </p:cNvSpPr>
          <p:nvPr>
            <p:ph type="sldNum" sz="quarter" idx="4"/>
          </p:nvPr>
        </p:nvSpPr>
        <p:spPr>
          <a:xfrm>
            <a:off x="10153276" y="6356350"/>
            <a:ext cx="1657723" cy="365125"/>
          </a:xfrm>
        </p:spPr>
        <p:txBody>
          <a:bodyPr rtlCol="0"/>
          <a:lstStyle/>
          <a:p>
            <a:pPr rtl="0"/>
            <a:fld id="{294A09A9-5501-47C1-A89A-A340965A2BE2}" type="slidenum">
              <a:rPr lang="en-GB" smtClean="0"/>
              <a:pPr rtl="0"/>
              <a:t>4</a:t>
            </a:fld>
            <a:endParaRPr lang="en-GB"/>
          </a:p>
        </p:txBody>
      </p:sp>
      <p:sp>
        <p:nvSpPr>
          <p:cNvPr id="7" name="Date Placeholder 3">
            <a:extLst>
              <a:ext uri="{FF2B5EF4-FFF2-40B4-BE49-F238E27FC236}">
                <a16:creationId xmlns:a16="http://schemas.microsoft.com/office/drawing/2014/main" id="{7BC288A8-F921-5490-DA15-4D68B4B911DB}"/>
              </a:ext>
            </a:extLst>
          </p:cNvPr>
          <p:cNvSpPr>
            <a:spLocks noGrp="1"/>
          </p:cNvSpPr>
          <p:nvPr>
            <p:ph type="dt" sz="half" idx="2"/>
          </p:nvPr>
        </p:nvSpPr>
        <p:spPr>
          <a:xfrm>
            <a:off x="381000" y="6356350"/>
            <a:ext cx="2743200" cy="365125"/>
          </a:xfrm>
        </p:spPr>
        <p:txBody>
          <a:bodyPr/>
          <a:lstStyle/>
          <a:p>
            <a:pPr rtl="0"/>
            <a:r>
              <a:rPr lang="en-GB" noProof="0" dirty="0"/>
              <a:t>1 May 2024</a:t>
            </a:r>
          </a:p>
        </p:txBody>
      </p:sp>
    </p:spTree>
    <p:extLst>
      <p:ext uri="{BB962C8B-B14F-4D97-AF65-F5344CB8AC3E}">
        <p14:creationId xmlns:p14="http://schemas.microsoft.com/office/powerpoint/2010/main" val="1325608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788C46-D0BC-4307-AE55-7601A139E7CB}"/>
              </a:ext>
            </a:extLst>
          </p:cNvPr>
          <p:cNvSpPr>
            <a:spLocks noGrp="1"/>
          </p:cNvSpPr>
          <p:nvPr>
            <p:ph type="title"/>
          </p:nvPr>
        </p:nvSpPr>
        <p:spPr>
          <a:xfrm>
            <a:off x="1167492" y="381000"/>
            <a:ext cx="9779183" cy="1325563"/>
          </a:xfrm>
        </p:spPr>
        <p:txBody>
          <a:bodyPr vert="horz" lIns="91440" tIns="45720" rIns="91440" bIns="45720" rtlCol="0" anchor="b">
            <a:normAutofit/>
          </a:bodyPr>
          <a:lstStyle/>
          <a:p>
            <a:r>
              <a:rPr lang="en-GB" kern="100">
                <a:effectLst/>
              </a:rPr>
              <a:t> </a:t>
            </a:r>
          </a:p>
          <a:p>
            <a:pPr rtl="0"/>
            <a:endParaRPr lang="en-GB" dirty="0"/>
          </a:p>
        </p:txBody>
      </p:sp>
      <p:pic>
        <p:nvPicPr>
          <p:cNvPr id="8" name="Picture 7" descr="A pie chart with a pie chart in the middle&#10;&#10;Description automatically generated">
            <a:extLst>
              <a:ext uri="{FF2B5EF4-FFF2-40B4-BE49-F238E27FC236}">
                <a16:creationId xmlns:a16="http://schemas.microsoft.com/office/drawing/2014/main" id="{F0D7F660-5ACA-CA0F-04AC-23557657B97E}"/>
              </a:ext>
            </a:extLst>
          </p:cNvPr>
          <p:cNvPicPr>
            <a:picLocks noChangeAspect="1"/>
          </p:cNvPicPr>
          <p:nvPr/>
        </p:nvPicPr>
        <p:blipFill>
          <a:blip r:embed="rId3"/>
          <a:stretch>
            <a:fillRect/>
          </a:stretch>
        </p:blipFill>
        <p:spPr>
          <a:xfrm>
            <a:off x="1167492" y="1393923"/>
            <a:ext cx="10075971" cy="4080774"/>
          </a:xfrm>
          <a:prstGeom prst="rect">
            <a:avLst/>
          </a:prstGeom>
          <a:noFill/>
        </p:spPr>
      </p:pic>
      <p:sp>
        <p:nvSpPr>
          <p:cNvPr id="5" name="Footer Placeholder 4">
            <a:extLst>
              <a:ext uri="{FF2B5EF4-FFF2-40B4-BE49-F238E27FC236}">
                <a16:creationId xmlns:a16="http://schemas.microsoft.com/office/drawing/2014/main" id="{6209FEB4-4C5C-EB43-9696-7B42453DB79B}"/>
              </a:ext>
            </a:extLst>
          </p:cNvPr>
          <p:cNvSpPr>
            <a:spLocks noGrp="1"/>
          </p:cNvSpPr>
          <p:nvPr>
            <p:ph type="ftr" sz="quarter" idx="3"/>
          </p:nvPr>
        </p:nvSpPr>
        <p:spPr>
          <a:xfrm>
            <a:off x="4038600" y="6356350"/>
            <a:ext cx="4114800" cy="365125"/>
          </a:xfrm>
        </p:spPr>
        <p:txBody>
          <a:bodyPr rtlCol="0" anchor="ctr">
            <a:normAutofit/>
          </a:bodyPr>
          <a:lstStyle/>
          <a:p>
            <a:pPr rtl="0">
              <a:spcAft>
                <a:spcPts val="600"/>
              </a:spcAft>
            </a:pPr>
            <a:r>
              <a:rPr lang="en-GB" dirty="0"/>
              <a:t>SCVO</a:t>
            </a:r>
          </a:p>
        </p:txBody>
      </p:sp>
      <p:sp>
        <p:nvSpPr>
          <p:cNvPr id="6" name="Slide Number Placeholder 5">
            <a:extLst>
              <a:ext uri="{FF2B5EF4-FFF2-40B4-BE49-F238E27FC236}">
                <a16:creationId xmlns:a16="http://schemas.microsoft.com/office/drawing/2014/main" id="{60D470D0-6D64-5E42-9515-048F8779CD5E}"/>
              </a:ext>
            </a:extLst>
          </p:cNvPr>
          <p:cNvSpPr>
            <a:spLocks noGrp="1"/>
          </p:cNvSpPr>
          <p:nvPr>
            <p:ph type="sldNum" sz="quarter" idx="4"/>
          </p:nvPr>
        </p:nvSpPr>
        <p:spPr>
          <a:xfrm>
            <a:off x="10153276" y="6356350"/>
            <a:ext cx="1657723" cy="365125"/>
          </a:xfrm>
        </p:spPr>
        <p:txBody>
          <a:bodyPr rtlCol="0" anchor="ctr">
            <a:normAutofit/>
          </a:bodyPr>
          <a:lstStyle/>
          <a:p>
            <a:pPr rtl="0">
              <a:spcAft>
                <a:spcPts val="600"/>
              </a:spcAft>
            </a:pPr>
            <a:fld id="{294A09A9-5501-47C1-A89A-A340965A2BE2}" type="slidenum">
              <a:rPr lang="en-GB" smtClean="0"/>
              <a:pPr rtl="0">
                <a:spcAft>
                  <a:spcPts val="600"/>
                </a:spcAft>
              </a:pPr>
              <a:t>5</a:t>
            </a:fld>
            <a:endParaRPr lang="en-GB"/>
          </a:p>
        </p:txBody>
      </p:sp>
      <p:sp>
        <p:nvSpPr>
          <p:cNvPr id="2" name="Date Placeholder 3">
            <a:extLst>
              <a:ext uri="{FF2B5EF4-FFF2-40B4-BE49-F238E27FC236}">
                <a16:creationId xmlns:a16="http://schemas.microsoft.com/office/drawing/2014/main" id="{496FF97E-1E54-6505-4A56-01752FC1D4A9}"/>
              </a:ext>
            </a:extLst>
          </p:cNvPr>
          <p:cNvSpPr>
            <a:spLocks noGrp="1"/>
          </p:cNvSpPr>
          <p:nvPr>
            <p:ph type="dt" sz="half" idx="2"/>
          </p:nvPr>
        </p:nvSpPr>
        <p:spPr>
          <a:xfrm>
            <a:off x="381000" y="6356350"/>
            <a:ext cx="1701800" cy="365125"/>
          </a:xfrm>
        </p:spPr>
        <p:txBody>
          <a:bodyPr/>
          <a:lstStyle/>
          <a:p>
            <a:pPr rtl="0"/>
            <a:r>
              <a:rPr lang="en-GB" noProof="0" dirty="0"/>
              <a:t>1 May 2024</a:t>
            </a:r>
          </a:p>
        </p:txBody>
      </p:sp>
    </p:spTree>
    <p:extLst>
      <p:ext uri="{BB962C8B-B14F-4D97-AF65-F5344CB8AC3E}">
        <p14:creationId xmlns:p14="http://schemas.microsoft.com/office/powerpoint/2010/main" val="2389774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86E44-C5B3-855A-6F06-332FFC5596A9}"/>
              </a:ext>
            </a:extLst>
          </p:cNvPr>
          <p:cNvSpPr>
            <a:spLocks noGrp="1"/>
          </p:cNvSpPr>
          <p:nvPr>
            <p:ph type="title"/>
          </p:nvPr>
        </p:nvSpPr>
        <p:spPr/>
        <p:txBody>
          <a:bodyPr/>
          <a:lstStyle/>
          <a:p>
            <a:r>
              <a:rPr lang="en-GB" dirty="0"/>
              <a:t>No Plan</a:t>
            </a:r>
          </a:p>
        </p:txBody>
      </p:sp>
      <p:sp>
        <p:nvSpPr>
          <p:cNvPr id="3" name="Content Placeholder 2">
            <a:extLst>
              <a:ext uri="{FF2B5EF4-FFF2-40B4-BE49-F238E27FC236}">
                <a16:creationId xmlns:a16="http://schemas.microsoft.com/office/drawing/2014/main" id="{B84DE9CD-3DEF-8BCA-841F-DB05259678EA}"/>
              </a:ext>
            </a:extLst>
          </p:cNvPr>
          <p:cNvSpPr>
            <a:spLocks noGrp="1"/>
          </p:cNvSpPr>
          <p:nvPr>
            <p:ph idx="1"/>
          </p:nvPr>
        </p:nvSpPr>
        <p:spPr/>
        <p:txBody>
          <a:bodyPr/>
          <a:lstStyle/>
          <a:p>
            <a:pPr marL="285750" indent="-285750" algn="just">
              <a:lnSpc>
                <a:spcPct val="150000"/>
              </a:lnSpc>
              <a:spcAft>
                <a:spcPts val="800"/>
              </a:spcAft>
              <a:buFont typeface="Arial" panose="020B0604020202020204" pitchFamily="34" charset="0"/>
              <a:buChar char="•"/>
            </a:pPr>
            <a:r>
              <a:rPr lang="en-GB" sz="1400" kern="1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‘I don’t think the community recognises the issue’ (A17).</a:t>
            </a:r>
          </a:p>
          <a:p>
            <a:pPr marL="285750" indent="-285750" algn="just">
              <a:lnSpc>
                <a:spcPct val="150000"/>
              </a:lnSpc>
              <a:spcAft>
                <a:spcPts val="800"/>
              </a:spcAft>
              <a:buFont typeface="Arial" panose="020B0604020202020204" pitchFamily="34" charset="0"/>
              <a:buChar char="•"/>
            </a:pPr>
            <a:r>
              <a:rPr lang="en-GB" sz="1400" kern="1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‘It is very difficult to think beyond today and tomorrow let alone the next five years at the moment’ (A12).</a:t>
            </a:r>
            <a:endParaRPr lang="en-GB" sz="1400" kern="100" dirty="0">
              <a:latin typeface="Arial" panose="020B060402020202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en-GB" sz="1400" kern="1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‘Ideally succession is about someone who is knowledgeable, who knows about the organisation, has learnt something about its history, knows about the issues…. sometimes I can see examples of someone who has become chair because no-one has been willing to chair’ (A7).</a:t>
            </a:r>
            <a:endParaRPr lang="en-GB" sz="1400" kern="100" dirty="0">
              <a:latin typeface="Arial" panose="020B060402020202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en-GB" sz="1400" kern="1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‘It’s about trying to engage with the harder to reach groups and maybe about being proactive to engage with younger people and older people in the community…. You have to do it a lot and you have to do it constantly and you have to do it even if you think people aren’t listening and taking notice’ (A14).</a:t>
            </a:r>
            <a:endParaRPr lang="en-GB" sz="1400" kern="100"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p:sp>
        <p:nvSpPr>
          <p:cNvPr id="4" name="Date Placeholder 3">
            <a:extLst>
              <a:ext uri="{FF2B5EF4-FFF2-40B4-BE49-F238E27FC236}">
                <a16:creationId xmlns:a16="http://schemas.microsoft.com/office/drawing/2014/main" id="{2B71198E-F480-E9EE-E10D-6068C619FC02}"/>
              </a:ext>
            </a:extLst>
          </p:cNvPr>
          <p:cNvSpPr>
            <a:spLocks noGrp="1"/>
          </p:cNvSpPr>
          <p:nvPr>
            <p:ph type="dt" sz="half" idx="2"/>
          </p:nvPr>
        </p:nvSpPr>
        <p:spPr>
          <a:xfrm>
            <a:off x="295462" y="6356349"/>
            <a:ext cx="2743200" cy="365125"/>
          </a:xfrm>
        </p:spPr>
        <p:txBody>
          <a:bodyPr/>
          <a:lstStyle/>
          <a:p>
            <a:pPr rtl="0"/>
            <a:endParaRPr lang="en-GB" noProof="0" dirty="0"/>
          </a:p>
          <a:p>
            <a:pPr rtl="0"/>
            <a:r>
              <a:rPr lang="en-GB" noProof="0" dirty="0"/>
              <a:t>			</a:t>
            </a:r>
          </a:p>
        </p:txBody>
      </p:sp>
      <p:sp>
        <p:nvSpPr>
          <p:cNvPr id="5" name="Footer Placeholder 4">
            <a:extLst>
              <a:ext uri="{FF2B5EF4-FFF2-40B4-BE49-F238E27FC236}">
                <a16:creationId xmlns:a16="http://schemas.microsoft.com/office/drawing/2014/main" id="{B44FB0BF-0DC6-71B8-32A7-66EC88CA7C4E}"/>
              </a:ext>
            </a:extLst>
          </p:cNvPr>
          <p:cNvSpPr>
            <a:spLocks noGrp="1"/>
          </p:cNvSpPr>
          <p:nvPr>
            <p:ph type="ftr" sz="quarter" idx="3"/>
          </p:nvPr>
        </p:nvSpPr>
        <p:spPr/>
        <p:txBody>
          <a:bodyPr/>
          <a:lstStyle/>
          <a:p>
            <a:pPr rtl="0"/>
            <a:r>
              <a:rPr lang="en-GB" noProof="0" dirty="0"/>
              <a:t>SCVO</a:t>
            </a:r>
          </a:p>
        </p:txBody>
      </p:sp>
      <p:sp>
        <p:nvSpPr>
          <p:cNvPr id="6" name="Slide Number Placeholder 5">
            <a:extLst>
              <a:ext uri="{FF2B5EF4-FFF2-40B4-BE49-F238E27FC236}">
                <a16:creationId xmlns:a16="http://schemas.microsoft.com/office/drawing/2014/main" id="{DC379F59-16A4-52AE-CF8A-EE5349524847}"/>
              </a:ext>
            </a:extLst>
          </p:cNvPr>
          <p:cNvSpPr>
            <a:spLocks noGrp="1"/>
          </p:cNvSpPr>
          <p:nvPr>
            <p:ph type="sldNum" sz="quarter" idx="4"/>
          </p:nvPr>
        </p:nvSpPr>
        <p:spPr/>
        <p:txBody>
          <a:bodyPr/>
          <a:lstStyle/>
          <a:p>
            <a:pPr rtl="0"/>
            <a:fld id="{294A09A9-5501-47C1-A89A-A340965A2BE2}" type="slidenum">
              <a:rPr lang="en-GB" noProof="0" smtClean="0"/>
              <a:pPr rtl="0"/>
              <a:t>6</a:t>
            </a:fld>
            <a:endParaRPr lang="en-GB" noProof="0"/>
          </a:p>
        </p:txBody>
      </p:sp>
      <p:sp>
        <p:nvSpPr>
          <p:cNvPr id="7" name="Date Placeholder 3">
            <a:extLst>
              <a:ext uri="{FF2B5EF4-FFF2-40B4-BE49-F238E27FC236}">
                <a16:creationId xmlns:a16="http://schemas.microsoft.com/office/drawing/2014/main" id="{04C0C133-CF65-69AE-BAB8-683A2FFB80B1}"/>
              </a:ext>
            </a:extLst>
          </p:cNvPr>
          <p:cNvSpPr txBox="1">
            <a:spLocks/>
          </p:cNvSpPr>
          <p:nvPr/>
        </p:nvSpPr>
        <p:spPr>
          <a:xfrm>
            <a:off x="381000" y="6356350"/>
            <a:ext cx="2743200" cy="365125"/>
          </a:xfrm>
          <a:prstGeom prst="rect">
            <a:avLst/>
          </a:prstGeom>
        </p:spPr>
        <p:txBody>
          <a:bodyPr vert="horz" lIns="91440" tIns="45720" rIns="91440" bIns="45720" rtlCol="0" anchor="ctr">
            <a:noAutofit/>
          </a:bodyPr>
          <a:lstStyle>
            <a:defPPr rtl="0">
              <a:defRPr lang="en-GB"/>
            </a:defPPr>
            <a:lvl1pPr marL="0" algn="l"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1 May 2024</a:t>
            </a:r>
            <a:endParaRPr lang="en-GB" dirty="0"/>
          </a:p>
        </p:txBody>
      </p:sp>
    </p:spTree>
    <p:extLst>
      <p:ext uri="{BB962C8B-B14F-4D97-AF65-F5344CB8AC3E}">
        <p14:creationId xmlns:p14="http://schemas.microsoft.com/office/powerpoint/2010/main" val="2490698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3304B-5B2B-F2BB-0522-16D5FA6C839D}"/>
              </a:ext>
            </a:extLst>
          </p:cNvPr>
          <p:cNvSpPr>
            <a:spLocks noGrp="1"/>
          </p:cNvSpPr>
          <p:nvPr>
            <p:ph type="title"/>
          </p:nvPr>
        </p:nvSpPr>
        <p:spPr/>
        <p:txBody>
          <a:bodyPr/>
          <a:lstStyle/>
          <a:p>
            <a:r>
              <a:rPr lang="en-GB" dirty="0"/>
              <a:t>Time</a:t>
            </a:r>
          </a:p>
        </p:txBody>
      </p:sp>
      <p:sp>
        <p:nvSpPr>
          <p:cNvPr id="3" name="Content Placeholder 2">
            <a:extLst>
              <a:ext uri="{FF2B5EF4-FFF2-40B4-BE49-F238E27FC236}">
                <a16:creationId xmlns:a16="http://schemas.microsoft.com/office/drawing/2014/main" id="{7F280EF6-EDEC-0775-7514-17FC364B44A7}"/>
              </a:ext>
            </a:extLst>
          </p:cNvPr>
          <p:cNvSpPr>
            <a:spLocks noGrp="1"/>
          </p:cNvSpPr>
          <p:nvPr>
            <p:ph idx="1"/>
          </p:nvPr>
        </p:nvSpPr>
        <p:spPr/>
        <p:txBody>
          <a:bodyPr/>
          <a:lstStyle/>
          <a:p>
            <a:pPr marL="285750" indent="-285750">
              <a:lnSpc>
                <a:spcPct val="150000"/>
              </a:lnSpc>
              <a:spcAft>
                <a:spcPts val="800"/>
              </a:spcAft>
              <a:buFont typeface="Arial" panose="020B0604020202020204" pitchFamily="34" charset="0"/>
              <a:buChar char="•"/>
            </a:pPr>
            <a:r>
              <a:rPr lang="en-GB"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GB" sz="1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older generations have a bit more disposable income to be able to go on holidays – large number of volunteers take   very extravagant holidays or go to visit family who live abroad, and they can be away for four weeks at a time’ (A12).</a:t>
            </a:r>
            <a:endParaRPr lang="en-GB" sz="1400" kern="1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50000"/>
              </a:lnSpc>
              <a:spcAft>
                <a:spcPts val="800"/>
              </a:spcAft>
              <a:buFont typeface="Arial" panose="020B0604020202020204" pitchFamily="34" charset="0"/>
              <a:buChar char="•"/>
            </a:pPr>
            <a:r>
              <a:rPr lang="en-GB" sz="1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‘Anyone would be aware of what is involved and would probably have been involved in volunteering before. But because they have been involved in volunteering, they don’t want to be again ‘(A9) . </a:t>
            </a:r>
            <a:endParaRPr lang="en-GB" sz="1400" kern="1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50000"/>
              </a:lnSpc>
              <a:spcAft>
                <a:spcPts val="800"/>
              </a:spcAft>
              <a:buFont typeface="Arial" panose="020B0604020202020204" pitchFamily="34" charset="0"/>
              <a:buChar char="•"/>
            </a:pPr>
            <a:r>
              <a:rPr lang="en-GB" sz="1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 think if you go back three of four decades, volunteering was volunteering. The tasks involved would arguably be very simple. You would make sandwiches for an event or you do your meal on wheels’ (A22).</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5" name="Footer Placeholder 4">
            <a:extLst>
              <a:ext uri="{FF2B5EF4-FFF2-40B4-BE49-F238E27FC236}">
                <a16:creationId xmlns:a16="http://schemas.microsoft.com/office/drawing/2014/main" id="{5BE6C0B0-5DF6-4CE9-2479-7CA7605D86A0}"/>
              </a:ext>
            </a:extLst>
          </p:cNvPr>
          <p:cNvSpPr>
            <a:spLocks noGrp="1"/>
          </p:cNvSpPr>
          <p:nvPr>
            <p:ph type="ftr" sz="quarter" idx="3"/>
          </p:nvPr>
        </p:nvSpPr>
        <p:spPr/>
        <p:txBody>
          <a:bodyPr/>
          <a:lstStyle/>
          <a:p>
            <a:pPr rtl="0"/>
            <a:r>
              <a:rPr lang="en-GB" noProof="0" dirty="0"/>
              <a:t>SCVO</a:t>
            </a:r>
          </a:p>
        </p:txBody>
      </p:sp>
      <p:sp>
        <p:nvSpPr>
          <p:cNvPr id="6" name="Slide Number Placeholder 5">
            <a:extLst>
              <a:ext uri="{FF2B5EF4-FFF2-40B4-BE49-F238E27FC236}">
                <a16:creationId xmlns:a16="http://schemas.microsoft.com/office/drawing/2014/main" id="{A66762FD-5CCC-2191-1DDE-5C5E5AA6B33E}"/>
              </a:ext>
            </a:extLst>
          </p:cNvPr>
          <p:cNvSpPr>
            <a:spLocks noGrp="1"/>
          </p:cNvSpPr>
          <p:nvPr>
            <p:ph type="sldNum" sz="quarter" idx="4"/>
          </p:nvPr>
        </p:nvSpPr>
        <p:spPr/>
        <p:txBody>
          <a:bodyPr/>
          <a:lstStyle/>
          <a:p>
            <a:pPr rtl="0"/>
            <a:fld id="{294A09A9-5501-47C1-A89A-A340965A2BE2}" type="slidenum">
              <a:rPr lang="en-GB" noProof="0" smtClean="0"/>
              <a:pPr rtl="0"/>
              <a:t>7</a:t>
            </a:fld>
            <a:endParaRPr lang="en-GB" noProof="0"/>
          </a:p>
        </p:txBody>
      </p:sp>
      <p:sp>
        <p:nvSpPr>
          <p:cNvPr id="7" name="Date Placeholder 3">
            <a:extLst>
              <a:ext uri="{FF2B5EF4-FFF2-40B4-BE49-F238E27FC236}">
                <a16:creationId xmlns:a16="http://schemas.microsoft.com/office/drawing/2014/main" id="{33491952-3E71-1BFF-AB32-5C49A6101CC6}"/>
              </a:ext>
            </a:extLst>
          </p:cNvPr>
          <p:cNvSpPr>
            <a:spLocks noGrp="1"/>
          </p:cNvSpPr>
          <p:nvPr>
            <p:ph type="dt" sz="half" idx="2"/>
          </p:nvPr>
        </p:nvSpPr>
        <p:spPr>
          <a:xfrm>
            <a:off x="381000" y="6356350"/>
            <a:ext cx="2743200" cy="365125"/>
          </a:xfrm>
        </p:spPr>
        <p:txBody>
          <a:bodyPr/>
          <a:lstStyle/>
          <a:p>
            <a:pPr rtl="0"/>
            <a:r>
              <a:rPr lang="en-GB" noProof="0" dirty="0"/>
              <a:t>1 May 2024</a:t>
            </a:r>
          </a:p>
        </p:txBody>
      </p:sp>
    </p:spTree>
    <p:extLst>
      <p:ext uri="{BB962C8B-B14F-4D97-AF65-F5344CB8AC3E}">
        <p14:creationId xmlns:p14="http://schemas.microsoft.com/office/powerpoint/2010/main" val="2019297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7F10E-909B-D231-6A5A-A00579A6BAAA}"/>
              </a:ext>
            </a:extLst>
          </p:cNvPr>
          <p:cNvSpPr>
            <a:spLocks noGrp="1"/>
          </p:cNvSpPr>
          <p:nvPr>
            <p:ph type="title"/>
          </p:nvPr>
        </p:nvSpPr>
        <p:spPr/>
        <p:txBody>
          <a:bodyPr/>
          <a:lstStyle/>
          <a:p>
            <a:r>
              <a:rPr lang="en-GB" dirty="0"/>
              <a:t>People</a:t>
            </a:r>
          </a:p>
        </p:txBody>
      </p:sp>
      <p:sp>
        <p:nvSpPr>
          <p:cNvPr id="3" name="Content Placeholder 2">
            <a:extLst>
              <a:ext uri="{FF2B5EF4-FFF2-40B4-BE49-F238E27FC236}">
                <a16:creationId xmlns:a16="http://schemas.microsoft.com/office/drawing/2014/main" id="{16D690CE-B29A-6787-88C6-447F2BE291B1}"/>
              </a:ext>
            </a:extLst>
          </p:cNvPr>
          <p:cNvSpPr>
            <a:spLocks noGrp="1"/>
          </p:cNvSpPr>
          <p:nvPr>
            <p:ph idx="1"/>
          </p:nvPr>
        </p:nvSpPr>
        <p:spPr/>
        <p:txBody>
          <a:bodyPr/>
          <a:lstStyle/>
          <a:p>
            <a:pPr marL="742950" indent="-285750" algn="just">
              <a:lnSpc>
                <a:spcPct val="150000"/>
              </a:lnSpc>
              <a:spcAft>
                <a:spcPts val="800"/>
              </a:spcAft>
              <a:buFont typeface="Arial" panose="020B0604020202020204" pitchFamily="34" charset="0"/>
              <a:buChar char="•"/>
            </a:pPr>
            <a:r>
              <a:rPr lang="en-GB" sz="12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‘Projects are operating with a small population, and it is challenging enough to get people who want to engage with the projects, putting pressure on a small number of people’ (A14).</a:t>
            </a:r>
            <a:endParaRPr lang="en-GB" sz="1200" kern="100" dirty="0">
              <a:latin typeface="Arial" panose="020B0604020202020204" pitchFamily="34" charset="0"/>
              <a:ea typeface="Calibri" panose="020F0502020204030204" pitchFamily="34" charset="0"/>
              <a:cs typeface="Times New Roman" panose="02020603050405020304" pitchFamily="18" charset="0"/>
            </a:endParaRPr>
          </a:p>
          <a:p>
            <a:pPr marL="742950" indent="-285750" algn="just">
              <a:lnSpc>
                <a:spcPct val="150000"/>
              </a:lnSpc>
              <a:spcAft>
                <a:spcPts val="800"/>
              </a:spcAft>
              <a:buFont typeface="Arial" panose="020B0604020202020204" pitchFamily="34" charset="0"/>
              <a:buChar char="•"/>
            </a:pPr>
            <a:r>
              <a:rPr lang="en-GB" sz="12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‘small populations trying to do all the stages in a land buy-out, with sometimes the management of complex assets, which can be quite challenging’ (A15).</a:t>
            </a:r>
            <a:endParaRPr lang="en-GB" sz="1200" kern="100" dirty="0">
              <a:latin typeface="Arial" panose="020B0604020202020204" pitchFamily="34" charset="0"/>
              <a:ea typeface="Calibri" panose="020F0502020204030204" pitchFamily="34" charset="0"/>
              <a:cs typeface="Times New Roman" panose="02020603050405020304" pitchFamily="18" charset="0"/>
            </a:endParaRPr>
          </a:p>
          <a:p>
            <a:pPr marL="742950" indent="-285750" algn="just">
              <a:lnSpc>
                <a:spcPct val="150000"/>
              </a:lnSpc>
              <a:spcAft>
                <a:spcPts val="800"/>
              </a:spcAft>
              <a:buFont typeface="Arial" panose="020B0604020202020204" pitchFamily="34" charset="0"/>
              <a:buChar char="•"/>
            </a:pPr>
            <a:r>
              <a:rPr lang="en-GB" sz="12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‘Our population in general, particularly in our rural communities, is getting older. We have a ticking time bomb when you talk about volunteering….. …the reality is they are not going to be around forever, and we don’t have the younger generations coming through, let alone the rates of volunteering in those younger generations that we might want’ (A13). </a:t>
            </a:r>
            <a:endParaRPr lang="en-GB" sz="1200" kern="100" dirty="0">
              <a:latin typeface="Arial" panose="020B0604020202020204" pitchFamily="34" charset="0"/>
              <a:ea typeface="Calibri" panose="020F0502020204030204" pitchFamily="34" charset="0"/>
              <a:cs typeface="Times New Roman" panose="02020603050405020304" pitchFamily="18" charset="0"/>
            </a:endParaRPr>
          </a:p>
          <a:p>
            <a:pPr marL="742950" indent="-285750" algn="just">
              <a:lnSpc>
                <a:spcPct val="150000"/>
              </a:lnSpc>
              <a:spcAft>
                <a:spcPts val="800"/>
              </a:spcAft>
              <a:buFont typeface="Arial" panose="020B0604020202020204" pitchFamily="34" charset="0"/>
              <a:buChar char="•"/>
            </a:pPr>
            <a:r>
              <a:rPr lang="en-GB" sz="12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‘People need to understand they have to be a member… those getting to sixteen need to know they can become a member at sixteen’. (A1) …. ‘we gave a presentation to the local high school, to a group of S5 students, so fifteen-year-olds. We asked them who had heard of land buy-outs. The response was nobody had’ (A17).</a:t>
            </a:r>
            <a:endParaRPr lang="en-GB" sz="1200" kern="100"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p:sp>
        <p:nvSpPr>
          <p:cNvPr id="5" name="Footer Placeholder 4">
            <a:extLst>
              <a:ext uri="{FF2B5EF4-FFF2-40B4-BE49-F238E27FC236}">
                <a16:creationId xmlns:a16="http://schemas.microsoft.com/office/drawing/2014/main" id="{AD7B6D51-D06D-6A7D-2FEE-FCB15F0F2649}"/>
              </a:ext>
            </a:extLst>
          </p:cNvPr>
          <p:cNvSpPr>
            <a:spLocks noGrp="1"/>
          </p:cNvSpPr>
          <p:nvPr>
            <p:ph type="ftr" sz="quarter" idx="3"/>
          </p:nvPr>
        </p:nvSpPr>
        <p:spPr/>
        <p:txBody>
          <a:bodyPr/>
          <a:lstStyle/>
          <a:p>
            <a:pPr rtl="0"/>
            <a:r>
              <a:rPr lang="en-GB" noProof="0" dirty="0"/>
              <a:t>SCVO</a:t>
            </a:r>
          </a:p>
        </p:txBody>
      </p:sp>
      <p:sp>
        <p:nvSpPr>
          <p:cNvPr id="6" name="Slide Number Placeholder 5">
            <a:extLst>
              <a:ext uri="{FF2B5EF4-FFF2-40B4-BE49-F238E27FC236}">
                <a16:creationId xmlns:a16="http://schemas.microsoft.com/office/drawing/2014/main" id="{0C341150-C3EA-4232-3AEE-42248B3DC8E3}"/>
              </a:ext>
            </a:extLst>
          </p:cNvPr>
          <p:cNvSpPr>
            <a:spLocks noGrp="1"/>
          </p:cNvSpPr>
          <p:nvPr>
            <p:ph type="sldNum" sz="quarter" idx="4"/>
          </p:nvPr>
        </p:nvSpPr>
        <p:spPr/>
        <p:txBody>
          <a:bodyPr/>
          <a:lstStyle/>
          <a:p>
            <a:pPr rtl="0"/>
            <a:fld id="{294A09A9-5501-47C1-A89A-A340965A2BE2}" type="slidenum">
              <a:rPr lang="en-GB" noProof="0" smtClean="0"/>
              <a:pPr rtl="0"/>
              <a:t>8</a:t>
            </a:fld>
            <a:endParaRPr lang="en-GB" noProof="0"/>
          </a:p>
        </p:txBody>
      </p:sp>
      <p:sp>
        <p:nvSpPr>
          <p:cNvPr id="7" name="Date Placeholder 3">
            <a:extLst>
              <a:ext uri="{FF2B5EF4-FFF2-40B4-BE49-F238E27FC236}">
                <a16:creationId xmlns:a16="http://schemas.microsoft.com/office/drawing/2014/main" id="{026B52A6-B85D-2629-EC3F-6AD81CF9B408}"/>
              </a:ext>
            </a:extLst>
          </p:cNvPr>
          <p:cNvSpPr>
            <a:spLocks noGrp="1"/>
          </p:cNvSpPr>
          <p:nvPr>
            <p:ph type="dt" sz="half" idx="2"/>
          </p:nvPr>
        </p:nvSpPr>
        <p:spPr>
          <a:xfrm>
            <a:off x="381000" y="6356350"/>
            <a:ext cx="2743200" cy="365125"/>
          </a:xfrm>
        </p:spPr>
        <p:txBody>
          <a:bodyPr/>
          <a:lstStyle/>
          <a:p>
            <a:pPr rtl="0"/>
            <a:r>
              <a:rPr lang="en-GB" noProof="0" dirty="0"/>
              <a:t>1 May 2024</a:t>
            </a:r>
          </a:p>
        </p:txBody>
      </p:sp>
    </p:spTree>
    <p:extLst>
      <p:ext uri="{BB962C8B-B14F-4D97-AF65-F5344CB8AC3E}">
        <p14:creationId xmlns:p14="http://schemas.microsoft.com/office/powerpoint/2010/main" val="1662268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BA90D-141D-4D81-2FF9-6CDE58A93B55}"/>
              </a:ext>
            </a:extLst>
          </p:cNvPr>
          <p:cNvSpPr>
            <a:spLocks noGrp="1"/>
          </p:cNvSpPr>
          <p:nvPr>
            <p:ph type="title"/>
          </p:nvPr>
        </p:nvSpPr>
        <p:spPr/>
        <p:txBody>
          <a:bodyPr/>
          <a:lstStyle/>
          <a:p>
            <a:r>
              <a:rPr lang="en-GB" dirty="0"/>
              <a:t>Training &amp; Skills</a:t>
            </a:r>
          </a:p>
        </p:txBody>
      </p:sp>
      <p:sp>
        <p:nvSpPr>
          <p:cNvPr id="3" name="Content Placeholder 2">
            <a:extLst>
              <a:ext uri="{FF2B5EF4-FFF2-40B4-BE49-F238E27FC236}">
                <a16:creationId xmlns:a16="http://schemas.microsoft.com/office/drawing/2014/main" id="{A70B3B8C-F6D3-65F1-A3FA-F66704629E02}"/>
              </a:ext>
            </a:extLst>
          </p:cNvPr>
          <p:cNvSpPr>
            <a:spLocks noGrp="1"/>
          </p:cNvSpPr>
          <p:nvPr>
            <p:ph idx="1"/>
          </p:nvPr>
        </p:nvSpPr>
        <p:spPr/>
        <p:txBody>
          <a:bodyPr/>
          <a:lstStyle/>
          <a:p>
            <a:pPr marL="628650" indent="-171450" algn="just">
              <a:lnSpc>
                <a:spcPct val="150000"/>
              </a:lnSpc>
              <a:spcAft>
                <a:spcPts val="800"/>
              </a:spcAft>
              <a:buFont typeface="Arial" panose="020B0604020202020204" pitchFamily="34" charset="0"/>
              <a:buChar char="•"/>
            </a:pPr>
            <a:r>
              <a:rPr lang="en-GB" sz="12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‘making sure people have a job description and know what it is all about and what they are signing up to and we got some kind of an idea of what their skills are. You can have people on the board with skills that you don’t know they have because you’ve never asked them’ (A1).</a:t>
            </a:r>
            <a:endParaRPr lang="en-GB" sz="1200" kern="100" dirty="0">
              <a:latin typeface="Arial" panose="020B0604020202020204" pitchFamily="34" charset="0"/>
              <a:ea typeface="Calibri" panose="020F0502020204030204" pitchFamily="34" charset="0"/>
              <a:cs typeface="Times New Roman" panose="02020603050405020304" pitchFamily="18" charset="0"/>
            </a:endParaRPr>
          </a:p>
          <a:p>
            <a:pPr marL="628650" indent="-171450" algn="just">
              <a:lnSpc>
                <a:spcPct val="150000"/>
              </a:lnSpc>
              <a:spcAft>
                <a:spcPts val="800"/>
              </a:spcAft>
              <a:buFont typeface="Arial" panose="020B0604020202020204" pitchFamily="34" charset="0"/>
              <a:buChar char="•"/>
            </a:pPr>
            <a:r>
              <a:rPr lang="en-GB" sz="12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 would love to see that we would be very organised, recognise somebody needs training but the reality is trying organise it amongst everything else, well it doesn’t happen ‘ (A8).</a:t>
            </a:r>
            <a:endParaRPr lang="en-GB" sz="1200" kern="100" dirty="0">
              <a:latin typeface="Arial" panose="020B0604020202020204" pitchFamily="34" charset="0"/>
              <a:ea typeface="Calibri" panose="020F0502020204030204" pitchFamily="34" charset="0"/>
              <a:cs typeface="Times New Roman" panose="02020603050405020304" pitchFamily="18" charset="0"/>
            </a:endParaRPr>
          </a:p>
          <a:p>
            <a:pPr marL="628650" indent="-171450" algn="just">
              <a:lnSpc>
                <a:spcPct val="150000"/>
              </a:lnSpc>
              <a:spcAft>
                <a:spcPts val="800"/>
              </a:spcAft>
              <a:buFont typeface="Arial" panose="020B0604020202020204" pitchFamily="34" charset="0"/>
              <a:buChar char="•"/>
            </a:pPr>
            <a:r>
              <a:rPr lang="en-GB" sz="12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‘Director training is quite important. People who have responsibility to a company structure need to know what their responsibilities are and sometimes they need to enhance their skills to fulfil their duties correctly’ (A15).</a:t>
            </a:r>
            <a:endParaRPr lang="en-GB" sz="1200" kern="100" dirty="0">
              <a:latin typeface="Arial" panose="020B0604020202020204" pitchFamily="34" charset="0"/>
              <a:ea typeface="Calibri" panose="020F0502020204030204" pitchFamily="34" charset="0"/>
              <a:cs typeface="Times New Roman" panose="02020603050405020304" pitchFamily="18" charset="0"/>
            </a:endParaRPr>
          </a:p>
          <a:p>
            <a:pPr marL="628650" indent="-171450" algn="just">
              <a:lnSpc>
                <a:spcPct val="150000"/>
              </a:lnSpc>
              <a:spcAft>
                <a:spcPts val="800"/>
              </a:spcAft>
              <a:buFont typeface="Arial" panose="020B0604020202020204" pitchFamily="34" charset="0"/>
              <a:buChar char="•"/>
            </a:pPr>
            <a:r>
              <a:rPr lang="en-GB" sz="12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‘There was no plan put in place to induct me into the organisation. Skills can be learnt but they have to be learnt in a supportive environment’ (A14).</a:t>
            </a:r>
            <a:endParaRPr lang="en-GB" sz="1200" kern="100"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p:sp>
        <p:nvSpPr>
          <p:cNvPr id="5" name="Footer Placeholder 4">
            <a:extLst>
              <a:ext uri="{FF2B5EF4-FFF2-40B4-BE49-F238E27FC236}">
                <a16:creationId xmlns:a16="http://schemas.microsoft.com/office/drawing/2014/main" id="{ED941164-75AA-8D7C-7552-C9988E7947FC}"/>
              </a:ext>
            </a:extLst>
          </p:cNvPr>
          <p:cNvSpPr>
            <a:spLocks noGrp="1"/>
          </p:cNvSpPr>
          <p:nvPr>
            <p:ph type="ftr" sz="quarter" idx="3"/>
          </p:nvPr>
        </p:nvSpPr>
        <p:spPr/>
        <p:txBody>
          <a:bodyPr/>
          <a:lstStyle/>
          <a:p>
            <a:pPr rtl="0"/>
            <a:r>
              <a:rPr lang="en-GB" noProof="0" dirty="0"/>
              <a:t>SCVO</a:t>
            </a:r>
          </a:p>
        </p:txBody>
      </p:sp>
      <p:sp>
        <p:nvSpPr>
          <p:cNvPr id="6" name="Slide Number Placeholder 5">
            <a:extLst>
              <a:ext uri="{FF2B5EF4-FFF2-40B4-BE49-F238E27FC236}">
                <a16:creationId xmlns:a16="http://schemas.microsoft.com/office/drawing/2014/main" id="{3F07AD64-3E10-2EC4-6C49-47592DE7F015}"/>
              </a:ext>
            </a:extLst>
          </p:cNvPr>
          <p:cNvSpPr>
            <a:spLocks noGrp="1"/>
          </p:cNvSpPr>
          <p:nvPr>
            <p:ph type="sldNum" sz="quarter" idx="4"/>
          </p:nvPr>
        </p:nvSpPr>
        <p:spPr/>
        <p:txBody>
          <a:bodyPr/>
          <a:lstStyle/>
          <a:p>
            <a:pPr rtl="0"/>
            <a:fld id="{294A09A9-5501-47C1-A89A-A340965A2BE2}" type="slidenum">
              <a:rPr lang="en-GB" noProof="0" smtClean="0"/>
              <a:pPr rtl="0"/>
              <a:t>9</a:t>
            </a:fld>
            <a:endParaRPr lang="en-GB" noProof="0"/>
          </a:p>
        </p:txBody>
      </p:sp>
      <p:sp>
        <p:nvSpPr>
          <p:cNvPr id="7" name="Date Placeholder 3">
            <a:extLst>
              <a:ext uri="{FF2B5EF4-FFF2-40B4-BE49-F238E27FC236}">
                <a16:creationId xmlns:a16="http://schemas.microsoft.com/office/drawing/2014/main" id="{B5BD84CE-6406-8003-4F7E-A340D0C26412}"/>
              </a:ext>
            </a:extLst>
          </p:cNvPr>
          <p:cNvSpPr>
            <a:spLocks noGrp="1"/>
          </p:cNvSpPr>
          <p:nvPr>
            <p:ph type="dt" sz="half" idx="2"/>
          </p:nvPr>
        </p:nvSpPr>
        <p:spPr>
          <a:xfrm>
            <a:off x="381000" y="6356350"/>
            <a:ext cx="2743200" cy="365125"/>
          </a:xfrm>
        </p:spPr>
        <p:txBody>
          <a:bodyPr/>
          <a:lstStyle/>
          <a:p>
            <a:pPr rtl="0"/>
            <a:r>
              <a:rPr lang="en-GB" noProof="0" dirty="0"/>
              <a:t>1 May 2024</a:t>
            </a:r>
          </a:p>
        </p:txBody>
      </p:sp>
    </p:spTree>
    <p:extLst>
      <p:ext uri="{BB962C8B-B14F-4D97-AF65-F5344CB8AC3E}">
        <p14:creationId xmlns:p14="http://schemas.microsoft.com/office/powerpoint/2010/main" val="3297476264"/>
      </p:ext>
    </p:extLst>
  </p:cSld>
  <p:clrMapOvr>
    <a:masterClrMapping/>
  </p:clrMapOvr>
</p:sld>
</file>

<file path=ppt/theme/theme1.xml><?xml version="1.0" encoding="utf-8"?>
<a:theme xmlns:a="http://schemas.openxmlformats.org/drawingml/2006/main" name="Office Theme">
  <a:themeElements>
    <a:clrScheme name="Universal Color Block">
      <a:dk1>
        <a:srgbClr val="000000"/>
      </a:dk1>
      <a:lt1>
        <a:srgbClr val="FFFFFF"/>
      </a:lt1>
      <a:dk2>
        <a:srgbClr val="44546A"/>
      </a:dk2>
      <a:lt2>
        <a:srgbClr val="E7E6E6"/>
      </a:lt2>
      <a:accent1>
        <a:srgbClr val="0068FF"/>
      </a:accent1>
      <a:accent2>
        <a:srgbClr val="DAE5EF"/>
      </a:accent2>
      <a:accent3>
        <a:srgbClr val="637183"/>
      </a:accent3>
      <a:accent4>
        <a:srgbClr val="434E5E"/>
      </a:accent4>
      <a:accent5>
        <a:srgbClr val="5B9BD5"/>
      </a:accent5>
      <a:accent6>
        <a:srgbClr val="70AD47"/>
      </a:accent6>
      <a:hlink>
        <a:srgbClr val="0563C1"/>
      </a:hlink>
      <a:folHlink>
        <a:srgbClr val="954F72"/>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9457595_TF45331398_Win32" id="{5659B9E0-3971-467D-9BA2-B20B39D641FE}" vid="{E6DA4EDB-46C2-4D45-9E99-6BB2FEEE47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4A615295-94F6-4CE2-A1B1-6B7E1DAA5A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5334180-0405-413B-834A-44FA9E05ADB7}">
  <ds:schemaRefs>
    <ds:schemaRef ds:uri="http://schemas.microsoft.com/sharepoint/v3/contenttype/forms"/>
  </ds:schemaRefs>
</ds:datastoreItem>
</file>

<file path=customXml/itemProps3.xml><?xml version="1.0" encoding="utf-8"?>
<ds:datastoreItem xmlns:ds="http://schemas.openxmlformats.org/officeDocument/2006/customXml" ds:itemID="{4D5BAB77-79E1-4739-AA51-10C9079186D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{A8B92764-B3AE-4415-92B9-61F6CF78C0E6}tf45331398_win32</Template>
  <TotalTime>429</TotalTime>
  <Words>1212</Words>
  <Application>Microsoft Office PowerPoint</Application>
  <PresentationFormat>Widescreen</PresentationFormat>
  <Paragraphs>105</Paragraphs>
  <Slides>17</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4" baseType="lpstr">
      <vt:lpstr>Arial</vt:lpstr>
      <vt:lpstr>Calibri</vt:lpstr>
      <vt:lpstr>Symbol</vt:lpstr>
      <vt:lpstr>Tenorite</vt:lpstr>
      <vt:lpstr>Times New Roman</vt:lpstr>
      <vt:lpstr>Office Theme</vt:lpstr>
      <vt:lpstr>Presentation</vt:lpstr>
      <vt:lpstr>What are the barriers to succession planning ?</vt:lpstr>
      <vt:lpstr>Focus today</vt:lpstr>
      <vt:lpstr>PowerPoint Presentation</vt:lpstr>
      <vt:lpstr>Succession Planning Research Study</vt:lpstr>
      <vt:lpstr>  </vt:lpstr>
      <vt:lpstr>No Plan</vt:lpstr>
      <vt:lpstr>Time</vt:lpstr>
      <vt:lpstr>People</vt:lpstr>
      <vt:lpstr>Training &amp; Skills</vt:lpstr>
      <vt:lpstr>Community conflict </vt:lpstr>
      <vt:lpstr>Impact of volunteering on individuals</vt:lpstr>
      <vt:lpstr>Recommendations</vt:lpstr>
      <vt:lpstr>  Medium Term </vt:lpstr>
      <vt:lpstr>Pause for thought</vt:lpstr>
      <vt:lpstr>Any questions?</vt:lpstr>
      <vt:lpstr>Workshop 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the barriers to succession planning in Community Land Trusts?</dc:title>
  <dc:creator>Rona Campbell</dc:creator>
  <cp:lastModifiedBy>Rona Campbell</cp:lastModifiedBy>
  <cp:revision>12</cp:revision>
  <dcterms:created xsi:type="dcterms:W3CDTF">2024-02-22T14:47:13Z</dcterms:created>
  <dcterms:modified xsi:type="dcterms:W3CDTF">2024-04-25T10:48:31Z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