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x="18288000" cy="10287000"/>
  <p:notesSz cx="6858000" cy="9144000"/>
  <p:embeddedFontLst>
    <p:embeddedFont>
      <p:font typeface="Franklin Gothic" charset="1" panose="020B7200000000000000"/>
      <p:regular r:id="rId26"/>
    </p:embeddedFont>
    <p:embeddedFont>
      <p:font typeface="ITC Franklin Gothic LT" charset="1" panose="020B0504030503020204"/>
      <p:regular r:id="rId27"/>
    </p:embeddedFont>
    <p:embeddedFont>
      <p:font typeface="Roboto 1" charset="1" panose="02000000000000000000"/>
      <p:regular r:id="rId28"/>
    </p:embeddedFont>
    <p:embeddedFont>
      <p:font typeface="Roboto 2" charset="1" panose="02000000000000000000"/>
      <p:regular r:id="rId29"/>
    </p:embeddedFont>
    <p:embeddedFont>
      <p:font typeface="Roboto 2 Bold" charset="1" panose="02000000000000000000"/>
      <p:regular r:id="rId30"/>
    </p:embeddedFont>
    <p:embeddedFont>
      <p:font typeface="Canva Sans Bold" charset="1" panose="020B0803030501040103"/>
      <p:regular r:id="rId31"/>
    </p:embeddedFont>
    <p:embeddedFont>
      <p:font typeface="Libre Franklin Light" charset="1" panose="0000040000000000000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https://trello.com" TargetMode="External" Type="http://schemas.openxmlformats.org/officeDocument/2006/relationships/hyperlink"/><Relationship Id="rId3" Target="../media/image22.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https://chat.openai.com" TargetMode="External" Type="http://schemas.openxmlformats.org/officeDocument/2006/relationships/hyperlink"/></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4.png" Type="http://schemas.openxmlformats.org/officeDocument/2006/relationships/image"/><Relationship Id="rId4" Target="../media/image5.jpeg" Type="http://schemas.openxmlformats.org/officeDocument/2006/relationships/image"/><Relationship Id="rId5" Target="../media/image6.png" Type="http://schemas.openxmlformats.org/officeDocument/2006/relationships/image"/><Relationship Id="rId6" Target="../media/image7.jpeg" Type="http://schemas.openxmlformats.org/officeDocument/2006/relationships/image"/><Relationship Id="rId7" Target="../media/image8.jpeg" Type="http://schemas.openxmlformats.org/officeDocument/2006/relationships/image"/><Relationship Id="rId8" Target="../media/image9.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 Id="rId4" Target="../media/image12.png" Type="http://schemas.openxmlformats.org/officeDocument/2006/relationships/image"/><Relationship Id="rId5" Target="../media/image13.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png" Type="http://schemas.openxmlformats.org/officeDocument/2006/relationships/image"/><Relationship Id="rId4" Target="../media/image16.png" Type="http://schemas.openxmlformats.org/officeDocument/2006/relationships/image"/><Relationship Id="rId5" Target="../media/image17.png" Type="http://schemas.openxmlformats.org/officeDocument/2006/relationships/image"/><Relationship Id="rId6" Target="../media/image18.png" Type="http://schemas.openxmlformats.org/officeDocument/2006/relationships/image"/><Relationship Id="rId7" Target="../media/image19.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085481" y="0"/>
            <a:ext cx="4117038" cy="4117038"/>
          </a:xfrm>
          <a:custGeom>
            <a:avLst/>
            <a:gdLst/>
            <a:ahLst/>
            <a:cxnLst/>
            <a:rect r="r" b="b" t="t" l="l"/>
            <a:pathLst>
              <a:path h="4117038" w="4117038">
                <a:moveTo>
                  <a:pt x="0" y="0"/>
                </a:moveTo>
                <a:lnTo>
                  <a:pt x="4117038" y="0"/>
                </a:lnTo>
                <a:lnTo>
                  <a:pt x="4117038" y="4117038"/>
                </a:lnTo>
                <a:lnTo>
                  <a:pt x="0" y="4117038"/>
                </a:lnTo>
                <a:lnTo>
                  <a:pt x="0" y="0"/>
                </a:lnTo>
                <a:close/>
              </a:path>
            </a:pathLst>
          </a:custGeom>
          <a:blipFill>
            <a:blip r:embed="rId2"/>
            <a:stretch>
              <a:fillRect l="0" t="0" r="0" b="0"/>
            </a:stretch>
          </a:blipFill>
        </p:spPr>
      </p:sp>
      <p:sp>
        <p:nvSpPr>
          <p:cNvPr name="TextBox 3" id="3"/>
          <p:cNvSpPr txBox="true"/>
          <p:nvPr/>
        </p:nvSpPr>
        <p:spPr>
          <a:xfrm rot="0">
            <a:off x="3339997" y="3803650"/>
            <a:ext cx="11608005" cy="4260851"/>
          </a:xfrm>
          <a:prstGeom prst="rect">
            <a:avLst/>
          </a:prstGeom>
        </p:spPr>
        <p:txBody>
          <a:bodyPr anchor="t" rtlCol="false" tIns="0" lIns="0" bIns="0" rIns="0">
            <a:spAutoFit/>
          </a:bodyPr>
          <a:lstStyle/>
          <a:p>
            <a:pPr algn="ctr">
              <a:lnSpc>
                <a:spcPts val="11000"/>
              </a:lnSpc>
            </a:pPr>
            <a:r>
              <a:rPr lang="en-US" sz="11000">
                <a:solidFill>
                  <a:srgbClr val="000000"/>
                </a:solidFill>
                <a:latin typeface="Franklin Gothic"/>
                <a:ea typeface="Franklin Gothic"/>
                <a:cs typeface="Franklin Gothic"/>
                <a:sym typeface="Franklin Gothic"/>
              </a:rPr>
              <a:t>SOCIAL MEDIA BRANDING MADE SIMPLE</a:t>
            </a:r>
          </a:p>
        </p:txBody>
      </p:sp>
    </p:spTree>
  </p:cSld>
  <p:clrMapOvr>
    <a:masterClrMapping/>
  </p:clrMapOvr>
</p:sld>
</file>

<file path=ppt/slides/slide1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462729" y="631370"/>
            <a:ext cx="15990166" cy="679450"/>
          </a:xfrm>
          <a:prstGeom prst="rect">
            <a:avLst/>
          </a:prstGeom>
        </p:spPr>
        <p:txBody>
          <a:bodyPr anchor="t" rtlCol="false" tIns="0" lIns="0" bIns="0" rIns="0">
            <a:spAutoFit/>
          </a:bodyPr>
          <a:lstStyle/>
          <a:p>
            <a:pPr algn="ctr">
              <a:lnSpc>
                <a:spcPts val="5000"/>
              </a:lnSpc>
            </a:pPr>
            <a:r>
              <a:rPr lang="en-US" sz="5000">
                <a:solidFill>
                  <a:srgbClr val="000000"/>
                </a:solidFill>
                <a:latin typeface="Franklin Gothic"/>
                <a:ea typeface="Franklin Gothic"/>
                <a:cs typeface="Franklin Gothic"/>
                <a:sym typeface="Franklin Gothic"/>
              </a:rPr>
              <a:t>3 QUICK SOCIAL MEDIA BRANDING WINS</a:t>
            </a:r>
          </a:p>
        </p:txBody>
      </p:sp>
      <p:grpSp>
        <p:nvGrpSpPr>
          <p:cNvPr name="Group 3" id="3"/>
          <p:cNvGrpSpPr/>
          <p:nvPr/>
        </p:nvGrpSpPr>
        <p:grpSpPr>
          <a:xfrm rot="0">
            <a:off x="1028700" y="2338585"/>
            <a:ext cx="4450707" cy="4958659"/>
            <a:chOff x="0" y="0"/>
            <a:chExt cx="1458140" cy="1624555"/>
          </a:xfrm>
        </p:grpSpPr>
        <p:sp>
          <p:nvSpPr>
            <p:cNvPr name="Freeform 4" id="4"/>
            <p:cNvSpPr/>
            <p:nvPr/>
          </p:nvSpPr>
          <p:spPr>
            <a:xfrm flipH="false" flipV="false" rot="0">
              <a:off x="0" y="0"/>
              <a:ext cx="1458140" cy="1624555"/>
            </a:xfrm>
            <a:custGeom>
              <a:avLst/>
              <a:gdLst/>
              <a:ahLst/>
              <a:cxnLst/>
              <a:rect r="r" b="b" t="t" l="l"/>
              <a:pathLst>
                <a:path h="1624555" w="1458140">
                  <a:moveTo>
                    <a:pt x="86974" y="0"/>
                  </a:moveTo>
                  <a:lnTo>
                    <a:pt x="1371166" y="0"/>
                  </a:lnTo>
                  <a:cubicBezTo>
                    <a:pt x="1419200" y="0"/>
                    <a:pt x="1458140" y="38940"/>
                    <a:pt x="1458140" y="86974"/>
                  </a:cubicBezTo>
                  <a:lnTo>
                    <a:pt x="1458140" y="1537581"/>
                  </a:lnTo>
                  <a:cubicBezTo>
                    <a:pt x="1458140" y="1585616"/>
                    <a:pt x="1419200" y="1624555"/>
                    <a:pt x="1371166" y="1624555"/>
                  </a:cubicBezTo>
                  <a:lnTo>
                    <a:pt x="86974" y="1624555"/>
                  </a:lnTo>
                  <a:cubicBezTo>
                    <a:pt x="38940" y="1624555"/>
                    <a:pt x="0" y="1585616"/>
                    <a:pt x="0" y="1537581"/>
                  </a:cubicBezTo>
                  <a:lnTo>
                    <a:pt x="0" y="86974"/>
                  </a:lnTo>
                  <a:cubicBezTo>
                    <a:pt x="0" y="38940"/>
                    <a:pt x="38940" y="0"/>
                    <a:pt x="86974" y="0"/>
                  </a:cubicBezTo>
                  <a:close/>
                </a:path>
              </a:pathLst>
            </a:custGeom>
            <a:solidFill>
              <a:srgbClr val="FF798A"/>
            </a:solidFill>
            <a:ln w="57150" cap="rnd">
              <a:solidFill>
                <a:srgbClr val="F7B8C0"/>
              </a:solidFill>
              <a:prstDash val="solid"/>
              <a:round/>
            </a:ln>
          </p:spPr>
        </p:sp>
        <p:sp>
          <p:nvSpPr>
            <p:cNvPr name="TextBox 5" id="5"/>
            <p:cNvSpPr txBox="true"/>
            <p:nvPr/>
          </p:nvSpPr>
          <p:spPr>
            <a:xfrm>
              <a:off x="0" y="-57150"/>
              <a:ext cx="1458140" cy="1681705"/>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TextBox 6" id="6"/>
          <p:cNvSpPr txBox="true"/>
          <p:nvPr/>
        </p:nvSpPr>
        <p:spPr>
          <a:xfrm rot="0">
            <a:off x="1462729" y="4415874"/>
            <a:ext cx="3773349" cy="988695"/>
          </a:xfrm>
          <a:prstGeom prst="rect">
            <a:avLst/>
          </a:prstGeom>
        </p:spPr>
        <p:txBody>
          <a:bodyPr anchor="t" rtlCol="false" tIns="0" lIns="0" bIns="0" rIns="0">
            <a:spAutoFit/>
          </a:bodyPr>
          <a:lstStyle/>
          <a:p>
            <a:pPr algn="ctr">
              <a:lnSpc>
                <a:spcPts val="3779"/>
              </a:lnSpc>
            </a:pPr>
            <a:r>
              <a:rPr lang="en-US" sz="2699">
                <a:solidFill>
                  <a:srgbClr val="000000"/>
                </a:solidFill>
                <a:latin typeface="ITC Franklin Gothic LT"/>
                <a:ea typeface="ITC Franklin Gothic LT"/>
                <a:cs typeface="ITC Franklin Gothic LT"/>
                <a:sym typeface="ITC Franklin Gothic LT"/>
              </a:rPr>
              <a:t>Offers a free pro version for charities </a:t>
            </a:r>
          </a:p>
        </p:txBody>
      </p:sp>
      <p:sp>
        <p:nvSpPr>
          <p:cNvPr name="TextBox 7" id="7"/>
          <p:cNvSpPr txBox="true"/>
          <p:nvPr/>
        </p:nvSpPr>
        <p:spPr>
          <a:xfrm rot="0">
            <a:off x="1926774" y="2636604"/>
            <a:ext cx="2654559" cy="556895"/>
          </a:xfrm>
          <a:prstGeom prst="rect">
            <a:avLst/>
          </a:prstGeom>
        </p:spPr>
        <p:txBody>
          <a:bodyPr anchor="t" rtlCol="false" tIns="0" lIns="0" bIns="0" rIns="0">
            <a:spAutoFit/>
          </a:bodyPr>
          <a:lstStyle/>
          <a:p>
            <a:pPr algn="ctr">
              <a:lnSpc>
                <a:spcPts val="4480"/>
              </a:lnSpc>
            </a:pPr>
            <a:r>
              <a:rPr lang="en-US" sz="3200">
                <a:solidFill>
                  <a:srgbClr val="000000"/>
                </a:solidFill>
                <a:latin typeface="Franklin Gothic"/>
                <a:ea typeface="Franklin Gothic"/>
                <a:cs typeface="Franklin Gothic"/>
                <a:sym typeface="Franklin Gothic"/>
              </a:rPr>
              <a:t>CANVA</a:t>
            </a:r>
          </a:p>
        </p:txBody>
      </p:sp>
      <p:grpSp>
        <p:nvGrpSpPr>
          <p:cNvPr name="Group 8" id="8"/>
          <p:cNvGrpSpPr/>
          <p:nvPr/>
        </p:nvGrpSpPr>
        <p:grpSpPr>
          <a:xfrm rot="0">
            <a:off x="6616857" y="2338585"/>
            <a:ext cx="4450707" cy="4958659"/>
            <a:chOff x="0" y="0"/>
            <a:chExt cx="1458140" cy="1624555"/>
          </a:xfrm>
        </p:grpSpPr>
        <p:sp>
          <p:nvSpPr>
            <p:cNvPr name="Freeform 9" id="9"/>
            <p:cNvSpPr/>
            <p:nvPr/>
          </p:nvSpPr>
          <p:spPr>
            <a:xfrm flipH="false" flipV="false" rot="0">
              <a:off x="0" y="0"/>
              <a:ext cx="1458140" cy="1624555"/>
            </a:xfrm>
            <a:custGeom>
              <a:avLst/>
              <a:gdLst/>
              <a:ahLst/>
              <a:cxnLst/>
              <a:rect r="r" b="b" t="t" l="l"/>
              <a:pathLst>
                <a:path h="1624555" w="1458140">
                  <a:moveTo>
                    <a:pt x="86974" y="0"/>
                  </a:moveTo>
                  <a:lnTo>
                    <a:pt x="1371166" y="0"/>
                  </a:lnTo>
                  <a:cubicBezTo>
                    <a:pt x="1419200" y="0"/>
                    <a:pt x="1458140" y="38940"/>
                    <a:pt x="1458140" y="86974"/>
                  </a:cubicBezTo>
                  <a:lnTo>
                    <a:pt x="1458140" y="1537581"/>
                  </a:lnTo>
                  <a:cubicBezTo>
                    <a:pt x="1458140" y="1585616"/>
                    <a:pt x="1419200" y="1624555"/>
                    <a:pt x="1371166" y="1624555"/>
                  </a:cubicBezTo>
                  <a:lnTo>
                    <a:pt x="86974" y="1624555"/>
                  </a:lnTo>
                  <a:cubicBezTo>
                    <a:pt x="38940" y="1624555"/>
                    <a:pt x="0" y="1585616"/>
                    <a:pt x="0" y="1537581"/>
                  </a:cubicBezTo>
                  <a:lnTo>
                    <a:pt x="0" y="86974"/>
                  </a:lnTo>
                  <a:cubicBezTo>
                    <a:pt x="0" y="38940"/>
                    <a:pt x="38940" y="0"/>
                    <a:pt x="86974" y="0"/>
                  </a:cubicBezTo>
                  <a:close/>
                </a:path>
              </a:pathLst>
            </a:custGeom>
            <a:solidFill>
              <a:srgbClr val="FF798A"/>
            </a:solidFill>
            <a:ln w="57150" cap="rnd">
              <a:solidFill>
                <a:srgbClr val="F7B8C0"/>
              </a:solidFill>
              <a:prstDash val="solid"/>
              <a:round/>
            </a:ln>
          </p:spPr>
        </p:sp>
        <p:sp>
          <p:nvSpPr>
            <p:cNvPr name="TextBox 10" id="10"/>
            <p:cNvSpPr txBox="true"/>
            <p:nvPr/>
          </p:nvSpPr>
          <p:spPr>
            <a:xfrm>
              <a:off x="0" y="-57150"/>
              <a:ext cx="1458140" cy="1681705"/>
            </a:xfrm>
            <a:prstGeom prst="rect">
              <a:avLst/>
            </a:prstGeom>
          </p:spPr>
          <p:txBody>
            <a:bodyPr anchor="ctr" rtlCol="false" tIns="50800" lIns="50800" bIns="50800" rIns="50800"/>
            <a:lstStyle/>
            <a:p>
              <a:pPr algn="ctr" marL="0" indent="0" lvl="0">
                <a:lnSpc>
                  <a:spcPts val="2659"/>
                </a:lnSpc>
                <a:spcBef>
                  <a:spcPct val="0"/>
                </a:spcBef>
              </a:pPr>
            </a:p>
          </p:txBody>
        </p:sp>
      </p:grpSp>
      <p:grpSp>
        <p:nvGrpSpPr>
          <p:cNvPr name="Group 11" id="11"/>
          <p:cNvGrpSpPr/>
          <p:nvPr/>
        </p:nvGrpSpPr>
        <p:grpSpPr>
          <a:xfrm rot="0">
            <a:off x="12205014" y="2338585"/>
            <a:ext cx="4450707" cy="4958659"/>
            <a:chOff x="0" y="0"/>
            <a:chExt cx="1458140" cy="1624555"/>
          </a:xfrm>
        </p:grpSpPr>
        <p:sp>
          <p:nvSpPr>
            <p:cNvPr name="Freeform 12" id="12"/>
            <p:cNvSpPr/>
            <p:nvPr/>
          </p:nvSpPr>
          <p:spPr>
            <a:xfrm flipH="false" flipV="false" rot="0">
              <a:off x="0" y="0"/>
              <a:ext cx="1458140" cy="1624555"/>
            </a:xfrm>
            <a:custGeom>
              <a:avLst/>
              <a:gdLst/>
              <a:ahLst/>
              <a:cxnLst/>
              <a:rect r="r" b="b" t="t" l="l"/>
              <a:pathLst>
                <a:path h="1624555" w="1458140">
                  <a:moveTo>
                    <a:pt x="86974" y="0"/>
                  </a:moveTo>
                  <a:lnTo>
                    <a:pt x="1371166" y="0"/>
                  </a:lnTo>
                  <a:cubicBezTo>
                    <a:pt x="1419200" y="0"/>
                    <a:pt x="1458140" y="38940"/>
                    <a:pt x="1458140" y="86974"/>
                  </a:cubicBezTo>
                  <a:lnTo>
                    <a:pt x="1458140" y="1537581"/>
                  </a:lnTo>
                  <a:cubicBezTo>
                    <a:pt x="1458140" y="1585616"/>
                    <a:pt x="1419200" y="1624555"/>
                    <a:pt x="1371166" y="1624555"/>
                  </a:cubicBezTo>
                  <a:lnTo>
                    <a:pt x="86974" y="1624555"/>
                  </a:lnTo>
                  <a:cubicBezTo>
                    <a:pt x="38940" y="1624555"/>
                    <a:pt x="0" y="1585616"/>
                    <a:pt x="0" y="1537581"/>
                  </a:cubicBezTo>
                  <a:lnTo>
                    <a:pt x="0" y="86974"/>
                  </a:lnTo>
                  <a:cubicBezTo>
                    <a:pt x="0" y="38940"/>
                    <a:pt x="38940" y="0"/>
                    <a:pt x="86974" y="0"/>
                  </a:cubicBezTo>
                  <a:close/>
                </a:path>
              </a:pathLst>
            </a:custGeom>
            <a:solidFill>
              <a:srgbClr val="FF798A"/>
            </a:solidFill>
            <a:ln w="57150" cap="rnd">
              <a:solidFill>
                <a:srgbClr val="F7B8C0"/>
              </a:solidFill>
              <a:prstDash val="solid"/>
              <a:round/>
            </a:ln>
          </p:spPr>
        </p:sp>
        <p:sp>
          <p:nvSpPr>
            <p:cNvPr name="TextBox 13" id="13"/>
            <p:cNvSpPr txBox="true"/>
            <p:nvPr/>
          </p:nvSpPr>
          <p:spPr>
            <a:xfrm>
              <a:off x="0" y="-57150"/>
              <a:ext cx="1458140" cy="1681705"/>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TextBox 14" id="14"/>
          <p:cNvSpPr txBox="true"/>
          <p:nvPr/>
        </p:nvSpPr>
        <p:spPr>
          <a:xfrm rot="0">
            <a:off x="7514931" y="2636604"/>
            <a:ext cx="2654559" cy="1680845"/>
          </a:xfrm>
          <a:prstGeom prst="rect">
            <a:avLst/>
          </a:prstGeom>
        </p:spPr>
        <p:txBody>
          <a:bodyPr anchor="t" rtlCol="false" tIns="0" lIns="0" bIns="0" rIns="0">
            <a:spAutoFit/>
          </a:bodyPr>
          <a:lstStyle/>
          <a:p>
            <a:pPr algn="ctr">
              <a:lnSpc>
                <a:spcPts val="4480"/>
              </a:lnSpc>
            </a:pPr>
            <a:r>
              <a:rPr lang="en-US" sz="3200">
                <a:solidFill>
                  <a:srgbClr val="000000"/>
                </a:solidFill>
                <a:latin typeface="Franklin Gothic"/>
                <a:ea typeface="Franklin Gothic"/>
                <a:cs typeface="Franklin Gothic"/>
                <a:sym typeface="Franklin Gothic"/>
              </a:rPr>
              <a:t>META BUSINESS SUITE </a:t>
            </a:r>
          </a:p>
        </p:txBody>
      </p:sp>
      <p:sp>
        <p:nvSpPr>
          <p:cNvPr name="TextBox 15" id="15"/>
          <p:cNvSpPr txBox="true"/>
          <p:nvPr/>
        </p:nvSpPr>
        <p:spPr>
          <a:xfrm rot="0">
            <a:off x="7117250" y="4415874"/>
            <a:ext cx="3773349" cy="988695"/>
          </a:xfrm>
          <a:prstGeom prst="rect">
            <a:avLst/>
          </a:prstGeom>
        </p:spPr>
        <p:txBody>
          <a:bodyPr anchor="t" rtlCol="false" tIns="0" lIns="0" bIns="0" rIns="0">
            <a:spAutoFit/>
          </a:bodyPr>
          <a:lstStyle/>
          <a:p>
            <a:pPr algn="ctr">
              <a:lnSpc>
                <a:spcPts val="3779"/>
              </a:lnSpc>
            </a:pPr>
            <a:r>
              <a:rPr lang="en-US" sz="2699">
                <a:solidFill>
                  <a:srgbClr val="000000"/>
                </a:solidFill>
                <a:latin typeface="ITC Franklin Gothic LT"/>
                <a:ea typeface="ITC Franklin Gothic LT"/>
                <a:cs typeface="ITC Franklin Gothic LT"/>
                <a:sym typeface="ITC Franklin Gothic LT"/>
              </a:rPr>
              <a:t>Create a consistent posting schedule </a:t>
            </a:r>
          </a:p>
        </p:txBody>
      </p:sp>
      <p:sp>
        <p:nvSpPr>
          <p:cNvPr name="TextBox 16" id="16"/>
          <p:cNvSpPr txBox="true"/>
          <p:nvPr/>
        </p:nvSpPr>
        <p:spPr>
          <a:xfrm rot="0">
            <a:off x="13105914" y="2636604"/>
            <a:ext cx="2654559" cy="556895"/>
          </a:xfrm>
          <a:prstGeom prst="rect">
            <a:avLst/>
          </a:prstGeom>
        </p:spPr>
        <p:txBody>
          <a:bodyPr anchor="t" rtlCol="false" tIns="0" lIns="0" bIns="0" rIns="0">
            <a:spAutoFit/>
          </a:bodyPr>
          <a:lstStyle/>
          <a:p>
            <a:pPr algn="ctr">
              <a:lnSpc>
                <a:spcPts val="4480"/>
              </a:lnSpc>
            </a:pPr>
            <a:r>
              <a:rPr lang="en-US" sz="3200">
                <a:solidFill>
                  <a:srgbClr val="000000"/>
                </a:solidFill>
                <a:latin typeface="Franklin Gothic"/>
                <a:ea typeface="Franklin Gothic"/>
                <a:cs typeface="Franklin Gothic"/>
                <a:sym typeface="Franklin Gothic"/>
              </a:rPr>
              <a:t>TRELLO</a:t>
            </a:r>
          </a:p>
        </p:txBody>
      </p:sp>
      <p:sp>
        <p:nvSpPr>
          <p:cNvPr name="TextBox 17" id="17"/>
          <p:cNvSpPr txBox="true"/>
          <p:nvPr/>
        </p:nvSpPr>
        <p:spPr>
          <a:xfrm rot="0">
            <a:off x="12546519" y="3644265"/>
            <a:ext cx="3773349" cy="2893695"/>
          </a:xfrm>
          <a:prstGeom prst="rect">
            <a:avLst/>
          </a:prstGeom>
        </p:spPr>
        <p:txBody>
          <a:bodyPr anchor="t" rtlCol="false" tIns="0" lIns="0" bIns="0" rIns="0">
            <a:spAutoFit/>
          </a:bodyPr>
          <a:lstStyle/>
          <a:p>
            <a:pPr algn="ctr">
              <a:lnSpc>
                <a:spcPts val="3779"/>
              </a:lnSpc>
            </a:pPr>
            <a:r>
              <a:rPr lang="en-US" sz="2699">
                <a:solidFill>
                  <a:srgbClr val="000000"/>
                </a:solidFill>
                <a:latin typeface="ITC Franklin Gothic LT"/>
                <a:ea typeface="ITC Franklin Gothic LT"/>
                <a:cs typeface="ITC Franklin Gothic LT"/>
                <a:sym typeface="ITC Franklin Gothic LT"/>
              </a:rPr>
              <a:t>Create boards for each platform, add due dates, and collaborate with your team to keep your social media branding consistent and on track.</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F8F6F7"/>
        </a:solidFill>
      </p:bgPr>
    </p:bg>
    <p:spTree>
      <p:nvGrpSpPr>
        <p:cNvPr id="1" name=""/>
        <p:cNvGrpSpPr/>
        <p:nvPr/>
      </p:nvGrpSpPr>
      <p:grpSpPr>
        <a:xfrm>
          <a:off x="0" y="0"/>
          <a:ext cx="0" cy="0"/>
          <a:chOff x="0" y="0"/>
          <a:chExt cx="0" cy="0"/>
        </a:xfrm>
      </p:grpSpPr>
      <p:sp>
        <p:nvSpPr>
          <p:cNvPr name="TextBox 2" id="2"/>
          <p:cNvSpPr txBox="true"/>
          <p:nvPr/>
        </p:nvSpPr>
        <p:spPr>
          <a:xfrm rot="0">
            <a:off x="675938" y="1529439"/>
            <a:ext cx="16750368" cy="809625"/>
          </a:xfrm>
          <a:prstGeom prst="rect">
            <a:avLst/>
          </a:prstGeom>
        </p:spPr>
        <p:txBody>
          <a:bodyPr anchor="t" rtlCol="false" tIns="0" lIns="0" bIns="0" rIns="0">
            <a:spAutoFit/>
          </a:bodyPr>
          <a:lstStyle/>
          <a:p>
            <a:pPr algn="ctr">
              <a:lnSpc>
                <a:spcPts val="6000"/>
              </a:lnSpc>
            </a:pPr>
            <a:r>
              <a:rPr lang="en-US" sz="6000">
                <a:solidFill>
                  <a:srgbClr val="000000"/>
                </a:solidFill>
                <a:latin typeface="Franklin Gothic"/>
                <a:ea typeface="Franklin Gothic"/>
                <a:cs typeface="Franklin Gothic"/>
                <a:sym typeface="Franklin Gothic"/>
              </a:rPr>
              <a:t>CREATING A BRANDING STRATEGY</a:t>
            </a:r>
          </a:p>
        </p:txBody>
      </p:sp>
      <p:grpSp>
        <p:nvGrpSpPr>
          <p:cNvPr name="Group 3" id="3"/>
          <p:cNvGrpSpPr/>
          <p:nvPr/>
        </p:nvGrpSpPr>
        <p:grpSpPr>
          <a:xfrm rot="0">
            <a:off x="675938" y="2706939"/>
            <a:ext cx="5193386" cy="5769405"/>
            <a:chOff x="0" y="0"/>
            <a:chExt cx="2274949" cy="2527272"/>
          </a:xfrm>
        </p:grpSpPr>
        <p:sp>
          <p:nvSpPr>
            <p:cNvPr name="Freeform 4" id="4"/>
            <p:cNvSpPr/>
            <p:nvPr/>
          </p:nvSpPr>
          <p:spPr>
            <a:xfrm flipH="false" flipV="false" rot="0">
              <a:off x="0" y="0"/>
              <a:ext cx="2274949" cy="2527272"/>
            </a:xfrm>
            <a:custGeom>
              <a:avLst/>
              <a:gdLst/>
              <a:ahLst/>
              <a:cxnLst/>
              <a:rect r="r" b="b" t="t" l="l"/>
              <a:pathLst>
                <a:path h="2527272" w="2274949">
                  <a:moveTo>
                    <a:pt x="74536" y="0"/>
                  </a:moveTo>
                  <a:lnTo>
                    <a:pt x="2200412" y="0"/>
                  </a:lnTo>
                  <a:cubicBezTo>
                    <a:pt x="2220181" y="0"/>
                    <a:pt x="2239139" y="7853"/>
                    <a:pt x="2253118" y="21831"/>
                  </a:cubicBezTo>
                  <a:cubicBezTo>
                    <a:pt x="2267096" y="35809"/>
                    <a:pt x="2274949" y="54768"/>
                    <a:pt x="2274949" y="74536"/>
                  </a:cubicBezTo>
                  <a:lnTo>
                    <a:pt x="2274949" y="2452736"/>
                  </a:lnTo>
                  <a:cubicBezTo>
                    <a:pt x="2274949" y="2472504"/>
                    <a:pt x="2267096" y="2491463"/>
                    <a:pt x="2253118" y="2505441"/>
                  </a:cubicBezTo>
                  <a:cubicBezTo>
                    <a:pt x="2239139" y="2519419"/>
                    <a:pt x="2220181" y="2527272"/>
                    <a:pt x="2200412" y="2527272"/>
                  </a:cubicBezTo>
                  <a:lnTo>
                    <a:pt x="74536" y="2527272"/>
                  </a:lnTo>
                  <a:cubicBezTo>
                    <a:pt x="54768" y="2527272"/>
                    <a:pt x="35809" y="2519419"/>
                    <a:pt x="21831" y="2505441"/>
                  </a:cubicBezTo>
                  <a:cubicBezTo>
                    <a:pt x="7853" y="2491463"/>
                    <a:pt x="0" y="2472504"/>
                    <a:pt x="0" y="2452736"/>
                  </a:cubicBezTo>
                  <a:lnTo>
                    <a:pt x="0" y="74536"/>
                  </a:lnTo>
                  <a:cubicBezTo>
                    <a:pt x="0" y="54768"/>
                    <a:pt x="7853" y="35809"/>
                    <a:pt x="21831" y="21831"/>
                  </a:cubicBezTo>
                  <a:cubicBezTo>
                    <a:pt x="35809" y="7853"/>
                    <a:pt x="54768" y="0"/>
                    <a:pt x="74536" y="0"/>
                  </a:cubicBezTo>
                  <a:close/>
                </a:path>
              </a:pathLst>
            </a:custGeom>
            <a:solidFill>
              <a:srgbClr val="FF798A"/>
            </a:solidFill>
            <a:ln w="57150" cap="rnd">
              <a:solidFill>
                <a:srgbClr val="F7B8C0"/>
              </a:solidFill>
              <a:prstDash val="solid"/>
              <a:round/>
            </a:ln>
          </p:spPr>
        </p:sp>
        <p:sp>
          <p:nvSpPr>
            <p:cNvPr name="TextBox 5" id="5"/>
            <p:cNvSpPr txBox="true"/>
            <p:nvPr/>
          </p:nvSpPr>
          <p:spPr>
            <a:xfrm>
              <a:off x="0" y="-57150"/>
              <a:ext cx="2274949" cy="2584422"/>
            </a:xfrm>
            <a:prstGeom prst="rect">
              <a:avLst/>
            </a:prstGeom>
          </p:spPr>
          <p:txBody>
            <a:bodyPr anchor="ctr" rtlCol="false" tIns="50800" lIns="50800" bIns="50800" rIns="50800"/>
            <a:lstStyle/>
            <a:p>
              <a:pPr algn="ctr">
                <a:lnSpc>
                  <a:spcPts val="3359"/>
                </a:lnSpc>
              </a:pPr>
            </a:p>
            <a:p>
              <a:pPr algn="ctr" marL="0" indent="0" lvl="0">
                <a:lnSpc>
                  <a:spcPts val="3359"/>
                </a:lnSpc>
                <a:spcBef>
                  <a:spcPct val="0"/>
                </a:spcBef>
              </a:pPr>
              <a:r>
                <a:rPr lang="en-US" sz="2399">
                  <a:solidFill>
                    <a:srgbClr val="000000"/>
                  </a:solidFill>
                  <a:latin typeface="Roboto 1"/>
                  <a:ea typeface="Roboto 1"/>
                  <a:cs typeface="Roboto 1"/>
                  <a:sym typeface="Roboto 1"/>
                </a:rPr>
                <a:t> Your mission, values, and unique selling points. Consider your target audience and what you want them to feel or experience when they interact with your brand..</a:t>
              </a:r>
            </a:p>
          </p:txBody>
        </p:sp>
      </p:grpSp>
      <p:sp>
        <p:nvSpPr>
          <p:cNvPr name="TextBox 6" id="6"/>
          <p:cNvSpPr txBox="true"/>
          <p:nvPr/>
        </p:nvSpPr>
        <p:spPr>
          <a:xfrm rot="0">
            <a:off x="1689862" y="3066185"/>
            <a:ext cx="3165539" cy="1101458"/>
          </a:xfrm>
          <a:prstGeom prst="rect">
            <a:avLst/>
          </a:prstGeom>
        </p:spPr>
        <p:txBody>
          <a:bodyPr anchor="t" rtlCol="false" tIns="0" lIns="0" bIns="0" rIns="0">
            <a:spAutoFit/>
          </a:bodyPr>
          <a:lstStyle/>
          <a:p>
            <a:pPr algn="ctr">
              <a:lnSpc>
                <a:spcPts val="4226"/>
              </a:lnSpc>
            </a:pPr>
            <a:r>
              <a:rPr lang="en-US" sz="3018">
                <a:solidFill>
                  <a:srgbClr val="000000"/>
                </a:solidFill>
                <a:latin typeface="ITC Franklin Gothic LT"/>
                <a:ea typeface="ITC Franklin Gothic LT"/>
                <a:cs typeface="ITC Franklin Gothic LT"/>
                <a:sym typeface="ITC Franklin Gothic LT"/>
              </a:rPr>
              <a:t>DEFINE YOUR BRAND IDENTITY</a:t>
            </a:r>
          </a:p>
        </p:txBody>
      </p:sp>
      <p:grpSp>
        <p:nvGrpSpPr>
          <p:cNvPr name="Group 7" id="7"/>
          <p:cNvGrpSpPr/>
          <p:nvPr/>
        </p:nvGrpSpPr>
        <p:grpSpPr>
          <a:xfrm rot="0">
            <a:off x="12418676" y="2706939"/>
            <a:ext cx="5193386" cy="5769405"/>
            <a:chOff x="0" y="0"/>
            <a:chExt cx="2274949" cy="2527272"/>
          </a:xfrm>
        </p:grpSpPr>
        <p:sp>
          <p:nvSpPr>
            <p:cNvPr name="Freeform 8" id="8"/>
            <p:cNvSpPr/>
            <p:nvPr/>
          </p:nvSpPr>
          <p:spPr>
            <a:xfrm flipH="false" flipV="false" rot="0">
              <a:off x="0" y="0"/>
              <a:ext cx="2274949" cy="2527272"/>
            </a:xfrm>
            <a:custGeom>
              <a:avLst/>
              <a:gdLst/>
              <a:ahLst/>
              <a:cxnLst/>
              <a:rect r="r" b="b" t="t" l="l"/>
              <a:pathLst>
                <a:path h="2527272" w="2274949">
                  <a:moveTo>
                    <a:pt x="74536" y="0"/>
                  </a:moveTo>
                  <a:lnTo>
                    <a:pt x="2200412" y="0"/>
                  </a:lnTo>
                  <a:cubicBezTo>
                    <a:pt x="2220181" y="0"/>
                    <a:pt x="2239139" y="7853"/>
                    <a:pt x="2253118" y="21831"/>
                  </a:cubicBezTo>
                  <a:cubicBezTo>
                    <a:pt x="2267096" y="35809"/>
                    <a:pt x="2274949" y="54768"/>
                    <a:pt x="2274949" y="74536"/>
                  </a:cubicBezTo>
                  <a:lnTo>
                    <a:pt x="2274949" y="2452736"/>
                  </a:lnTo>
                  <a:cubicBezTo>
                    <a:pt x="2274949" y="2472504"/>
                    <a:pt x="2267096" y="2491463"/>
                    <a:pt x="2253118" y="2505441"/>
                  </a:cubicBezTo>
                  <a:cubicBezTo>
                    <a:pt x="2239139" y="2519419"/>
                    <a:pt x="2220181" y="2527272"/>
                    <a:pt x="2200412" y="2527272"/>
                  </a:cubicBezTo>
                  <a:lnTo>
                    <a:pt x="74536" y="2527272"/>
                  </a:lnTo>
                  <a:cubicBezTo>
                    <a:pt x="54768" y="2527272"/>
                    <a:pt x="35809" y="2519419"/>
                    <a:pt x="21831" y="2505441"/>
                  </a:cubicBezTo>
                  <a:cubicBezTo>
                    <a:pt x="7853" y="2491463"/>
                    <a:pt x="0" y="2472504"/>
                    <a:pt x="0" y="2452736"/>
                  </a:cubicBezTo>
                  <a:lnTo>
                    <a:pt x="0" y="74536"/>
                  </a:lnTo>
                  <a:cubicBezTo>
                    <a:pt x="0" y="54768"/>
                    <a:pt x="7853" y="35809"/>
                    <a:pt x="21831" y="21831"/>
                  </a:cubicBezTo>
                  <a:cubicBezTo>
                    <a:pt x="35809" y="7853"/>
                    <a:pt x="54768" y="0"/>
                    <a:pt x="74536" y="0"/>
                  </a:cubicBezTo>
                  <a:close/>
                </a:path>
              </a:pathLst>
            </a:custGeom>
            <a:solidFill>
              <a:srgbClr val="FF798A"/>
            </a:solidFill>
            <a:ln w="57150" cap="rnd">
              <a:solidFill>
                <a:srgbClr val="F7B8C0"/>
              </a:solidFill>
              <a:prstDash val="solid"/>
              <a:round/>
            </a:ln>
          </p:spPr>
        </p:sp>
        <p:sp>
          <p:nvSpPr>
            <p:cNvPr name="TextBox 9" id="9"/>
            <p:cNvSpPr txBox="true"/>
            <p:nvPr/>
          </p:nvSpPr>
          <p:spPr>
            <a:xfrm>
              <a:off x="0" y="-57150"/>
              <a:ext cx="2274949" cy="2584422"/>
            </a:xfrm>
            <a:prstGeom prst="rect">
              <a:avLst/>
            </a:prstGeom>
          </p:spPr>
          <p:txBody>
            <a:bodyPr anchor="ctr" rtlCol="false" tIns="50800" lIns="50800" bIns="50800" rIns="50800"/>
            <a:lstStyle/>
            <a:p>
              <a:pPr algn="ctr">
                <a:lnSpc>
                  <a:spcPts val="3359"/>
                </a:lnSpc>
              </a:pPr>
            </a:p>
            <a:p>
              <a:pPr algn="ctr" marL="0" indent="0" lvl="0">
                <a:lnSpc>
                  <a:spcPts val="3359"/>
                </a:lnSpc>
                <a:spcBef>
                  <a:spcPct val="0"/>
                </a:spcBef>
              </a:pPr>
            </a:p>
          </p:txBody>
        </p:sp>
      </p:grpSp>
      <p:grpSp>
        <p:nvGrpSpPr>
          <p:cNvPr name="Group 10" id="10"/>
          <p:cNvGrpSpPr/>
          <p:nvPr/>
        </p:nvGrpSpPr>
        <p:grpSpPr>
          <a:xfrm rot="0">
            <a:off x="6547307" y="2706939"/>
            <a:ext cx="5193386" cy="5769405"/>
            <a:chOff x="0" y="0"/>
            <a:chExt cx="2274949" cy="2527272"/>
          </a:xfrm>
        </p:grpSpPr>
        <p:sp>
          <p:nvSpPr>
            <p:cNvPr name="Freeform 11" id="11"/>
            <p:cNvSpPr/>
            <p:nvPr/>
          </p:nvSpPr>
          <p:spPr>
            <a:xfrm flipH="false" flipV="false" rot="0">
              <a:off x="0" y="0"/>
              <a:ext cx="2274949" cy="2527272"/>
            </a:xfrm>
            <a:custGeom>
              <a:avLst/>
              <a:gdLst/>
              <a:ahLst/>
              <a:cxnLst/>
              <a:rect r="r" b="b" t="t" l="l"/>
              <a:pathLst>
                <a:path h="2527272" w="2274949">
                  <a:moveTo>
                    <a:pt x="74536" y="0"/>
                  </a:moveTo>
                  <a:lnTo>
                    <a:pt x="2200412" y="0"/>
                  </a:lnTo>
                  <a:cubicBezTo>
                    <a:pt x="2220181" y="0"/>
                    <a:pt x="2239139" y="7853"/>
                    <a:pt x="2253118" y="21831"/>
                  </a:cubicBezTo>
                  <a:cubicBezTo>
                    <a:pt x="2267096" y="35809"/>
                    <a:pt x="2274949" y="54768"/>
                    <a:pt x="2274949" y="74536"/>
                  </a:cubicBezTo>
                  <a:lnTo>
                    <a:pt x="2274949" y="2452736"/>
                  </a:lnTo>
                  <a:cubicBezTo>
                    <a:pt x="2274949" y="2472504"/>
                    <a:pt x="2267096" y="2491463"/>
                    <a:pt x="2253118" y="2505441"/>
                  </a:cubicBezTo>
                  <a:cubicBezTo>
                    <a:pt x="2239139" y="2519419"/>
                    <a:pt x="2220181" y="2527272"/>
                    <a:pt x="2200412" y="2527272"/>
                  </a:cubicBezTo>
                  <a:lnTo>
                    <a:pt x="74536" y="2527272"/>
                  </a:lnTo>
                  <a:cubicBezTo>
                    <a:pt x="54768" y="2527272"/>
                    <a:pt x="35809" y="2519419"/>
                    <a:pt x="21831" y="2505441"/>
                  </a:cubicBezTo>
                  <a:cubicBezTo>
                    <a:pt x="7853" y="2491463"/>
                    <a:pt x="0" y="2472504"/>
                    <a:pt x="0" y="2452736"/>
                  </a:cubicBezTo>
                  <a:lnTo>
                    <a:pt x="0" y="74536"/>
                  </a:lnTo>
                  <a:cubicBezTo>
                    <a:pt x="0" y="54768"/>
                    <a:pt x="7853" y="35809"/>
                    <a:pt x="21831" y="21831"/>
                  </a:cubicBezTo>
                  <a:cubicBezTo>
                    <a:pt x="35809" y="7853"/>
                    <a:pt x="54768" y="0"/>
                    <a:pt x="74536" y="0"/>
                  </a:cubicBezTo>
                  <a:close/>
                </a:path>
              </a:pathLst>
            </a:custGeom>
            <a:solidFill>
              <a:srgbClr val="FF798A"/>
            </a:solidFill>
            <a:ln w="57150" cap="rnd">
              <a:solidFill>
                <a:srgbClr val="F7B8C0"/>
              </a:solidFill>
              <a:prstDash val="solid"/>
              <a:round/>
            </a:ln>
          </p:spPr>
        </p:sp>
        <p:sp>
          <p:nvSpPr>
            <p:cNvPr name="TextBox 12" id="12"/>
            <p:cNvSpPr txBox="true"/>
            <p:nvPr/>
          </p:nvSpPr>
          <p:spPr>
            <a:xfrm>
              <a:off x="0" y="-57150"/>
              <a:ext cx="2274949" cy="2584422"/>
            </a:xfrm>
            <a:prstGeom prst="rect">
              <a:avLst/>
            </a:prstGeom>
          </p:spPr>
          <p:txBody>
            <a:bodyPr anchor="ctr" rtlCol="false" tIns="50800" lIns="50800" bIns="50800" rIns="50800"/>
            <a:lstStyle/>
            <a:p>
              <a:pPr algn="ctr">
                <a:lnSpc>
                  <a:spcPts val="3359"/>
                </a:lnSpc>
              </a:pPr>
            </a:p>
            <a:p>
              <a:pPr algn="ctr" marL="0" indent="0" lvl="0">
                <a:lnSpc>
                  <a:spcPts val="3359"/>
                </a:lnSpc>
                <a:spcBef>
                  <a:spcPct val="0"/>
                </a:spcBef>
              </a:pPr>
            </a:p>
          </p:txBody>
        </p:sp>
      </p:grpSp>
      <p:sp>
        <p:nvSpPr>
          <p:cNvPr name="TextBox 13" id="13"/>
          <p:cNvSpPr txBox="true"/>
          <p:nvPr/>
        </p:nvSpPr>
        <p:spPr>
          <a:xfrm rot="0">
            <a:off x="7561231" y="4306345"/>
            <a:ext cx="3165539" cy="2155769"/>
          </a:xfrm>
          <a:prstGeom prst="rect">
            <a:avLst/>
          </a:prstGeom>
        </p:spPr>
        <p:txBody>
          <a:bodyPr anchor="t" rtlCol="false" tIns="0" lIns="0" bIns="0" rIns="0">
            <a:spAutoFit/>
          </a:bodyPr>
          <a:lstStyle/>
          <a:p>
            <a:pPr algn="ctr">
              <a:lnSpc>
                <a:spcPts val="4226"/>
              </a:lnSpc>
            </a:pPr>
            <a:r>
              <a:rPr lang="en-US" sz="3018">
                <a:solidFill>
                  <a:srgbClr val="000000"/>
                </a:solidFill>
                <a:latin typeface="ITC Franklin Gothic LT"/>
                <a:ea typeface="ITC Franklin Gothic LT"/>
                <a:cs typeface="ITC Franklin Gothic LT"/>
                <a:sym typeface="ITC Franklin Gothic LT"/>
              </a:rPr>
              <a:t>CREATE CONSISTENT VISUALS AND MESSAGING</a:t>
            </a:r>
          </a:p>
        </p:txBody>
      </p:sp>
      <p:sp>
        <p:nvSpPr>
          <p:cNvPr name="TextBox 14" id="14"/>
          <p:cNvSpPr txBox="true"/>
          <p:nvPr/>
        </p:nvSpPr>
        <p:spPr>
          <a:xfrm rot="0">
            <a:off x="13278940" y="4872341"/>
            <a:ext cx="3733823" cy="1033303"/>
          </a:xfrm>
          <a:prstGeom prst="rect">
            <a:avLst/>
          </a:prstGeom>
        </p:spPr>
        <p:txBody>
          <a:bodyPr anchor="t" rtlCol="false" tIns="0" lIns="0" bIns="0" rIns="0">
            <a:spAutoFit/>
          </a:bodyPr>
          <a:lstStyle/>
          <a:p>
            <a:pPr algn="ctr">
              <a:lnSpc>
                <a:spcPts val="3946"/>
              </a:lnSpc>
            </a:pPr>
            <a:r>
              <a:rPr lang="en-US" sz="2818">
                <a:solidFill>
                  <a:srgbClr val="000000"/>
                </a:solidFill>
                <a:latin typeface="ITC Franklin Gothic LT"/>
                <a:ea typeface="ITC Franklin Gothic LT"/>
                <a:cs typeface="ITC Franklin Gothic LT"/>
                <a:sym typeface="ITC Franklin Gothic LT"/>
              </a:rPr>
              <a:t>ENGAGE AND BUILD RELATIONSHIPS</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F8F6F7"/>
        </a:solidFill>
      </p:bgPr>
    </p:bg>
    <p:spTree>
      <p:nvGrpSpPr>
        <p:cNvPr id="1" name=""/>
        <p:cNvGrpSpPr/>
        <p:nvPr/>
      </p:nvGrpSpPr>
      <p:grpSpPr>
        <a:xfrm>
          <a:off x="0" y="0"/>
          <a:ext cx="0" cy="0"/>
          <a:chOff x="0" y="0"/>
          <a:chExt cx="0" cy="0"/>
        </a:xfrm>
      </p:grpSpPr>
      <p:grpSp>
        <p:nvGrpSpPr>
          <p:cNvPr name="Group 2" id="2"/>
          <p:cNvGrpSpPr/>
          <p:nvPr/>
        </p:nvGrpSpPr>
        <p:grpSpPr>
          <a:xfrm rot="0">
            <a:off x="675938" y="850772"/>
            <a:ext cx="16936123" cy="7798029"/>
            <a:chOff x="0" y="0"/>
            <a:chExt cx="22581498" cy="10397373"/>
          </a:xfrm>
        </p:grpSpPr>
        <p:sp>
          <p:nvSpPr>
            <p:cNvPr name="TextBox 3" id="3"/>
            <p:cNvSpPr txBox="true"/>
            <p:nvPr/>
          </p:nvSpPr>
          <p:spPr>
            <a:xfrm rot="0">
              <a:off x="0" y="104775"/>
              <a:ext cx="22333824" cy="1114425"/>
            </a:xfrm>
            <a:prstGeom prst="rect">
              <a:avLst/>
            </a:prstGeom>
          </p:spPr>
          <p:txBody>
            <a:bodyPr anchor="t" rtlCol="false" tIns="0" lIns="0" bIns="0" rIns="0">
              <a:spAutoFit/>
            </a:bodyPr>
            <a:lstStyle/>
            <a:p>
              <a:pPr algn="ctr">
                <a:lnSpc>
                  <a:spcPts val="6000"/>
                </a:lnSpc>
              </a:pPr>
              <a:r>
                <a:rPr lang="en-US" sz="6000">
                  <a:solidFill>
                    <a:srgbClr val="000000"/>
                  </a:solidFill>
                  <a:latin typeface="Franklin Gothic"/>
                  <a:ea typeface="Franklin Gothic"/>
                  <a:cs typeface="Franklin Gothic"/>
                  <a:sym typeface="Franklin Gothic"/>
                </a:rPr>
                <a:t>CONTENT IDEAS</a:t>
              </a:r>
            </a:p>
          </p:txBody>
        </p:sp>
        <p:grpSp>
          <p:nvGrpSpPr>
            <p:cNvPr name="Group 4" id="4"/>
            <p:cNvGrpSpPr/>
            <p:nvPr/>
          </p:nvGrpSpPr>
          <p:grpSpPr>
            <a:xfrm rot="0">
              <a:off x="0" y="1709700"/>
              <a:ext cx="6924515" cy="8687673"/>
              <a:chOff x="0" y="0"/>
              <a:chExt cx="2274949" cy="2854209"/>
            </a:xfrm>
          </p:grpSpPr>
          <p:sp>
            <p:nvSpPr>
              <p:cNvPr name="Freeform 5" id="5"/>
              <p:cNvSpPr/>
              <p:nvPr/>
            </p:nvSpPr>
            <p:spPr>
              <a:xfrm flipH="false" flipV="false" rot="0">
                <a:off x="0" y="0"/>
                <a:ext cx="2274949" cy="2854209"/>
              </a:xfrm>
              <a:custGeom>
                <a:avLst/>
                <a:gdLst/>
                <a:ahLst/>
                <a:cxnLst/>
                <a:rect r="r" b="b" t="t" l="l"/>
                <a:pathLst>
                  <a:path h="2854209" w="2274949">
                    <a:moveTo>
                      <a:pt x="74536" y="0"/>
                    </a:moveTo>
                    <a:lnTo>
                      <a:pt x="2200412" y="0"/>
                    </a:lnTo>
                    <a:cubicBezTo>
                      <a:pt x="2220181" y="0"/>
                      <a:pt x="2239139" y="7853"/>
                      <a:pt x="2253118" y="21831"/>
                    </a:cubicBezTo>
                    <a:cubicBezTo>
                      <a:pt x="2267096" y="35809"/>
                      <a:pt x="2274949" y="54768"/>
                      <a:pt x="2274949" y="74536"/>
                    </a:cubicBezTo>
                    <a:lnTo>
                      <a:pt x="2274949" y="2779672"/>
                    </a:lnTo>
                    <a:cubicBezTo>
                      <a:pt x="2274949" y="2799441"/>
                      <a:pt x="2267096" y="2818399"/>
                      <a:pt x="2253118" y="2832378"/>
                    </a:cubicBezTo>
                    <a:cubicBezTo>
                      <a:pt x="2239139" y="2846356"/>
                      <a:pt x="2220181" y="2854209"/>
                      <a:pt x="2200412" y="2854209"/>
                    </a:cubicBezTo>
                    <a:lnTo>
                      <a:pt x="74536" y="2854209"/>
                    </a:lnTo>
                    <a:cubicBezTo>
                      <a:pt x="54768" y="2854209"/>
                      <a:pt x="35809" y="2846356"/>
                      <a:pt x="21831" y="2832378"/>
                    </a:cubicBezTo>
                    <a:cubicBezTo>
                      <a:pt x="7853" y="2818399"/>
                      <a:pt x="0" y="2799441"/>
                      <a:pt x="0" y="2779672"/>
                    </a:cubicBezTo>
                    <a:lnTo>
                      <a:pt x="0" y="74536"/>
                    </a:lnTo>
                    <a:cubicBezTo>
                      <a:pt x="0" y="54768"/>
                      <a:pt x="7853" y="35809"/>
                      <a:pt x="21831" y="21831"/>
                    </a:cubicBezTo>
                    <a:cubicBezTo>
                      <a:pt x="35809" y="7853"/>
                      <a:pt x="54768" y="0"/>
                      <a:pt x="74536" y="0"/>
                    </a:cubicBezTo>
                    <a:close/>
                  </a:path>
                </a:pathLst>
              </a:custGeom>
              <a:solidFill>
                <a:srgbClr val="FF798A"/>
              </a:solidFill>
              <a:ln w="57150" cap="rnd">
                <a:solidFill>
                  <a:srgbClr val="F7B8C0"/>
                </a:solidFill>
                <a:prstDash val="solid"/>
                <a:round/>
              </a:ln>
            </p:spPr>
          </p:sp>
          <p:sp>
            <p:nvSpPr>
              <p:cNvPr name="TextBox 6" id="6"/>
              <p:cNvSpPr txBox="true"/>
              <p:nvPr/>
            </p:nvSpPr>
            <p:spPr>
              <a:xfrm>
                <a:off x="0" y="-57150"/>
                <a:ext cx="2274949" cy="2911359"/>
              </a:xfrm>
              <a:prstGeom prst="rect">
                <a:avLst/>
              </a:prstGeom>
            </p:spPr>
            <p:txBody>
              <a:bodyPr anchor="ctr" rtlCol="false" tIns="50800" lIns="50800" bIns="50800" rIns="50800"/>
              <a:lstStyle/>
              <a:p>
                <a:pPr algn="ctr">
                  <a:lnSpc>
                    <a:spcPts val="3359"/>
                  </a:lnSpc>
                </a:pPr>
              </a:p>
              <a:p>
                <a:pPr algn="ctr">
                  <a:lnSpc>
                    <a:spcPts val="3359"/>
                  </a:lnSpc>
                </a:pPr>
              </a:p>
              <a:p>
                <a:pPr algn="ctr">
                  <a:lnSpc>
                    <a:spcPts val="3359"/>
                  </a:lnSpc>
                </a:pPr>
              </a:p>
              <a:p>
                <a:pPr algn="ctr">
                  <a:lnSpc>
                    <a:spcPts val="3779"/>
                  </a:lnSpc>
                </a:pPr>
              </a:p>
              <a:p>
                <a:pPr algn="ctr">
                  <a:lnSpc>
                    <a:spcPts val="3779"/>
                  </a:lnSpc>
                </a:pPr>
                <a:r>
                  <a:rPr lang="en-US" sz="2699">
                    <a:solidFill>
                      <a:srgbClr val="000000"/>
                    </a:solidFill>
                    <a:latin typeface="Roboto 1"/>
                    <a:ea typeface="Roboto 1"/>
                    <a:cs typeface="Roboto 1"/>
                    <a:sym typeface="Roboto 1"/>
                  </a:rPr>
                  <a:t>1. Testimonials</a:t>
                </a:r>
              </a:p>
              <a:p>
                <a:pPr algn="ctr">
                  <a:lnSpc>
                    <a:spcPts val="3779"/>
                  </a:lnSpc>
                </a:pPr>
                <a:r>
                  <a:rPr lang="en-US" sz="2699">
                    <a:solidFill>
                      <a:srgbClr val="000000"/>
                    </a:solidFill>
                    <a:latin typeface="Roboto 1"/>
                    <a:ea typeface="Roboto 1"/>
                    <a:cs typeface="Roboto 1"/>
                    <a:sym typeface="Roboto 1"/>
                  </a:rPr>
                  <a:t>2. Volunteer/Team Spotlights</a:t>
                </a:r>
              </a:p>
              <a:p>
                <a:pPr algn="ctr">
                  <a:lnSpc>
                    <a:spcPts val="3779"/>
                  </a:lnSpc>
                </a:pPr>
                <a:r>
                  <a:rPr lang="en-US" sz="2699">
                    <a:solidFill>
                      <a:srgbClr val="000000"/>
                    </a:solidFill>
                    <a:latin typeface="Roboto 1"/>
                    <a:ea typeface="Roboto 1"/>
                    <a:cs typeface="Roboto 1"/>
                    <a:sym typeface="Roboto 1"/>
                  </a:rPr>
                  <a:t>3. Project Showcases</a:t>
                </a:r>
              </a:p>
              <a:p>
                <a:pPr algn="ctr">
                  <a:lnSpc>
                    <a:spcPts val="3779"/>
                  </a:lnSpc>
                </a:pPr>
                <a:r>
                  <a:rPr lang="en-US" sz="2699">
                    <a:solidFill>
                      <a:srgbClr val="000000"/>
                    </a:solidFill>
                    <a:latin typeface="Roboto 1"/>
                    <a:ea typeface="Roboto 1"/>
                    <a:cs typeface="Roboto 1"/>
                    <a:sym typeface="Roboto 1"/>
                  </a:rPr>
                  <a:t>4. Member Insights</a:t>
                </a:r>
              </a:p>
              <a:p>
                <a:pPr algn="ctr">
                  <a:lnSpc>
                    <a:spcPts val="3779"/>
                  </a:lnSpc>
                </a:pPr>
                <a:r>
                  <a:rPr lang="en-US" sz="2699">
                    <a:solidFill>
                      <a:srgbClr val="000000"/>
                    </a:solidFill>
                    <a:latin typeface="Roboto 1"/>
                    <a:ea typeface="Roboto 1"/>
                    <a:cs typeface="Roboto 1"/>
                    <a:sym typeface="Roboto 1"/>
                  </a:rPr>
                  <a:t>5. Day in the Life</a:t>
                </a:r>
              </a:p>
              <a:p>
                <a:pPr algn="ctr">
                  <a:lnSpc>
                    <a:spcPts val="3359"/>
                  </a:lnSpc>
                </a:pPr>
              </a:p>
              <a:p>
                <a:pPr algn="ctr">
                  <a:lnSpc>
                    <a:spcPts val="3359"/>
                  </a:lnSpc>
                </a:pPr>
              </a:p>
              <a:p>
                <a:pPr algn="ctr" marL="0" indent="0" lvl="0">
                  <a:lnSpc>
                    <a:spcPts val="3359"/>
                  </a:lnSpc>
                  <a:spcBef>
                    <a:spcPct val="0"/>
                  </a:spcBef>
                </a:pPr>
              </a:p>
            </p:txBody>
          </p:sp>
        </p:grpSp>
        <p:sp>
          <p:nvSpPr>
            <p:cNvPr name="TextBox 7" id="7"/>
            <p:cNvSpPr txBox="true"/>
            <p:nvPr/>
          </p:nvSpPr>
          <p:spPr>
            <a:xfrm rot="0">
              <a:off x="1071703" y="1997075"/>
              <a:ext cx="4220718" cy="1427336"/>
            </a:xfrm>
            <a:prstGeom prst="rect">
              <a:avLst/>
            </a:prstGeom>
          </p:spPr>
          <p:txBody>
            <a:bodyPr anchor="t" rtlCol="false" tIns="0" lIns="0" bIns="0" rIns="0">
              <a:spAutoFit/>
            </a:bodyPr>
            <a:lstStyle/>
            <a:p>
              <a:pPr algn="ctr">
                <a:lnSpc>
                  <a:spcPts val="4226"/>
                </a:lnSpc>
              </a:pPr>
              <a:r>
                <a:rPr lang="en-US" sz="3018">
                  <a:solidFill>
                    <a:srgbClr val="000000"/>
                  </a:solidFill>
                  <a:latin typeface="ITC Franklin Gothic LT"/>
                  <a:ea typeface="ITC Franklin Gothic LT"/>
                  <a:cs typeface="ITC Franklin Gothic LT"/>
                  <a:sym typeface="ITC Franklin Gothic LT"/>
                </a:rPr>
                <a:t>STORIES &amp; TESTIMONIALS</a:t>
              </a:r>
            </a:p>
          </p:txBody>
        </p:sp>
        <p:grpSp>
          <p:nvGrpSpPr>
            <p:cNvPr name="Group 8" id="8"/>
            <p:cNvGrpSpPr/>
            <p:nvPr/>
          </p:nvGrpSpPr>
          <p:grpSpPr>
            <a:xfrm rot="0">
              <a:off x="15656983" y="1709700"/>
              <a:ext cx="6924515" cy="8509873"/>
              <a:chOff x="0" y="0"/>
              <a:chExt cx="2274949" cy="2795795"/>
            </a:xfrm>
          </p:grpSpPr>
          <p:sp>
            <p:nvSpPr>
              <p:cNvPr name="Freeform 9" id="9"/>
              <p:cNvSpPr/>
              <p:nvPr/>
            </p:nvSpPr>
            <p:spPr>
              <a:xfrm flipH="false" flipV="false" rot="0">
                <a:off x="0" y="0"/>
                <a:ext cx="2274949" cy="2795795"/>
              </a:xfrm>
              <a:custGeom>
                <a:avLst/>
                <a:gdLst/>
                <a:ahLst/>
                <a:cxnLst/>
                <a:rect r="r" b="b" t="t" l="l"/>
                <a:pathLst>
                  <a:path h="2795795" w="2274949">
                    <a:moveTo>
                      <a:pt x="74536" y="0"/>
                    </a:moveTo>
                    <a:lnTo>
                      <a:pt x="2200412" y="0"/>
                    </a:lnTo>
                    <a:cubicBezTo>
                      <a:pt x="2220181" y="0"/>
                      <a:pt x="2239139" y="7853"/>
                      <a:pt x="2253118" y="21831"/>
                    </a:cubicBezTo>
                    <a:cubicBezTo>
                      <a:pt x="2267096" y="35809"/>
                      <a:pt x="2274949" y="54768"/>
                      <a:pt x="2274949" y="74536"/>
                    </a:cubicBezTo>
                    <a:lnTo>
                      <a:pt x="2274949" y="2721259"/>
                    </a:lnTo>
                    <a:cubicBezTo>
                      <a:pt x="2274949" y="2741027"/>
                      <a:pt x="2267096" y="2759986"/>
                      <a:pt x="2253118" y="2773964"/>
                    </a:cubicBezTo>
                    <a:cubicBezTo>
                      <a:pt x="2239139" y="2787942"/>
                      <a:pt x="2220181" y="2795795"/>
                      <a:pt x="2200412" y="2795795"/>
                    </a:cubicBezTo>
                    <a:lnTo>
                      <a:pt x="74536" y="2795795"/>
                    </a:lnTo>
                    <a:cubicBezTo>
                      <a:pt x="54768" y="2795795"/>
                      <a:pt x="35809" y="2787942"/>
                      <a:pt x="21831" y="2773964"/>
                    </a:cubicBezTo>
                    <a:cubicBezTo>
                      <a:pt x="7853" y="2759986"/>
                      <a:pt x="0" y="2741027"/>
                      <a:pt x="0" y="2721259"/>
                    </a:cubicBezTo>
                    <a:lnTo>
                      <a:pt x="0" y="74536"/>
                    </a:lnTo>
                    <a:cubicBezTo>
                      <a:pt x="0" y="54768"/>
                      <a:pt x="7853" y="35809"/>
                      <a:pt x="21831" y="21831"/>
                    </a:cubicBezTo>
                    <a:cubicBezTo>
                      <a:pt x="35809" y="7853"/>
                      <a:pt x="54768" y="0"/>
                      <a:pt x="74536" y="0"/>
                    </a:cubicBezTo>
                    <a:close/>
                  </a:path>
                </a:pathLst>
              </a:custGeom>
              <a:solidFill>
                <a:srgbClr val="FF798A"/>
              </a:solidFill>
              <a:ln w="57150" cap="rnd">
                <a:solidFill>
                  <a:srgbClr val="F7B8C0"/>
                </a:solidFill>
                <a:prstDash val="solid"/>
                <a:round/>
              </a:ln>
            </p:spPr>
          </p:sp>
          <p:sp>
            <p:nvSpPr>
              <p:cNvPr name="TextBox 10" id="10"/>
              <p:cNvSpPr txBox="true"/>
              <p:nvPr/>
            </p:nvSpPr>
            <p:spPr>
              <a:xfrm>
                <a:off x="0" y="-57150"/>
                <a:ext cx="2274949" cy="2852945"/>
              </a:xfrm>
              <a:prstGeom prst="rect">
                <a:avLst/>
              </a:prstGeom>
            </p:spPr>
            <p:txBody>
              <a:bodyPr anchor="ctr" rtlCol="false" tIns="50800" lIns="50800" bIns="50800" rIns="50800"/>
              <a:lstStyle/>
              <a:p>
                <a:pPr algn="ctr">
                  <a:lnSpc>
                    <a:spcPts val="3359"/>
                  </a:lnSpc>
                </a:pPr>
              </a:p>
              <a:p>
                <a:pPr algn="ctr">
                  <a:lnSpc>
                    <a:spcPts val="3359"/>
                  </a:lnSpc>
                </a:pPr>
              </a:p>
              <a:p>
                <a:pPr algn="ctr">
                  <a:lnSpc>
                    <a:spcPts val="3359"/>
                  </a:lnSpc>
                </a:pPr>
              </a:p>
              <a:p>
                <a:pPr algn="ctr">
                  <a:lnSpc>
                    <a:spcPts val="3359"/>
                  </a:lnSpc>
                </a:pPr>
              </a:p>
              <a:p>
                <a:pPr algn="ctr">
                  <a:lnSpc>
                    <a:spcPts val="3359"/>
                  </a:lnSpc>
                </a:pPr>
              </a:p>
              <a:p>
                <a:pPr algn="ctr">
                  <a:lnSpc>
                    <a:spcPts val="3779"/>
                  </a:lnSpc>
                </a:pPr>
                <a:r>
                  <a:rPr lang="en-US" sz="2699">
                    <a:solidFill>
                      <a:srgbClr val="000000"/>
                    </a:solidFill>
                    <a:latin typeface="Roboto 1"/>
                    <a:ea typeface="Roboto 1"/>
                    <a:cs typeface="Roboto 1"/>
                    <a:sym typeface="Roboto 1"/>
                  </a:rPr>
                  <a:t>1. Challenges &amp; Campaigns</a:t>
                </a:r>
              </a:p>
              <a:p>
                <a:pPr algn="ctr">
                  <a:lnSpc>
                    <a:spcPts val="3779"/>
                  </a:lnSpc>
                </a:pPr>
                <a:r>
                  <a:rPr lang="en-US" sz="2699">
                    <a:solidFill>
                      <a:srgbClr val="000000"/>
                    </a:solidFill>
                    <a:latin typeface="Roboto 1"/>
                    <a:ea typeface="Roboto 1"/>
                    <a:cs typeface="Roboto 1"/>
                    <a:sym typeface="Roboto 1"/>
                  </a:rPr>
                  <a:t>2. Polls &amp; Surveys</a:t>
                </a:r>
              </a:p>
              <a:p>
                <a:pPr algn="ctr">
                  <a:lnSpc>
                    <a:spcPts val="3779"/>
                  </a:lnSpc>
                </a:pPr>
                <a:r>
                  <a:rPr lang="en-US" sz="2699">
                    <a:solidFill>
                      <a:srgbClr val="000000"/>
                    </a:solidFill>
                    <a:latin typeface="Roboto 1"/>
                    <a:ea typeface="Roboto 1"/>
                    <a:cs typeface="Roboto 1"/>
                    <a:sym typeface="Roboto 1"/>
                  </a:rPr>
                  <a:t>3. Virtual Tours</a:t>
                </a:r>
              </a:p>
              <a:p>
                <a:pPr algn="ctr">
                  <a:lnSpc>
                    <a:spcPts val="3779"/>
                  </a:lnSpc>
                </a:pPr>
                <a:r>
                  <a:rPr lang="en-US" sz="2699">
                    <a:solidFill>
                      <a:srgbClr val="000000"/>
                    </a:solidFill>
                    <a:latin typeface="Roboto 1"/>
                    <a:ea typeface="Roboto 1"/>
                    <a:cs typeface="Roboto 1"/>
                    <a:sym typeface="Roboto 1"/>
                  </a:rPr>
                  <a:t>4. Interactive Webinars</a:t>
                </a:r>
              </a:p>
              <a:p>
                <a:pPr algn="ctr">
                  <a:lnSpc>
                    <a:spcPts val="3779"/>
                  </a:lnSpc>
                </a:pPr>
                <a:r>
                  <a:rPr lang="en-US" sz="2699">
                    <a:solidFill>
                      <a:srgbClr val="000000"/>
                    </a:solidFill>
                    <a:latin typeface="Roboto 1"/>
                    <a:ea typeface="Roboto 1"/>
                    <a:cs typeface="Roboto 1"/>
                    <a:sym typeface="Roboto 1"/>
                  </a:rPr>
                  <a:t>5. Fundraising Milestones</a:t>
                </a:r>
              </a:p>
              <a:p>
                <a:pPr algn="ctr">
                  <a:lnSpc>
                    <a:spcPts val="3359"/>
                  </a:lnSpc>
                </a:pPr>
              </a:p>
              <a:p>
                <a:pPr algn="ctr">
                  <a:lnSpc>
                    <a:spcPts val="3359"/>
                  </a:lnSpc>
                </a:pPr>
              </a:p>
              <a:p>
                <a:pPr algn="ctr">
                  <a:lnSpc>
                    <a:spcPts val="3359"/>
                  </a:lnSpc>
                </a:pPr>
              </a:p>
              <a:p>
                <a:pPr algn="ctr" marL="0" indent="0" lvl="0">
                  <a:lnSpc>
                    <a:spcPts val="3359"/>
                  </a:lnSpc>
                  <a:spcBef>
                    <a:spcPct val="0"/>
                  </a:spcBef>
                </a:pPr>
              </a:p>
            </p:txBody>
          </p:sp>
        </p:grpSp>
        <p:grpSp>
          <p:nvGrpSpPr>
            <p:cNvPr name="Group 11" id="11"/>
            <p:cNvGrpSpPr/>
            <p:nvPr/>
          </p:nvGrpSpPr>
          <p:grpSpPr>
            <a:xfrm rot="0">
              <a:off x="7828492" y="1709700"/>
              <a:ext cx="6924515" cy="8509873"/>
              <a:chOff x="0" y="0"/>
              <a:chExt cx="2274949" cy="2795795"/>
            </a:xfrm>
          </p:grpSpPr>
          <p:sp>
            <p:nvSpPr>
              <p:cNvPr name="Freeform 12" id="12"/>
              <p:cNvSpPr/>
              <p:nvPr/>
            </p:nvSpPr>
            <p:spPr>
              <a:xfrm flipH="false" flipV="false" rot="0">
                <a:off x="0" y="0"/>
                <a:ext cx="2274949" cy="2795795"/>
              </a:xfrm>
              <a:custGeom>
                <a:avLst/>
                <a:gdLst/>
                <a:ahLst/>
                <a:cxnLst/>
                <a:rect r="r" b="b" t="t" l="l"/>
                <a:pathLst>
                  <a:path h="2795795" w="2274949">
                    <a:moveTo>
                      <a:pt x="74536" y="0"/>
                    </a:moveTo>
                    <a:lnTo>
                      <a:pt x="2200412" y="0"/>
                    </a:lnTo>
                    <a:cubicBezTo>
                      <a:pt x="2220181" y="0"/>
                      <a:pt x="2239139" y="7853"/>
                      <a:pt x="2253118" y="21831"/>
                    </a:cubicBezTo>
                    <a:cubicBezTo>
                      <a:pt x="2267096" y="35809"/>
                      <a:pt x="2274949" y="54768"/>
                      <a:pt x="2274949" y="74536"/>
                    </a:cubicBezTo>
                    <a:lnTo>
                      <a:pt x="2274949" y="2721259"/>
                    </a:lnTo>
                    <a:cubicBezTo>
                      <a:pt x="2274949" y="2741027"/>
                      <a:pt x="2267096" y="2759986"/>
                      <a:pt x="2253118" y="2773964"/>
                    </a:cubicBezTo>
                    <a:cubicBezTo>
                      <a:pt x="2239139" y="2787942"/>
                      <a:pt x="2220181" y="2795795"/>
                      <a:pt x="2200412" y="2795795"/>
                    </a:cubicBezTo>
                    <a:lnTo>
                      <a:pt x="74536" y="2795795"/>
                    </a:lnTo>
                    <a:cubicBezTo>
                      <a:pt x="54768" y="2795795"/>
                      <a:pt x="35809" y="2787942"/>
                      <a:pt x="21831" y="2773964"/>
                    </a:cubicBezTo>
                    <a:cubicBezTo>
                      <a:pt x="7853" y="2759986"/>
                      <a:pt x="0" y="2741027"/>
                      <a:pt x="0" y="2721259"/>
                    </a:cubicBezTo>
                    <a:lnTo>
                      <a:pt x="0" y="74536"/>
                    </a:lnTo>
                    <a:cubicBezTo>
                      <a:pt x="0" y="54768"/>
                      <a:pt x="7853" y="35809"/>
                      <a:pt x="21831" y="21831"/>
                    </a:cubicBezTo>
                    <a:cubicBezTo>
                      <a:pt x="35809" y="7853"/>
                      <a:pt x="54768" y="0"/>
                      <a:pt x="74536" y="0"/>
                    </a:cubicBezTo>
                    <a:close/>
                  </a:path>
                </a:pathLst>
              </a:custGeom>
              <a:solidFill>
                <a:srgbClr val="FF798A"/>
              </a:solidFill>
              <a:ln w="57150" cap="rnd">
                <a:solidFill>
                  <a:srgbClr val="F7B8C0"/>
                </a:solidFill>
                <a:prstDash val="solid"/>
                <a:round/>
              </a:ln>
            </p:spPr>
          </p:sp>
          <p:sp>
            <p:nvSpPr>
              <p:cNvPr name="TextBox 13" id="13"/>
              <p:cNvSpPr txBox="true"/>
              <p:nvPr/>
            </p:nvSpPr>
            <p:spPr>
              <a:xfrm>
                <a:off x="0" y="-57150"/>
                <a:ext cx="2274949" cy="2852945"/>
              </a:xfrm>
              <a:prstGeom prst="rect">
                <a:avLst/>
              </a:prstGeom>
            </p:spPr>
            <p:txBody>
              <a:bodyPr anchor="ctr" rtlCol="false" tIns="50800" lIns="50800" bIns="50800" rIns="50800"/>
              <a:lstStyle/>
              <a:p>
                <a:pPr algn="ctr">
                  <a:lnSpc>
                    <a:spcPts val="3359"/>
                  </a:lnSpc>
                </a:pPr>
              </a:p>
              <a:p>
                <a:pPr algn="ctr">
                  <a:lnSpc>
                    <a:spcPts val="3359"/>
                  </a:lnSpc>
                </a:pPr>
              </a:p>
              <a:p>
                <a:pPr algn="ctr">
                  <a:lnSpc>
                    <a:spcPts val="3359"/>
                  </a:lnSpc>
                </a:pPr>
              </a:p>
              <a:p>
                <a:pPr algn="ctr">
                  <a:lnSpc>
                    <a:spcPts val="3359"/>
                  </a:lnSpc>
                </a:pPr>
              </a:p>
              <a:p>
                <a:pPr algn="ctr">
                  <a:lnSpc>
                    <a:spcPts val="3359"/>
                  </a:lnSpc>
                </a:pPr>
              </a:p>
              <a:p>
                <a:pPr algn="ctr">
                  <a:lnSpc>
                    <a:spcPts val="3779"/>
                  </a:lnSpc>
                </a:pPr>
                <a:r>
                  <a:rPr lang="en-US" sz="2699">
                    <a:solidFill>
                      <a:srgbClr val="000000"/>
                    </a:solidFill>
                    <a:latin typeface="Roboto 1"/>
                    <a:ea typeface="Roboto 1"/>
                    <a:cs typeface="Roboto 1"/>
                    <a:sym typeface="Roboto 1"/>
                  </a:rPr>
                  <a:t>1. Infographics</a:t>
                </a:r>
              </a:p>
              <a:p>
                <a:pPr algn="ctr">
                  <a:lnSpc>
                    <a:spcPts val="3779"/>
                  </a:lnSpc>
                </a:pPr>
                <a:r>
                  <a:rPr lang="en-US" sz="2699">
                    <a:solidFill>
                      <a:srgbClr val="000000"/>
                    </a:solidFill>
                    <a:latin typeface="Roboto 1"/>
                    <a:ea typeface="Roboto 1"/>
                    <a:cs typeface="Roboto 1"/>
                    <a:sym typeface="Roboto 1"/>
                  </a:rPr>
                  <a:t>2. How-to Guides</a:t>
                </a:r>
              </a:p>
              <a:p>
                <a:pPr algn="ctr">
                  <a:lnSpc>
                    <a:spcPts val="3779"/>
                  </a:lnSpc>
                </a:pPr>
                <a:r>
                  <a:rPr lang="en-US" sz="2699">
                    <a:solidFill>
                      <a:srgbClr val="000000"/>
                    </a:solidFill>
                    <a:latin typeface="Roboto 1"/>
                    <a:ea typeface="Roboto 1"/>
                    <a:cs typeface="Roboto 1"/>
                    <a:sym typeface="Roboto 1"/>
                  </a:rPr>
                  <a:t>3. Industry Updates</a:t>
                </a:r>
              </a:p>
              <a:p>
                <a:pPr algn="ctr">
                  <a:lnSpc>
                    <a:spcPts val="3779"/>
                  </a:lnSpc>
                </a:pPr>
                <a:r>
                  <a:rPr lang="en-US" sz="2699">
                    <a:solidFill>
                      <a:srgbClr val="000000"/>
                    </a:solidFill>
                    <a:latin typeface="Roboto 1"/>
                    <a:ea typeface="Roboto 1"/>
                    <a:cs typeface="Roboto 1"/>
                    <a:sym typeface="Roboto 1"/>
                  </a:rPr>
                  <a:t>4. Resource Lists</a:t>
                </a:r>
              </a:p>
              <a:p>
                <a:pPr algn="ctr">
                  <a:lnSpc>
                    <a:spcPts val="3779"/>
                  </a:lnSpc>
                </a:pPr>
                <a:r>
                  <a:rPr lang="en-US" sz="2699">
                    <a:solidFill>
                      <a:srgbClr val="000000"/>
                    </a:solidFill>
                    <a:latin typeface="Roboto 1"/>
                    <a:ea typeface="Roboto 1"/>
                    <a:cs typeface="Roboto 1"/>
                    <a:sym typeface="Roboto 1"/>
                  </a:rPr>
                  <a:t>5. Q&amp;A Sessions</a:t>
                </a:r>
              </a:p>
              <a:p>
                <a:pPr algn="ctr">
                  <a:lnSpc>
                    <a:spcPts val="3359"/>
                  </a:lnSpc>
                </a:pPr>
              </a:p>
              <a:p>
                <a:pPr algn="ctr">
                  <a:lnSpc>
                    <a:spcPts val="3359"/>
                  </a:lnSpc>
                </a:pPr>
              </a:p>
              <a:p>
                <a:pPr algn="ctr">
                  <a:lnSpc>
                    <a:spcPts val="3359"/>
                  </a:lnSpc>
                </a:pPr>
              </a:p>
              <a:p>
                <a:pPr algn="ctr" marL="0" indent="0" lvl="0">
                  <a:lnSpc>
                    <a:spcPts val="3359"/>
                  </a:lnSpc>
                  <a:spcBef>
                    <a:spcPct val="0"/>
                  </a:spcBef>
                </a:pPr>
              </a:p>
            </p:txBody>
          </p:sp>
        </p:grpSp>
        <p:sp>
          <p:nvSpPr>
            <p:cNvPr name="TextBox 14" id="14"/>
            <p:cNvSpPr txBox="true"/>
            <p:nvPr/>
          </p:nvSpPr>
          <p:spPr>
            <a:xfrm rot="0">
              <a:off x="9180390" y="1997075"/>
              <a:ext cx="4220718" cy="2130210"/>
            </a:xfrm>
            <a:prstGeom prst="rect">
              <a:avLst/>
            </a:prstGeom>
          </p:spPr>
          <p:txBody>
            <a:bodyPr anchor="t" rtlCol="false" tIns="0" lIns="0" bIns="0" rIns="0">
              <a:spAutoFit/>
            </a:bodyPr>
            <a:lstStyle/>
            <a:p>
              <a:pPr algn="ctr">
                <a:lnSpc>
                  <a:spcPts val="4226"/>
                </a:lnSpc>
              </a:pPr>
              <a:r>
                <a:rPr lang="en-US" sz="3018">
                  <a:solidFill>
                    <a:srgbClr val="000000"/>
                  </a:solidFill>
                  <a:latin typeface="ITC Franklin Gothic LT"/>
                  <a:ea typeface="ITC Franklin Gothic LT"/>
                  <a:cs typeface="ITC Franklin Gothic LT"/>
                  <a:sym typeface="ITC Franklin Gothic LT"/>
                </a:rPr>
                <a:t>EDUCATIONAL CONTENT</a:t>
              </a:r>
            </a:p>
            <a:p>
              <a:pPr algn="ctr">
                <a:lnSpc>
                  <a:spcPts val="4226"/>
                </a:lnSpc>
              </a:pPr>
            </a:p>
          </p:txBody>
        </p:sp>
        <p:sp>
          <p:nvSpPr>
            <p:cNvPr name="TextBox 15" id="15"/>
            <p:cNvSpPr txBox="true"/>
            <p:nvPr/>
          </p:nvSpPr>
          <p:spPr>
            <a:xfrm rot="0">
              <a:off x="17008881" y="2006600"/>
              <a:ext cx="4978431" cy="2000037"/>
            </a:xfrm>
            <a:prstGeom prst="rect">
              <a:avLst/>
            </a:prstGeom>
          </p:spPr>
          <p:txBody>
            <a:bodyPr anchor="t" rtlCol="false" tIns="0" lIns="0" bIns="0" rIns="0">
              <a:spAutoFit/>
            </a:bodyPr>
            <a:lstStyle/>
            <a:p>
              <a:pPr algn="ctr">
                <a:lnSpc>
                  <a:spcPts val="3946"/>
                </a:lnSpc>
              </a:pPr>
              <a:r>
                <a:rPr lang="en-US" sz="2818">
                  <a:solidFill>
                    <a:srgbClr val="000000"/>
                  </a:solidFill>
                  <a:latin typeface="ITC Franklin Gothic LT"/>
                  <a:ea typeface="ITC Franklin Gothic LT"/>
                  <a:cs typeface="ITC Franklin Gothic LT"/>
                  <a:sym typeface="ITC Franklin Gothic LT"/>
                </a:rPr>
                <a:t>ENGAGEMENT &amp; INTERACTIVE CONTENT</a:t>
              </a:r>
            </a:p>
            <a:p>
              <a:pPr algn="ctr">
                <a:lnSpc>
                  <a:spcPts val="3946"/>
                </a:lnSpc>
              </a:pPr>
            </a:p>
          </p:txBody>
        </p:sp>
      </p:grpSp>
    </p:spTree>
  </p:cSld>
  <p:clrMapOvr>
    <a:masterClrMapping/>
  </p:clrMapOvr>
</p:sld>
</file>

<file path=ppt/slides/slide13.xml><?xml version="1.0" encoding="utf-8"?>
<p:sld xmlns:p="http://schemas.openxmlformats.org/presentationml/2006/main" xmlns:a="http://schemas.openxmlformats.org/drawingml/2006/main">
  <p:cSld>
    <p:bg>
      <p:bgPr>
        <a:solidFill>
          <a:srgbClr val="FF798A"/>
        </a:solidFill>
      </p:bgPr>
    </p:bg>
    <p:spTree>
      <p:nvGrpSpPr>
        <p:cNvPr id="1" name=""/>
        <p:cNvGrpSpPr/>
        <p:nvPr/>
      </p:nvGrpSpPr>
      <p:grpSpPr>
        <a:xfrm>
          <a:off x="0" y="0"/>
          <a:ext cx="0" cy="0"/>
          <a:chOff x="0" y="0"/>
          <a:chExt cx="0" cy="0"/>
        </a:xfrm>
      </p:grpSpPr>
      <p:sp>
        <p:nvSpPr>
          <p:cNvPr name="TextBox 2" id="2"/>
          <p:cNvSpPr txBox="true"/>
          <p:nvPr/>
        </p:nvSpPr>
        <p:spPr>
          <a:xfrm rot="0">
            <a:off x="2110591" y="565150"/>
            <a:ext cx="14004678" cy="1069976"/>
          </a:xfrm>
          <a:prstGeom prst="rect">
            <a:avLst/>
          </a:prstGeom>
        </p:spPr>
        <p:txBody>
          <a:bodyPr anchor="t" rtlCol="false" tIns="0" lIns="0" bIns="0" rIns="0">
            <a:spAutoFit/>
          </a:bodyPr>
          <a:lstStyle/>
          <a:p>
            <a:pPr algn="ctr">
              <a:lnSpc>
                <a:spcPts val="8000"/>
              </a:lnSpc>
            </a:pPr>
            <a:r>
              <a:rPr lang="en-US" sz="8000">
                <a:solidFill>
                  <a:srgbClr val="000000"/>
                </a:solidFill>
                <a:latin typeface="Franklin Gothic"/>
                <a:ea typeface="Franklin Gothic"/>
                <a:cs typeface="Franklin Gothic"/>
                <a:sym typeface="Franklin Gothic"/>
              </a:rPr>
              <a:t>DOS + DON'TS</a:t>
            </a:r>
          </a:p>
        </p:txBody>
      </p:sp>
      <p:grpSp>
        <p:nvGrpSpPr>
          <p:cNvPr name="Group 3" id="3"/>
          <p:cNvGrpSpPr/>
          <p:nvPr/>
        </p:nvGrpSpPr>
        <p:grpSpPr>
          <a:xfrm rot="0">
            <a:off x="854037" y="1931870"/>
            <a:ext cx="7961282" cy="6423259"/>
            <a:chOff x="0" y="0"/>
            <a:chExt cx="2608274" cy="2104387"/>
          </a:xfrm>
        </p:grpSpPr>
        <p:sp>
          <p:nvSpPr>
            <p:cNvPr name="Freeform 4" id="4"/>
            <p:cNvSpPr/>
            <p:nvPr/>
          </p:nvSpPr>
          <p:spPr>
            <a:xfrm flipH="false" flipV="false" rot="0">
              <a:off x="0" y="0"/>
              <a:ext cx="2608274" cy="2104387"/>
            </a:xfrm>
            <a:custGeom>
              <a:avLst/>
              <a:gdLst/>
              <a:ahLst/>
              <a:cxnLst/>
              <a:rect r="r" b="b" t="t" l="l"/>
              <a:pathLst>
                <a:path h="2104387" w="2608274">
                  <a:moveTo>
                    <a:pt x="48622" y="0"/>
                  </a:moveTo>
                  <a:lnTo>
                    <a:pt x="2559652" y="0"/>
                  </a:lnTo>
                  <a:cubicBezTo>
                    <a:pt x="2586505" y="0"/>
                    <a:pt x="2608274" y="21769"/>
                    <a:pt x="2608274" y="48622"/>
                  </a:cubicBezTo>
                  <a:lnTo>
                    <a:pt x="2608274" y="2055765"/>
                  </a:lnTo>
                  <a:cubicBezTo>
                    <a:pt x="2608274" y="2082618"/>
                    <a:pt x="2586505" y="2104387"/>
                    <a:pt x="2559652" y="2104387"/>
                  </a:cubicBezTo>
                  <a:lnTo>
                    <a:pt x="48622" y="2104387"/>
                  </a:lnTo>
                  <a:cubicBezTo>
                    <a:pt x="21769" y="2104387"/>
                    <a:pt x="0" y="2082618"/>
                    <a:pt x="0" y="2055765"/>
                  </a:cubicBezTo>
                  <a:lnTo>
                    <a:pt x="0" y="48622"/>
                  </a:lnTo>
                  <a:cubicBezTo>
                    <a:pt x="0" y="21769"/>
                    <a:pt x="21769" y="0"/>
                    <a:pt x="48622" y="0"/>
                  </a:cubicBezTo>
                  <a:close/>
                </a:path>
              </a:pathLst>
            </a:custGeom>
            <a:solidFill>
              <a:srgbClr val="F8F6F7"/>
            </a:solidFill>
            <a:ln w="57150" cap="rnd">
              <a:solidFill>
                <a:srgbClr val="F7B8C0"/>
              </a:solidFill>
              <a:prstDash val="solid"/>
              <a:round/>
            </a:ln>
          </p:spPr>
        </p:sp>
        <p:sp>
          <p:nvSpPr>
            <p:cNvPr name="TextBox 5" id="5"/>
            <p:cNvSpPr txBox="true"/>
            <p:nvPr/>
          </p:nvSpPr>
          <p:spPr>
            <a:xfrm>
              <a:off x="0" y="-95250"/>
              <a:ext cx="2608274" cy="2199637"/>
            </a:xfrm>
            <a:prstGeom prst="rect">
              <a:avLst/>
            </a:prstGeom>
          </p:spPr>
          <p:txBody>
            <a:bodyPr anchor="ctr" rtlCol="false" tIns="50800" lIns="50800" bIns="50800" rIns="50800"/>
            <a:lstStyle/>
            <a:p>
              <a:pPr algn="l" marL="647700" indent="-323850" lvl="1">
                <a:lnSpc>
                  <a:spcPts val="4200"/>
                </a:lnSpc>
                <a:buFont typeface="Arial"/>
                <a:buChar char="•"/>
              </a:pPr>
              <a:r>
                <a:rPr lang="en-US" b="true" sz="3000">
                  <a:solidFill>
                    <a:srgbClr val="000000"/>
                  </a:solidFill>
                  <a:latin typeface="Canva Sans Bold"/>
                  <a:ea typeface="Canva Sans Bold"/>
                  <a:cs typeface="Canva Sans Bold"/>
                  <a:sym typeface="Canva Sans Bold"/>
                </a:rPr>
                <a:t>Add Clear Calls to Action</a:t>
              </a:r>
            </a:p>
            <a:p>
              <a:pPr algn="l" marL="647700" indent="-323850" lvl="1">
                <a:lnSpc>
                  <a:spcPts val="4200"/>
                </a:lnSpc>
                <a:buFont typeface="Arial"/>
                <a:buChar char="•"/>
              </a:pPr>
              <a:r>
                <a:rPr lang="en-US" b="true" sz="3000">
                  <a:solidFill>
                    <a:srgbClr val="000000"/>
                  </a:solidFill>
                  <a:latin typeface="Canva Sans Bold"/>
                  <a:ea typeface="Canva Sans Bold"/>
                  <a:cs typeface="Canva Sans Bold"/>
                  <a:sym typeface="Canva Sans Bold"/>
                </a:rPr>
                <a:t>Engage with Your Audience</a:t>
              </a:r>
            </a:p>
            <a:p>
              <a:pPr algn="l" marL="647700" indent="-323850" lvl="1">
                <a:lnSpc>
                  <a:spcPts val="4200"/>
                </a:lnSpc>
                <a:buFont typeface="Arial"/>
                <a:buChar char="•"/>
              </a:pPr>
              <a:r>
                <a:rPr lang="en-US" b="true" sz="3000">
                  <a:solidFill>
                    <a:srgbClr val="000000"/>
                  </a:solidFill>
                  <a:latin typeface="Canva Sans Bold"/>
                  <a:ea typeface="Canva Sans Bold"/>
                  <a:cs typeface="Canva Sans Bold"/>
                  <a:sym typeface="Canva Sans Bold"/>
                </a:rPr>
                <a:t>Share Authentic Content</a:t>
              </a:r>
            </a:p>
            <a:p>
              <a:pPr algn="l" marL="647700" indent="-323850" lvl="1">
                <a:lnSpc>
                  <a:spcPts val="4200"/>
                </a:lnSpc>
                <a:buFont typeface="Arial"/>
                <a:buChar char="•"/>
              </a:pPr>
              <a:r>
                <a:rPr lang="en-US" b="true" sz="3000">
                  <a:solidFill>
                    <a:srgbClr val="000000"/>
                  </a:solidFill>
                  <a:latin typeface="Canva Sans Bold"/>
                  <a:ea typeface="Canva Sans Bold"/>
                  <a:cs typeface="Canva Sans Bold"/>
                  <a:sym typeface="Canva Sans Bold"/>
                </a:rPr>
                <a:t>Use Visuals</a:t>
              </a:r>
            </a:p>
            <a:p>
              <a:pPr algn="l" marL="647700" indent="-323850" lvl="1">
                <a:lnSpc>
                  <a:spcPts val="4200"/>
                </a:lnSpc>
                <a:buFont typeface="Arial"/>
                <a:buChar char="•"/>
              </a:pPr>
              <a:r>
                <a:rPr lang="en-US" b="true" sz="3000">
                  <a:solidFill>
                    <a:srgbClr val="000000"/>
                  </a:solidFill>
                  <a:latin typeface="Canva Sans Bold"/>
                  <a:ea typeface="Canva Sans Bold"/>
                  <a:cs typeface="Canva Sans Bold"/>
                  <a:sym typeface="Canva Sans Bold"/>
                </a:rPr>
                <a:t>Schedule Your Posts</a:t>
              </a:r>
            </a:p>
            <a:p>
              <a:pPr algn="l" marL="647700" indent="-323850" lvl="1">
                <a:lnSpc>
                  <a:spcPts val="4200"/>
                </a:lnSpc>
                <a:buFont typeface="Arial"/>
                <a:buChar char="•"/>
              </a:pPr>
              <a:r>
                <a:rPr lang="en-US" b="true" sz="3000">
                  <a:solidFill>
                    <a:srgbClr val="000000"/>
                  </a:solidFill>
                  <a:latin typeface="Canva Sans Bold"/>
                  <a:ea typeface="Canva Sans Bold"/>
                  <a:cs typeface="Canva Sans Bold"/>
                  <a:sym typeface="Canva Sans Bold"/>
                </a:rPr>
                <a:t>Use Analytics</a:t>
              </a:r>
            </a:p>
            <a:p>
              <a:pPr algn="l" marL="647700" indent="-323850" lvl="1">
                <a:lnSpc>
                  <a:spcPts val="4200"/>
                </a:lnSpc>
                <a:buFont typeface="Arial"/>
                <a:buChar char="•"/>
              </a:pPr>
              <a:r>
                <a:rPr lang="en-US" b="true" sz="3000">
                  <a:solidFill>
                    <a:srgbClr val="000000"/>
                  </a:solidFill>
                  <a:latin typeface="Canva Sans Bold"/>
                  <a:ea typeface="Canva Sans Bold"/>
                  <a:cs typeface="Canva Sans Bold"/>
                  <a:sym typeface="Canva Sans Bold"/>
                </a:rPr>
                <a:t>Optimise Your Profiles</a:t>
              </a:r>
            </a:p>
          </p:txBody>
        </p:sp>
      </p:grpSp>
      <p:grpSp>
        <p:nvGrpSpPr>
          <p:cNvPr name="Group 6" id="6"/>
          <p:cNvGrpSpPr/>
          <p:nvPr/>
        </p:nvGrpSpPr>
        <p:grpSpPr>
          <a:xfrm rot="0">
            <a:off x="9112930" y="1931870"/>
            <a:ext cx="7961282" cy="6423259"/>
            <a:chOff x="0" y="0"/>
            <a:chExt cx="2608274" cy="2104387"/>
          </a:xfrm>
        </p:grpSpPr>
        <p:sp>
          <p:nvSpPr>
            <p:cNvPr name="Freeform 7" id="7"/>
            <p:cNvSpPr/>
            <p:nvPr/>
          </p:nvSpPr>
          <p:spPr>
            <a:xfrm flipH="false" flipV="false" rot="0">
              <a:off x="0" y="0"/>
              <a:ext cx="2608274" cy="2104387"/>
            </a:xfrm>
            <a:custGeom>
              <a:avLst/>
              <a:gdLst/>
              <a:ahLst/>
              <a:cxnLst/>
              <a:rect r="r" b="b" t="t" l="l"/>
              <a:pathLst>
                <a:path h="2104387" w="2608274">
                  <a:moveTo>
                    <a:pt x="48622" y="0"/>
                  </a:moveTo>
                  <a:lnTo>
                    <a:pt x="2559652" y="0"/>
                  </a:lnTo>
                  <a:cubicBezTo>
                    <a:pt x="2586505" y="0"/>
                    <a:pt x="2608274" y="21769"/>
                    <a:pt x="2608274" y="48622"/>
                  </a:cubicBezTo>
                  <a:lnTo>
                    <a:pt x="2608274" y="2055765"/>
                  </a:lnTo>
                  <a:cubicBezTo>
                    <a:pt x="2608274" y="2082618"/>
                    <a:pt x="2586505" y="2104387"/>
                    <a:pt x="2559652" y="2104387"/>
                  </a:cubicBezTo>
                  <a:lnTo>
                    <a:pt x="48622" y="2104387"/>
                  </a:lnTo>
                  <a:cubicBezTo>
                    <a:pt x="21769" y="2104387"/>
                    <a:pt x="0" y="2082618"/>
                    <a:pt x="0" y="2055765"/>
                  </a:cubicBezTo>
                  <a:lnTo>
                    <a:pt x="0" y="48622"/>
                  </a:lnTo>
                  <a:cubicBezTo>
                    <a:pt x="0" y="21769"/>
                    <a:pt x="21769" y="0"/>
                    <a:pt x="48622" y="0"/>
                  </a:cubicBezTo>
                  <a:close/>
                </a:path>
              </a:pathLst>
            </a:custGeom>
            <a:solidFill>
              <a:srgbClr val="F8F6F7"/>
            </a:solidFill>
            <a:ln w="57150" cap="rnd">
              <a:solidFill>
                <a:srgbClr val="F7B8C0"/>
              </a:solidFill>
              <a:prstDash val="solid"/>
              <a:round/>
            </a:ln>
          </p:spPr>
        </p:sp>
        <p:sp>
          <p:nvSpPr>
            <p:cNvPr name="TextBox 8" id="8"/>
            <p:cNvSpPr txBox="true"/>
            <p:nvPr/>
          </p:nvSpPr>
          <p:spPr>
            <a:xfrm>
              <a:off x="0" y="-95250"/>
              <a:ext cx="2608274" cy="2199637"/>
            </a:xfrm>
            <a:prstGeom prst="rect">
              <a:avLst/>
            </a:prstGeom>
          </p:spPr>
          <p:txBody>
            <a:bodyPr anchor="ctr" rtlCol="false" tIns="50800" lIns="50800" bIns="50800" rIns="50800"/>
            <a:lstStyle/>
            <a:p>
              <a:pPr algn="l">
                <a:lnSpc>
                  <a:spcPts val="4200"/>
                </a:lnSpc>
              </a:pPr>
            </a:p>
            <a:p>
              <a:pPr algn="l" marL="647700" indent="-323850" lvl="1">
                <a:lnSpc>
                  <a:spcPts val="4200"/>
                </a:lnSpc>
                <a:buFont typeface="Arial"/>
                <a:buChar char="•"/>
              </a:pPr>
              <a:r>
                <a:rPr lang="en-US" b="true" sz="3000">
                  <a:solidFill>
                    <a:srgbClr val="000000"/>
                  </a:solidFill>
                  <a:latin typeface="Canva Sans Bold"/>
                  <a:ea typeface="Canva Sans Bold"/>
                  <a:cs typeface="Canva Sans Bold"/>
                  <a:sym typeface="Canva Sans Bold"/>
                </a:rPr>
                <a:t>Avoid Non-Clickable Hyperlinks.</a:t>
              </a:r>
            </a:p>
            <a:p>
              <a:pPr algn="l" marL="647700" indent="-323850" lvl="1">
                <a:lnSpc>
                  <a:spcPts val="4200"/>
                </a:lnSpc>
                <a:buFont typeface="Arial"/>
                <a:buChar char="•"/>
              </a:pPr>
              <a:r>
                <a:rPr lang="en-US" b="true" sz="3000">
                  <a:solidFill>
                    <a:srgbClr val="000000"/>
                  </a:solidFill>
                  <a:latin typeface="Canva Sans Bold"/>
                  <a:ea typeface="Canva Sans Bold"/>
                  <a:cs typeface="Canva Sans Bold"/>
                  <a:sym typeface="Canva Sans Bold"/>
                </a:rPr>
                <a:t>Don't Overwhelm Your Audience.</a:t>
              </a:r>
            </a:p>
            <a:p>
              <a:pPr algn="l" marL="647700" indent="-323850" lvl="1">
                <a:lnSpc>
                  <a:spcPts val="4200"/>
                </a:lnSpc>
                <a:buFont typeface="Arial"/>
                <a:buChar char="•"/>
              </a:pPr>
              <a:r>
                <a:rPr lang="en-US" b="true" sz="3000">
                  <a:solidFill>
                    <a:srgbClr val="000000"/>
                  </a:solidFill>
                  <a:latin typeface="Canva Sans Bold"/>
                  <a:ea typeface="Canva Sans Bold"/>
                  <a:cs typeface="Canva Sans Bold"/>
                  <a:sym typeface="Canva Sans Bold"/>
                </a:rPr>
                <a:t>Don't Neglect Any Platform.</a:t>
              </a:r>
            </a:p>
            <a:p>
              <a:pPr algn="l" marL="647700" indent="-323850" lvl="1">
                <a:lnSpc>
                  <a:spcPts val="4200"/>
                </a:lnSpc>
                <a:buFont typeface="Arial"/>
                <a:buChar char="•"/>
              </a:pPr>
              <a:r>
                <a:rPr lang="en-US" b="true" sz="3000">
                  <a:solidFill>
                    <a:srgbClr val="000000"/>
                  </a:solidFill>
                  <a:latin typeface="Canva Sans Bold"/>
                  <a:ea typeface="Canva Sans Bold"/>
                  <a:cs typeface="Canva Sans Bold"/>
                  <a:sym typeface="Canva Sans Bold"/>
                </a:rPr>
                <a:t>Avoid Ignoring Negative Feedback.</a:t>
              </a:r>
            </a:p>
            <a:p>
              <a:pPr algn="l" marL="647700" indent="-323850" lvl="1">
                <a:lnSpc>
                  <a:spcPts val="4200"/>
                </a:lnSpc>
                <a:buFont typeface="Arial"/>
                <a:buChar char="•"/>
              </a:pPr>
              <a:r>
                <a:rPr lang="en-US" b="true" sz="3000">
                  <a:solidFill>
                    <a:srgbClr val="000000"/>
                  </a:solidFill>
                  <a:latin typeface="Canva Sans Bold"/>
                  <a:ea typeface="Canva Sans Bold"/>
                  <a:cs typeface="Canva Sans Bold"/>
                  <a:sym typeface="Canva Sans Bold"/>
                </a:rPr>
                <a:t>Avoid Inconsistent Branding.</a:t>
              </a:r>
            </a:p>
            <a:p>
              <a:pPr algn="l">
                <a:lnSpc>
                  <a:spcPts val="2659"/>
                </a:lnSpc>
              </a:pPr>
            </a:p>
          </p:txBody>
        </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F798A"/>
        </a:solidFill>
      </p:bgPr>
    </p:bg>
    <p:spTree>
      <p:nvGrpSpPr>
        <p:cNvPr id="1" name=""/>
        <p:cNvGrpSpPr/>
        <p:nvPr/>
      </p:nvGrpSpPr>
      <p:grpSpPr>
        <a:xfrm>
          <a:off x="0" y="0"/>
          <a:ext cx="0" cy="0"/>
          <a:chOff x="0" y="0"/>
          <a:chExt cx="0" cy="0"/>
        </a:xfrm>
      </p:grpSpPr>
      <p:sp>
        <p:nvSpPr>
          <p:cNvPr name="TextBox 2" id="2"/>
          <p:cNvSpPr txBox="true"/>
          <p:nvPr/>
        </p:nvSpPr>
        <p:spPr>
          <a:xfrm rot="0">
            <a:off x="3473667" y="627679"/>
            <a:ext cx="12686060" cy="1729744"/>
          </a:xfrm>
          <a:prstGeom prst="rect">
            <a:avLst/>
          </a:prstGeom>
        </p:spPr>
        <p:txBody>
          <a:bodyPr anchor="t" rtlCol="false" tIns="0" lIns="0" bIns="0" rIns="0">
            <a:spAutoFit/>
          </a:bodyPr>
          <a:lstStyle/>
          <a:p>
            <a:pPr algn="ctr">
              <a:lnSpc>
                <a:spcPts val="6600"/>
              </a:lnSpc>
            </a:pPr>
            <a:r>
              <a:rPr lang="en-US" sz="6600">
                <a:solidFill>
                  <a:srgbClr val="000000"/>
                </a:solidFill>
                <a:latin typeface="Franklin Gothic"/>
                <a:ea typeface="Franklin Gothic"/>
                <a:cs typeface="Franklin Gothic"/>
                <a:sym typeface="Franklin Gothic"/>
              </a:rPr>
              <a:t>CONSISTENCY + PLANNING = STRONGER BRANDING!</a:t>
            </a:r>
          </a:p>
        </p:txBody>
      </p:sp>
      <p:grpSp>
        <p:nvGrpSpPr>
          <p:cNvPr name="Group 3" id="3"/>
          <p:cNvGrpSpPr/>
          <p:nvPr/>
        </p:nvGrpSpPr>
        <p:grpSpPr>
          <a:xfrm rot="0">
            <a:off x="10043769" y="3004983"/>
            <a:ext cx="7428326" cy="5718923"/>
            <a:chOff x="0" y="0"/>
            <a:chExt cx="9904435" cy="7625231"/>
          </a:xfrm>
        </p:grpSpPr>
        <p:pic>
          <p:nvPicPr>
            <p:cNvPr name="Picture 4" id="4"/>
            <p:cNvPicPr>
              <a:picLocks noChangeAspect="true"/>
            </p:cNvPicPr>
            <p:nvPr/>
          </p:nvPicPr>
          <p:blipFill>
            <a:blip r:embed="rId2"/>
            <a:srcRect l="6730" t="0" r="6730" b="0"/>
            <a:stretch>
              <a:fillRect/>
            </a:stretch>
          </p:blipFill>
          <p:spPr>
            <a:xfrm flipH="false" flipV="false">
              <a:off x="0" y="0"/>
              <a:ext cx="9904435" cy="7625231"/>
            </a:xfrm>
            <a:prstGeom prst="rect">
              <a:avLst/>
            </a:prstGeom>
          </p:spPr>
        </p:pic>
      </p:grpSp>
      <p:sp>
        <p:nvSpPr>
          <p:cNvPr name="AutoShape 5" id="5"/>
          <p:cNvSpPr/>
          <p:nvPr/>
        </p:nvSpPr>
        <p:spPr>
          <a:xfrm>
            <a:off x="1014423" y="9437643"/>
            <a:ext cx="16244877" cy="0"/>
          </a:xfrm>
          <a:prstGeom prst="line">
            <a:avLst/>
          </a:prstGeom>
          <a:ln cap="flat" w="57150">
            <a:solidFill>
              <a:srgbClr val="4A4A49"/>
            </a:solidFill>
            <a:prstDash val="solid"/>
            <a:headEnd type="none" len="sm" w="sm"/>
            <a:tailEnd type="none" len="sm" w="sm"/>
          </a:ln>
        </p:spPr>
      </p:sp>
      <p:sp>
        <p:nvSpPr>
          <p:cNvPr name="TextBox 6" id="6"/>
          <p:cNvSpPr txBox="true"/>
          <p:nvPr/>
        </p:nvSpPr>
        <p:spPr>
          <a:xfrm rot="0">
            <a:off x="531265" y="2728681"/>
            <a:ext cx="9285432" cy="5762625"/>
          </a:xfrm>
          <a:prstGeom prst="rect">
            <a:avLst/>
          </a:prstGeom>
        </p:spPr>
        <p:txBody>
          <a:bodyPr anchor="t" rtlCol="false" tIns="0" lIns="0" bIns="0" rIns="0">
            <a:spAutoFit/>
          </a:bodyPr>
          <a:lstStyle/>
          <a:p>
            <a:pPr algn="l">
              <a:lnSpc>
                <a:spcPts val="3359"/>
              </a:lnSpc>
              <a:spcBef>
                <a:spcPct val="0"/>
              </a:spcBef>
            </a:pPr>
            <a:r>
              <a:rPr lang="en-US" sz="2399">
                <a:solidFill>
                  <a:srgbClr val="000000"/>
                </a:solidFill>
                <a:latin typeface="ITC Franklin Gothic LT"/>
                <a:ea typeface="ITC Franklin Gothic LT"/>
                <a:cs typeface="ITC Franklin Gothic LT"/>
                <a:sym typeface="ITC Franklin Gothic LT"/>
              </a:rPr>
              <a:t>C</a:t>
            </a:r>
            <a:r>
              <a:rPr lang="en-US" sz="2399">
                <a:solidFill>
                  <a:srgbClr val="000000"/>
                </a:solidFill>
                <a:latin typeface="ITC Franklin Gothic LT"/>
                <a:ea typeface="ITC Franklin Gothic LT"/>
                <a:cs typeface="ITC Franklin Gothic LT"/>
                <a:sym typeface="ITC Franklin Gothic LT"/>
              </a:rPr>
              <a:t>reating a dedicated and consistent posting schedule will help create momentum and active engagement with your audience.</a:t>
            </a:r>
          </a:p>
          <a:p>
            <a:pPr algn="l">
              <a:lnSpc>
                <a:spcPts val="3359"/>
              </a:lnSpc>
              <a:spcBef>
                <a:spcPct val="0"/>
              </a:spcBef>
            </a:pPr>
          </a:p>
          <a:p>
            <a:pPr algn="l">
              <a:lnSpc>
                <a:spcPts val="3359"/>
              </a:lnSpc>
              <a:spcBef>
                <a:spcPct val="0"/>
              </a:spcBef>
            </a:pPr>
            <a:r>
              <a:rPr lang="en-US" sz="2399">
                <a:solidFill>
                  <a:srgbClr val="000000"/>
                </a:solidFill>
                <a:latin typeface="ITC Franklin Gothic LT"/>
                <a:ea typeface="ITC Franklin Gothic LT"/>
                <a:cs typeface="ITC Franklin Gothic LT"/>
                <a:sym typeface="ITC Franklin Gothic LT"/>
              </a:rPr>
              <a:t>It is recommended that you aim to post at least twice times a week on your social media channels.</a:t>
            </a:r>
          </a:p>
          <a:p>
            <a:pPr algn="l">
              <a:lnSpc>
                <a:spcPts val="3359"/>
              </a:lnSpc>
              <a:spcBef>
                <a:spcPct val="0"/>
              </a:spcBef>
            </a:pPr>
          </a:p>
          <a:p>
            <a:pPr algn="l">
              <a:lnSpc>
                <a:spcPts val="3359"/>
              </a:lnSpc>
              <a:spcBef>
                <a:spcPct val="0"/>
              </a:spcBef>
            </a:pPr>
            <a:r>
              <a:rPr lang="en-US" sz="2399">
                <a:solidFill>
                  <a:srgbClr val="000000"/>
                </a:solidFill>
                <a:latin typeface="ITC Franklin Gothic LT"/>
                <a:ea typeface="ITC Franklin Gothic LT"/>
                <a:cs typeface="ITC Franklin Gothic LT"/>
                <a:sym typeface="ITC Franklin Gothic LT"/>
              </a:rPr>
              <a:t>It can be difficult to know what to post at the moment, so it is important to sit down and plan your social media content in advance. It is recommended to create a plan of what content will be posted weekly, as this will allow you time to plan and signpost to relevant information accordingly.</a:t>
            </a:r>
          </a:p>
          <a:p>
            <a:pPr algn="l">
              <a:lnSpc>
                <a:spcPts val="2940"/>
              </a:lnSpc>
              <a:spcBef>
                <a:spcPct val="0"/>
              </a:spcBef>
            </a:pPr>
          </a:p>
          <a:p>
            <a:pPr algn="l">
              <a:lnSpc>
                <a:spcPts val="2940"/>
              </a:lnSpc>
              <a:spcBef>
                <a:spcPct val="0"/>
              </a:spcBef>
            </a:pPr>
          </a:p>
          <a:p>
            <a:pPr algn="l">
              <a:lnSpc>
                <a:spcPts val="2940"/>
              </a:lnSpc>
              <a:spcBef>
                <a:spcPct val="0"/>
              </a:spcBef>
            </a:pP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F798A"/>
        </a:solidFill>
      </p:bgPr>
    </p:bg>
    <p:spTree>
      <p:nvGrpSpPr>
        <p:cNvPr id="1" name=""/>
        <p:cNvGrpSpPr/>
        <p:nvPr/>
      </p:nvGrpSpPr>
      <p:grpSpPr>
        <a:xfrm>
          <a:off x="0" y="0"/>
          <a:ext cx="0" cy="0"/>
          <a:chOff x="0" y="0"/>
          <a:chExt cx="0" cy="0"/>
        </a:xfrm>
      </p:grpSpPr>
      <p:sp>
        <p:nvSpPr>
          <p:cNvPr name="TextBox 2" id="2"/>
          <p:cNvSpPr txBox="true"/>
          <p:nvPr/>
        </p:nvSpPr>
        <p:spPr>
          <a:xfrm rot="0">
            <a:off x="3473667" y="1878948"/>
            <a:ext cx="12686060" cy="1069976"/>
          </a:xfrm>
          <a:prstGeom prst="rect">
            <a:avLst/>
          </a:prstGeom>
        </p:spPr>
        <p:txBody>
          <a:bodyPr anchor="t" rtlCol="false" tIns="0" lIns="0" bIns="0" rIns="0">
            <a:spAutoFit/>
          </a:bodyPr>
          <a:lstStyle/>
          <a:p>
            <a:pPr algn="ctr">
              <a:lnSpc>
                <a:spcPts val="8000"/>
              </a:lnSpc>
            </a:pPr>
            <a:r>
              <a:rPr lang="en-US" sz="8000">
                <a:solidFill>
                  <a:srgbClr val="000000"/>
                </a:solidFill>
                <a:latin typeface="Franklin Gothic"/>
                <a:ea typeface="Franklin Gothic"/>
                <a:cs typeface="Franklin Gothic"/>
                <a:sym typeface="Franklin Gothic"/>
              </a:rPr>
              <a:t>CONTENT SCHEDULING</a:t>
            </a:r>
          </a:p>
        </p:txBody>
      </p:sp>
      <p:grpSp>
        <p:nvGrpSpPr>
          <p:cNvPr name="Group 3" id="3"/>
          <p:cNvGrpSpPr/>
          <p:nvPr/>
        </p:nvGrpSpPr>
        <p:grpSpPr>
          <a:xfrm rot="0">
            <a:off x="9816697" y="3468159"/>
            <a:ext cx="7428326" cy="5718923"/>
            <a:chOff x="0" y="0"/>
            <a:chExt cx="9904435" cy="7625231"/>
          </a:xfrm>
        </p:grpSpPr>
        <p:pic>
          <p:nvPicPr>
            <p:cNvPr name="Picture 4" id="4"/>
            <p:cNvPicPr>
              <a:picLocks noChangeAspect="true"/>
            </p:cNvPicPr>
            <p:nvPr/>
          </p:nvPicPr>
          <p:blipFill>
            <a:blip r:embed="rId2"/>
            <a:srcRect l="6730" t="0" r="6730" b="0"/>
            <a:stretch>
              <a:fillRect/>
            </a:stretch>
          </p:blipFill>
          <p:spPr>
            <a:xfrm flipH="false" flipV="false">
              <a:off x="0" y="0"/>
              <a:ext cx="9904435" cy="7625231"/>
            </a:xfrm>
            <a:prstGeom prst="rect">
              <a:avLst/>
            </a:prstGeom>
          </p:spPr>
        </p:pic>
      </p:grpSp>
      <p:sp>
        <p:nvSpPr>
          <p:cNvPr name="AutoShape 5" id="5"/>
          <p:cNvSpPr/>
          <p:nvPr/>
        </p:nvSpPr>
        <p:spPr>
          <a:xfrm>
            <a:off x="1014423" y="9437643"/>
            <a:ext cx="16244877" cy="0"/>
          </a:xfrm>
          <a:prstGeom prst="line">
            <a:avLst/>
          </a:prstGeom>
          <a:ln cap="flat" w="57150">
            <a:solidFill>
              <a:srgbClr val="4A4A49"/>
            </a:solidFill>
            <a:prstDash val="solid"/>
            <a:headEnd type="none" len="sm" w="sm"/>
            <a:tailEnd type="none" len="sm" w="sm"/>
          </a:ln>
        </p:spPr>
      </p:sp>
      <p:sp>
        <p:nvSpPr>
          <p:cNvPr name="TextBox 6" id="6"/>
          <p:cNvSpPr txBox="true"/>
          <p:nvPr/>
        </p:nvSpPr>
        <p:spPr>
          <a:xfrm rot="0">
            <a:off x="1028700" y="3508647"/>
            <a:ext cx="8394612" cy="4225290"/>
          </a:xfrm>
          <a:prstGeom prst="rect">
            <a:avLst/>
          </a:prstGeom>
        </p:spPr>
        <p:txBody>
          <a:bodyPr anchor="t" rtlCol="false" tIns="0" lIns="0" bIns="0" rIns="0">
            <a:spAutoFit/>
          </a:bodyPr>
          <a:lstStyle/>
          <a:p>
            <a:pPr algn="l">
              <a:lnSpc>
                <a:spcPts val="3359"/>
              </a:lnSpc>
            </a:pPr>
            <a:r>
              <a:rPr lang="en-US" sz="2399">
                <a:solidFill>
                  <a:srgbClr val="000000"/>
                </a:solidFill>
                <a:latin typeface="ITC Franklin Gothic LT"/>
                <a:ea typeface="ITC Franklin Gothic LT"/>
                <a:cs typeface="ITC Franklin Gothic LT"/>
                <a:sym typeface="ITC Franklin Gothic LT"/>
              </a:rPr>
              <a:t>Scheduling social media posts is a great time-saver Set aside an hour, sit down, plan your content for the week or month, and then let the scheduling tools do the rest. Plus, it keeps your feed consistent, your audience engaged, and frees up time for other important tasks. I highly recommend Meta Business Suite for scheduling as its free and provides and at a glance view of your social media calendar. This helps ensure your content is varied and consistent.</a:t>
            </a:r>
            <a:r>
              <a:rPr lang="en-US" sz="2399">
                <a:solidFill>
                  <a:srgbClr val="000000"/>
                </a:solidFill>
                <a:latin typeface="ITC Franklin Gothic LT"/>
                <a:ea typeface="ITC Franklin Gothic LT"/>
                <a:cs typeface="ITC Franklin Gothic LT"/>
                <a:sym typeface="ITC Franklin Gothic LT"/>
              </a:rPr>
              <a:t> </a:t>
            </a:r>
          </a:p>
          <a:p>
            <a:pPr algn="l">
              <a:lnSpc>
                <a:spcPts val="3359"/>
              </a:lnSpc>
            </a:pPr>
          </a:p>
          <a:p>
            <a:pPr algn="l">
              <a:lnSpc>
                <a:spcPts val="3359"/>
              </a:lnSpc>
              <a:spcBef>
                <a:spcPct val="0"/>
              </a:spcBef>
            </a:pP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8F6F7"/>
        </a:solidFill>
      </p:bgPr>
    </p:bg>
    <p:spTree>
      <p:nvGrpSpPr>
        <p:cNvPr id="1" name=""/>
        <p:cNvGrpSpPr/>
        <p:nvPr/>
      </p:nvGrpSpPr>
      <p:grpSpPr>
        <a:xfrm>
          <a:off x="0" y="0"/>
          <a:ext cx="0" cy="0"/>
          <a:chOff x="0" y="0"/>
          <a:chExt cx="0" cy="0"/>
        </a:xfrm>
      </p:grpSpPr>
      <p:sp>
        <p:nvSpPr>
          <p:cNvPr name="AutoShape 2" id="2"/>
          <p:cNvSpPr/>
          <p:nvPr/>
        </p:nvSpPr>
        <p:spPr>
          <a:xfrm>
            <a:off x="1014423" y="9437643"/>
            <a:ext cx="16244877" cy="0"/>
          </a:xfrm>
          <a:prstGeom prst="line">
            <a:avLst/>
          </a:prstGeom>
          <a:ln cap="flat" w="57150">
            <a:solidFill>
              <a:srgbClr val="F7B8C0"/>
            </a:solidFill>
            <a:prstDash val="solid"/>
            <a:headEnd type="none" len="sm" w="sm"/>
            <a:tailEnd type="none" len="sm" w="sm"/>
          </a:ln>
        </p:spPr>
      </p:sp>
      <p:sp>
        <p:nvSpPr>
          <p:cNvPr name="TextBox 3" id="3"/>
          <p:cNvSpPr txBox="true"/>
          <p:nvPr/>
        </p:nvSpPr>
        <p:spPr>
          <a:xfrm rot="0">
            <a:off x="733061" y="715778"/>
            <a:ext cx="17554939" cy="1069976"/>
          </a:xfrm>
          <a:prstGeom prst="rect">
            <a:avLst/>
          </a:prstGeom>
        </p:spPr>
        <p:txBody>
          <a:bodyPr anchor="t" rtlCol="false" tIns="0" lIns="0" bIns="0" rIns="0">
            <a:spAutoFit/>
          </a:bodyPr>
          <a:lstStyle/>
          <a:p>
            <a:pPr algn="ctr">
              <a:lnSpc>
                <a:spcPts val="8000"/>
              </a:lnSpc>
            </a:pPr>
            <a:r>
              <a:rPr lang="en-US" sz="8000">
                <a:solidFill>
                  <a:srgbClr val="000000"/>
                </a:solidFill>
                <a:latin typeface="Franklin Gothic"/>
                <a:ea typeface="Franklin Gothic"/>
                <a:cs typeface="Franklin Gothic"/>
                <a:sym typeface="Franklin Gothic"/>
              </a:rPr>
              <a:t>EXAMPLE POSTING SCHEDULE</a:t>
            </a:r>
          </a:p>
        </p:txBody>
      </p:sp>
      <p:sp>
        <p:nvSpPr>
          <p:cNvPr name="TextBox 4" id="4"/>
          <p:cNvSpPr txBox="true"/>
          <p:nvPr/>
        </p:nvSpPr>
        <p:spPr>
          <a:xfrm rot="0">
            <a:off x="6726882" y="1919103"/>
            <a:ext cx="4834235" cy="453390"/>
          </a:xfrm>
          <a:prstGeom prst="rect">
            <a:avLst/>
          </a:prstGeom>
        </p:spPr>
        <p:txBody>
          <a:bodyPr anchor="t" rtlCol="false" tIns="0" lIns="0" bIns="0" rIns="0">
            <a:spAutoFit/>
          </a:bodyPr>
          <a:lstStyle/>
          <a:p>
            <a:pPr algn="ctr">
              <a:lnSpc>
                <a:spcPts val="3359"/>
              </a:lnSpc>
              <a:spcBef>
                <a:spcPct val="0"/>
              </a:spcBef>
            </a:pPr>
            <a:r>
              <a:rPr lang="en-US" sz="2400">
                <a:solidFill>
                  <a:srgbClr val="000000"/>
                </a:solidFill>
                <a:latin typeface="ITC Franklin Gothic LT"/>
                <a:ea typeface="ITC Franklin Gothic LT"/>
                <a:cs typeface="ITC Franklin Gothic LT"/>
                <a:sym typeface="ITC Franklin Gothic LT"/>
              </a:rPr>
              <a:t>Tips for streamlining your processes</a:t>
            </a:r>
          </a:p>
        </p:txBody>
      </p:sp>
      <p:sp>
        <p:nvSpPr>
          <p:cNvPr name="TextBox 5" id="5"/>
          <p:cNvSpPr txBox="true"/>
          <p:nvPr/>
        </p:nvSpPr>
        <p:spPr>
          <a:xfrm rot="0">
            <a:off x="430897" y="2891975"/>
            <a:ext cx="8531077" cy="3190332"/>
          </a:xfrm>
          <a:prstGeom prst="rect">
            <a:avLst/>
          </a:prstGeom>
        </p:spPr>
        <p:txBody>
          <a:bodyPr anchor="t" rtlCol="false" tIns="0" lIns="0" bIns="0" rIns="0">
            <a:spAutoFit/>
          </a:bodyPr>
          <a:lstStyle/>
          <a:p>
            <a:pPr algn="just">
              <a:lnSpc>
                <a:spcPts val="3179"/>
              </a:lnSpc>
            </a:pPr>
            <a:r>
              <a:rPr lang="en-US" sz="2271">
                <a:solidFill>
                  <a:srgbClr val="000000"/>
                </a:solidFill>
                <a:latin typeface="Libre Franklin Light"/>
                <a:ea typeface="Libre Franklin Light"/>
                <a:cs typeface="Libre Franklin Light"/>
                <a:sym typeface="Libre Franklin Light"/>
              </a:rPr>
              <a:t>Monday post ideas - Mindful Monday, Motivation Monday.</a:t>
            </a:r>
          </a:p>
          <a:p>
            <a:pPr algn="just">
              <a:lnSpc>
                <a:spcPts val="3179"/>
              </a:lnSpc>
            </a:pPr>
            <a:r>
              <a:rPr lang="en-US" sz="2271">
                <a:solidFill>
                  <a:srgbClr val="000000"/>
                </a:solidFill>
                <a:latin typeface="Libre Franklin Light"/>
                <a:ea typeface="Libre Franklin Light"/>
                <a:cs typeface="Libre Franklin Light"/>
                <a:sym typeface="Libre Franklin Light"/>
              </a:rPr>
              <a:t>Tuesday post ideas - Testimonial Tuesday, Tip Tuesday</a:t>
            </a:r>
          </a:p>
          <a:p>
            <a:pPr algn="just">
              <a:lnSpc>
                <a:spcPts val="3179"/>
              </a:lnSpc>
            </a:pPr>
            <a:r>
              <a:rPr lang="en-US" sz="2271">
                <a:solidFill>
                  <a:srgbClr val="000000"/>
                </a:solidFill>
                <a:latin typeface="Libre Franklin Light"/>
                <a:ea typeface="Libre Franklin Light"/>
                <a:cs typeface="Libre Franklin Light"/>
                <a:sym typeface="Libre Franklin Light"/>
              </a:rPr>
              <a:t>Wednesday Post Ideas - Wellbeing Wednesday</a:t>
            </a:r>
          </a:p>
          <a:p>
            <a:pPr algn="just">
              <a:lnSpc>
                <a:spcPts val="3179"/>
              </a:lnSpc>
            </a:pPr>
            <a:r>
              <a:rPr lang="en-US" sz="2271">
                <a:solidFill>
                  <a:srgbClr val="000000"/>
                </a:solidFill>
                <a:latin typeface="Libre Franklin Light"/>
                <a:ea typeface="Libre Franklin Light"/>
                <a:cs typeface="Libre Franklin Light"/>
                <a:sym typeface="Libre Franklin Light"/>
              </a:rPr>
              <a:t>Thursday Post Ideas - Throwback Thursday</a:t>
            </a:r>
          </a:p>
          <a:p>
            <a:pPr algn="just">
              <a:lnSpc>
                <a:spcPts val="3179"/>
              </a:lnSpc>
            </a:pPr>
            <a:r>
              <a:rPr lang="en-US" sz="2271">
                <a:solidFill>
                  <a:srgbClr val="000000"/>
                </a:solidFill>
                <a:latin typeface="Libre Franklin Light"/>
                <a:ea typeface="Libre Franklin Light"/>
                <a:cs typeface="Libre Franklin Light"/>
                <a:sym typeface="Libre Franklin Light"/>
              </a:rPr>
              <a:t>Friday Post Ideas - Feedback Friday, Fact Friday</a:t>
            </a:r>
          </a:p>
          <a:p>
            <a:pPr algn="just">
              <a:lnSpc>
                <a:spcPts val="3179"/>
              </a:lnSpc>
            </a:pPr>
            <a:r>
              <a:rPr lang="en-US" sz="2271">
                <a:solidFill>
                  <a:srgbClr val="000000"/>
                </a:solidFill>
                <a:latin typeface="Libre Franklin Light"/>
                <a:ea typeface="Libre Franklin Light"/>
                <a:cs typeface="Libre Franklin Light"/>
                <a:sym typeface="Libre Franklin Light"/>
              </a:rPr>
              <a:t>Sunday Post Ideas - Self care Sunday</a:t>
            </a:r>
          </a:p>
          <a:p>
            <a:pPr algn="just">
              <a:lnSpc>
                <a:spcPts val="3179"/>
              </a:lnSpc>
            </a:pPr>
          </a:p>
          <a:p>
            <a:pPr algn="just">
              <a:lnSpc>
                <a:spcPts val="3179"/>
              </a:lnSpc>
            </a:pPr>
          </a:p>
        </p:txBody>
      </p:sp>
      <p:sp>
        <p:nvSpPr>
          <p:cNvPr name="Freeform 6" id="6"/>
          <p:cNvSpPr/>
          <p:nvPr/>
        </p:nvSpPr>
        <p:spPr>
          <a:xfrm flipH="false" flipV="false" rot="0">
            <a:off x="9510530" y="2942548"/>
            <a:ext cx="8508716" cy="5309726"/>
          </a:xfrm>
          <a:custGeom>
            <a:avLst/>
            <a:gdLst/>
            <a:ahLst/>
            <a:cxnLst/>
            <a:rect r="r" b="b" t="t" l="l"/>
            <a:pathLst>
              <a:path h="5309726" w="8508716">
                <a:moveTo>
                  <a:pt x="0" y="0"/>
                </a:moveTo>
                <a:lnTo>
                  <a:pt x="8508716" y="0"/>
                </a:lnTo>
                <a:lnTo>
                  <a:pt x="8508716" y="5309726"/>
                </a:lnTo>
                <a:lnTo>
                  <a:pt x="0" y="5309726"/>
                </a:lnTo>
                <a:lnTo>
                  <a:pt x="0" y="0"/>
                </a:lnTo>
                <a:close/>
              </a:path>
            </a:pathLst>
          </a:custGeom>
          <a:blipFill>
            <a:blip r:embed="rId2"/>
            <a:stretch>
              <a:fillRect l="0" t="-3482" r="0" b="-3482"/>
            </a:stretch>
          </a:blipFill>
        </p:spPr>
      </p:sp>
      <p:sp>
        <p:nvSpPr>
          <p:cNvPr name="TextBox 7" id="7"/>
          <p:cNvSpPr txBox="true"/>
          <p:nvPr/>
        </p:nvSpPr>
        <p:spPr>
          <a:xfrm rot="0">
            <a:off x="430897" y="6034681"/>
            <a:ext cx="8895129" cy="3040507"/>
          </a:xfrm>
          <a:prstGeom prst="rect">
            <a:avLst/>
          </a:prstGeom>
        </p:spPr>
        <p:txBody>
          <a:bodyPr anchor="t" rtlCol="false" tIns="0" lIns="0" bIns="0" rIns="0">
            <a:spAutoFit/>
          </a:bodyPr>
          <a:lstStyle/>
          <a:p>
            <a:pPr algn="just">
              <a:lnSpc>
                <a:spcPts val="3037"/>
              </a:lnSpc>
            </a:pPr>
            <a:r>
              <a:rPr lang="en-US" sz="2169">
                <a:solidFill>
                  <a:srgbClr val="000000"/>
                </a:solidFill>
                <a:latin typeface="Libre Franklin Light"/>
                <a:ea typeface="Libre Franklin Light"/>
                <a:cs typeface="Libre Franklin Light"/>
                <a:sym typeface="Libre Franklin Light"/>
              </a:rPr>
              <a:t>When it comes to choosing what to post I would advise a variety of social proof such as reviews, behind the scenes pictures and informative posts about who you are and what you do.</a:t>
            </a:r>
            <a:r>
              <a:rPr lang="en-US" sz="2169">
                <a:solidFill>
                  <a:srgbClr val="000000"/>
                </a:solidFill>
                <a:latin typeface="Libre Franklin Light"/>
                <a:ea typeface="Libre Franklin Light"/>
                <a:cs typeface="Libre Franklin Light"/>
                <a:sym typeface="Libre Franklin Light"/>
              </a:rPr>
              <a:t> </a:t>
            </a:r>
          </a:p>
          <a:p>
            <a:pPr algn="just">
              <a:lnSpc>
                <a:spcPts val="3037"/>
              </a:lnSpc>
            </a:pPr>
          </a:p>
          <a:p>
            <a:pPr algn="just">
              <a:lnSpc>
                <a:spcPts val="3037"/>
              </a:lnSpc>
            </a:pPr>
            <a:r>
              <a:rPr lang="en-US" sz="2169">
                <a:solidFill>
                  <a:srgbClr val="000000"/>
                </a:solidFill>
                <a:latin typeface="Libre Franklin Light"/>
                <a:ea typeface="Libre Franklin Light"/>
                <a:cs typeface="Libre Franklin Light"/>
                <a:sym typeface="Libre Franklin Light"/>
              </a:rPr>
              <a:t>Keeping the variety means you are likely to appeal to a wider audience.</a:t>
            </a:r>
          </a:p>
          <a:p>
            <a:pPr algn="just">
              <a:lnSpc>
                <a:spcPts val="3037"/>
              </a:lnSpc>
            </a:pPr>
          </a:p>
          <a:p>
            <a:pPr algn="just">
              <a:lnSpc>
                <a:spcPts val="3037"/>
              </a:lnSpc>
            </a:pP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8F6F7"/>
        </a:solidFill>
      </p:bgPr>
    </p:bg>
    <p:spTree>
      <p:nvGrpSpPr>
        <p:cNvPr id="1" name=""/>
        <p:cNvGrpSpPr/>
        <p:nvPr/>
      </p:nvGrpSpPr>
      <p:grpSpPr>
        <a:xfrm>
          <a:off x="0" y="0"/>
          <a:ext cx="0" cy="0"/>
          <a:chOff x="0" y="0"/>
          <a:chExt cx="0" cy="0"/>
        </a:xfrm>
      </p:grpSpPr>
      <p:sp>
        <p:nvSpPr>
          <p:cNvPr name="AutoShape 2" id="2"/>
          <p:cNvSpPr/>
          <p:nvPr/>
        </p:nvSpPr>
        <p:spPr>
          <a:xfrm>
            <a:off x="1014423" y="9437643"/>
            <a:ext cx="16244877" cy="0"/>
          </a:xfrm>
          <a:prstGeom prst="line">
            <a:avLst/>
          </a:prstGeom>
          <a:ln cap="flat" w="57150">
            <a:solidFill>
              <a:srgbClr val="F7B8C0"/>
            </a:solidFill>
            <a:prstDash val="solid"/>
            <a:headEnd type="none" len="sm" w="sm"/>
            <a:tailEnd type="none" len="sm" w="sm"/>
          </a:ln>
        </p:spPr>
      </p:sp>
      <p:sp>
        <p:nvSpPr>
          <p:cNvPr name="TextBox 3" id="3"/>
          <p:cNvSpPr txBox="true"/>
          <p:nvPr/>
        </p:nvSpPr>
        <p:spPr>
          <a:xfrm rot="0">
            <a:off x="3519333" y="717306"/>
            <a:ext cx="11249335" cy="1069976"/>
          </a:xfrm>
          <a:prstGeom prst="rect">
            <a:avLst/>
          </a:prstGeom>
        </p:spPr>
        <p:txBody>
          <a:bodyPr anchor="t" rtlCol="false" tIns="0" lIns="0" bIns="0" rIns="0">
            <a:spAutoFit/>
          </a:bodyPr>
          <a:lstStyle/>
          <a:p>
            <a:pPr algn="ctr">
              <a:lnSpc>
                <a:spcPts val="8000"/>
              </a:lnSpc>
            </a:pPr>
            <a:r>
              <a:rPr lang="en-US" sz="8000">
                <a:solidFill>
                  <a:srgbClr val="000000"/>
                </a:solidFill>
                <a:latin typeface="Franklin Gothic"/>
                <a:ea typeface="Franklin Gothic"/>
                <a:cs typeface="Franklin Gothic"/>
                <a:sym typeface="Franklin Gothic"/>
              </a:rPr>
              <a:t>TRELLO </a:t>
            </a:r>
          </a:p>
        </p:txBody>
      </p:sp>
      <p:sp>
        <p:nvSpPr>
          <p:cNvPr name="TextBox 4" id="4"/>
          <p:cNvSpPr txBox="true"/>
          <p:nvPr/>
        </p:nvSpPr>
        <p:spPr>
          <a:xfrm rot="0">
            <a:off x="6726882" y="1919103"/>
            <a:ext cx="4834235" cy="453390"/>
          </a:xfrm>
          <a:prstGeom prst="rect">
            <a:avLst/>
          </a:prstGeom>
        </p:spPr>
        <p:txBody>
          <a:bodyPr anchor="t" rtlCol="false" tIns="0" lIns="0" bIns="0" rIns="0">
            <a:spAutoFit/>
          </a:bodyPr>
          <a:lstStyle/>
          <a:p>
            <a:pPr algn="ctr">
              <a:lnSpc>
                <a:spcPts val="3359"/>
              </a:lnSpc>
              <a:spcBef>
                <a:spcPct val="0"/>
              </a:spcBef>
            </a:pPr>
            <a:r>
              <a:rPr lang="en-US" sz="2400">
                <a:solidFill>
                  <a:srgbClr val="000000"/>
                </a:solidFill>
                <a:latin typeface="ITC Franklin Gothic LT"/>
                <a:ea typeface="ITC Franklin Gothic LT"/>
                <a:cs typeface="ITC Franklin Gothic LT"/>
                <a:sym typeface="ITC Franklin Gothic LT"/>
              </a:rPr>
              <a:t>Tips for streamlining your processes</a:t>
            </a:r>
          </a:p>
        </p:txBody>
      </p:sp>
      <p:sp>
        <p:nvSpPr>
          <p:cNvPr name="TextBox 5" id="5"/>
          <p:cNvSpPr txBox="true"/>
          <p:nvPr/>
        </p:nvSpPr>
        <p:spPr>
          <a:xfrm rot="0">
            <a:off x="612923" y="2562993"/>
            <a:ext cx="8531077" cy="4076791"/>
          </a:xfrm>
          <a:prstGeom prst="rect">
            <a:avLst/>
          </a:prstGeom>
        </p:spPr>
        <p:txBody>
          <a:bodyPr anchor="t" rtlCol="false" tIns="0" lIns="0" bIns="0" rIns="0">
            <a:spAutoFit/>
          </a:bodyPr>
          <a:lstStyle/>
          <a:p>
            <a:pPr algn="just">
              <a:lnSpc>
                <a:spcPts val="2759"/>
              </a:lnSpc>
            </a:pPr>
            <a:r>
              <a:rPr lang="en-US" sz="1971">
                <a:solidFill>
                  <a:srgbClr val="000000"/>
                </a:solidFill>
                <a:latin typeface="Libre Franklin Light"/>
                <a:ea typeface="Libre Franklin Light"/>
                <a:cs typeface="Libre Franklin Light"/>
                <a:sym typeface="Libre Franklin Light"/>
              </a:rPr>
              <a:t>Social media can be overwhelming and time consuming and an where time and resources are limited I would recommend a basic posting strategy. Working towards having your posts planned a scheduled a few weeks in advance allows a little breathing space which can reduce the pressure and free up room for creativity and ad hoc posting. </a:t>
            </a:r>
            <a:r>
              <a:rPr lang="en-US" sz="1971" u="sng">
                <a:solidFill>
                  <a:srgbClr val="000000"/>
                </a:solidFill>
                <a:latin typeface="Libre Franklin Light"/>
                <a:ea typeface="Libre Franklin Light"/>
                <a:cs typeface="Libre Franklin Light"/>
                <a:sym typeface="Libre Franklin Light"/>
                <a:hlinkClick r:id="rId2" tooltip="https://trello.com"/>
              </a:rPr>
              <a:t>Trello</a:t>
            </a:r>
            <a:r>
              <a:rPr lang="en-US" sz="1971">
                <a:solidFill>
                  <a:srgbClr val="000000"/>
                </a:solidFill>
                <a:latin typeface="Libre Franklin Light"/>
                <a:ea typeface="Libre Franklin Light"/>
                <a:cs typeface="Libre Franklin Light"/>
                <a:sym typeface="Libre Franklin Light"/>
              </a:rPr>
              <a:t> is a user friendly project management tool where you can add tasks, social media ideas and store key information. It works in real time and you can tag board members using @theirname to ensure they get the tag. I would highly recommend Trello as a place for all your social media brainstorming ideas so you don't forget your key dates and planned posts. Here is an example of a functional Trello board:</a:t>
            </a:r>
          </a:p>
          <a:p>
            <a:pPr algn="just">
              <a:lnSpc>
                <a:spcPts val="2479"/>
              </a:lnSpc>
            </a:pPr>
          </a:p>
        </p:txBody>
      </p:sp>
      <p:sp>
        <p:nvSpPr>
          <p:cNvPr name="Freeform 6" id="6"/>
          <p:cNvSpPr/>
          <p:nvPr/>
        </p:nvSpPr>
        <p:spPr>
          <a:xfrm flipH="false" flipV="false" rot="0">
            <a:off x="9488502" y="2601093"/>
            <a:ext cx="8508716" cy="5309726"/>
          </a:xfrm>
          <a:custGeom>
            <a:avLst/>
            <a:gdLst/>
            <a:ahLst/>
            <a:cxnLst/>
            <a:rect r="r" b="b" t="t" l="l"/>
            <a:pathLst>
              <a:path h="5309726" w="8508716">
                <a:moveTo>
                  <a:pt x="0" y="0"/>
                </a:moveTo>
                <a:lnTo>
                  <a:pt x="8508716" y="0"/>
                </a:lnTo>
                <a:lnTo>
                  <a:pt x="8508716" y="5309726"/>
                </a:lnTo>
                <a:lnTo>
                  <a:pt x="0" y="5309726"/>
                </a:lnTo>
                <a:lnTo>
                  <a:pt x="0" y="0"/>
                </a:lnTo>
                <a:close/>
              </a:path>
            </a:pathLst>
          </a:custGeom>
          <a:blipFill>
            <a:blip r:embed="rId3"/>
            <a:stretch>
              <a:fillRect l="0" t="0" r="0" b="0"/>
            </a:stretch>
          </a:blipFill>
        </p:spPr>
      </p:sp>
      <p:sp>
        <p:nvSpPr>
          <p:cNvPr name="TextBox 7" id="7"/>
          <p:cNvSpPr txBox="true"/>
          <p:nvPr/>
        </p:nvSpPr>
        <p:spPr>
          <a:xfrm rot="0">
            <a:off x="612923" y="6830285"/>
            <a:ext cx="8702991" cy="673862"/>
          </a:xfrm>
          <a:prstGeom prst="rect">
            <a:avLst/>
          </a:prstGeom>
        </p:spPr>
        <p:txBody>
          <a:bodyPr anchor="t" rtlCol="false" tIns="0" lIns="0" bIns="0" rIns="0">
            <a:spAutoFit/>
          </a:bodyPr>
          <a:lstStyle/>
          <a:p>
            <a:pPr algn="just">
              <a:lnSpc>
                <a:spcPts val="2757"/>
              </a:lnSpc>
            </a:pPr>
            <a:r>
              <a:rPr lang="en-US" sz="1969">
                <a:solidFill>
                  <a:srgbClr val="000000"/>
                </a:solidFill>
                <a:latin typeface="Libre Franklin Light"/>
                <a:ea typeface="Libre Franklin Light"/>
                <a:cs typeface="Libre Franklin Light"/>
                <a:sym typeface="Libre Franklin Light"/>
              </a:rPr>
              <a:t>Trello allows you to add a checklist before posting and add coloured labels to help keep yourself organised. </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F798A"/>
        </a:solidFill>
      </p:bgPr>
    </p:bg>
    <p:spTree>
      <p:nvGrpSpPr>
        <p:cNvPr id="1" name=""/>
        <p:cNvGrpSpPr/>
        <p:nvPr/>
      </p:nvGrpSpPr>
      <p:grpSpPr>
        <a:xfrm>
          <a:off x="0" y="0"/>
          <a:ext cx="0" cy="0"/>
          <a:chOff x="0" y="0"/>
          <a:chExt cx="0" cy="0"/>
        </a:xfrm>
      </p:grpSpPr>
      <p:sp>
        <p:nvSpPr>
          <p:cNvPr name="Freeform 2" id="2"/>
          <p:cNvSpPr/>
          <p:nvPr/>
        </p:nvSpPr>
        <p:spPr>
          <a:xfrm flipH="false" flipV="false" rot="0">
            <a:off x="11186444" y="1368893"/>
            <a:ext cx="5474957" cy="6646382"/>
          </a:xfrm>
          <a:custGeom>
            <a:avLst/>
            <a:gdLst/>
            <a:ahLst/>
            <a:cxnLst/>
            <a:rect r="r" b="b" t="t" l="l"/>
            <a:pathLst>
              <a:path h="6646382" w="5474957">
                <a:moveTo>
                  <a:pt x="0" y="0"/>
                </a:moveTo>
                <a:lnTo>
                  <a:pt x="5474958" y="0"/>
                </a:lnTo>
                <a:lnTo>
                  <a:pt x="5474958" y="6646382"/>
                </a:lnTo>
                <a:lnTo>
                  <a:pt x="0" y="6646382"/>
                </a:lnTo>
                <a:lnTo>
                  <a:pt x="0" y="0"/>
                </a:lnTo>
                <a:close/>
              </a:path>
            </a:pathLst>
          </a:custGeom>
          <a:blipFill>
            <a:blip r:embed="rId2"/>
            <a:stretch>
              <a:fillRect l="0" t="0" r="0" b="0"/>
            </a:stretch>
          </a:blipFill>
        </p:spPr>
      </p:sp>
      <p:sp>
        <p:nvSpPr>
          <p:cNvPr name="TextBox 3" id="3"/>
          <p:cNvSpPr txBox="true"/>
          <p:nvPr/>
        </p:nvSpPr>
        <p:spPr>
          <a:xfrm rot="0">
            <a:off x="2757745" y="1171575"/>
            <a:ext cx="12686060" cy="1069976"/>
          </a:xfrm>
          <a:prstGeom prst="rect">
            <a:avLst/>
          </a:prstGeom>
        </p:spPr>
        <p:txBody>
          <a:bodyPr anchor="t" rtlCol="false" tIns="0" lIns="0" bIns="0" rIns="0">
            <a:spAutoFit/>
          </a:bodyPr>
          <a:lstStyle/>
          <a:p>
            <a:pPr algn="ctr">
              <a:lnSpc>
                <a:spcPts val="8000"/>
              </a:lnSpc>
            </a:pPr>
            <a:r>
              <a:rPr lang="en-US" sz="8000">
                <a:solidFill>
                  <a:srgbClr val="000000"/>
                </a:solidFill>
                <a:latin typeface="Franklin Gothic"/>
                <a:ea typeface="Franklin Gothic"/>
                <a:cs typeface="Franklin Gothic"/>
                <a:sym typeface="Franklin Gothic"/>
              </a:rPr>
              <a:t>CHATGPT</a:t>
            </a:r>
          </a:p>
        </p:txBody>
      </p:sp>
      <p:sp>
        <p:nvSpPr>
          <p:cNvPr name="TextBox 4" id="4"/>
          <p:cNvSpPr txBox="true"/>
          <p:nvPr/>
        </p:nvSpPr>
        <p:spPr>
          <a:xfrm rot="0">
            <a:off x="1289763" y="3267496"/>
            <a:ext cx="9346047" cy="4437380"/>
          </a:xfrm>
          <a:prstGeom prst="rect">
            <a:avLst/>
          </a:prstGeom>
        </p:spPr>
        <p:txBody>
          <a:bodyPr anchor="t" rtlCol="false" tIns="0" lIns="0" bIns="0" rIns="0">
            <a:spAutoFit/>
          </a:bodyPr>
          <a:lstStyle/>
          <a:p>
            <a:pPr algn="l">
              <a:lnSpc>
                <a:spcPts val="3220"/>
              </a:lnSpc>
            </a:pPr>
            <a:r>
              <a:rPr lang="en-US" sz="2300" u="sng">
                <a:solidFill>
                  <a:srgbClr val="000000"/>
                </a:solidFill>
                <a:latin typeface="ITC Franklin Gothic LT"/>
                <a:ea typeface="ITC Franklin Gothic LT"/>
                <a:cs typeface="ITC Franklin Gothic LT"/>
                <a:sym typeface="ITC Franklin Gothic LT"/>
                <a:hlinkClick r:id="rId3" tooltip="https://chat.openai.com"/>
              </a:rPr>
              <a:t>ChatGPT</a:t>
            </a:r>
            <a:r>
              <a:rPr lang="en-US" sz="2300">
                <a:solidFill>
                  <a:srgbClr val="000000"/>
                </a:solidFill>
                <a:latin typeface="ITC Franklin Gothic LT"/>
                <a:ea typeface="ITC Franklin Gothic LT"/>
                <a:cs typeface="ITC Franklin Gothic LT"/>
                <a:sym typeface="ITC Franklin Gothic LT"/>
              </a:rPr>
              <a:t> is an AI tool that you can ask for social media idea, to proofread your text or to rephrase some text for some inspiration. While it is tempting to use this for writing all posts for ease I would strongly advise a human injections, otherwise it can look quite wordy and unnatural so its about finding that balance. Please note it defaults to American spelling but you can ask it to change this. Speak to ChatGPT as if it was a person and you can feedback to help it improve using commands such as: less formal, make simpler or use a friendly tone. </a:t>
            </a:r>
          </a:p>
          <a:p>
            <a:pPr algn="l">
              <a:lnSpc>
                <a:spcPts val="3220"/>
              </a:lnSpc>
            </a:pPr>
          </a:p>
          <a:p>
            <a:pPr algn="l">
              <a:lnSpc>
                <a:spcPts val="3220"/>
              </a:lnSpc>
            </a:pPr>
            <a:r>
              <a:rPr lang="en-US" sz="2300">
                <a:solidFill>
                  <a:srgbClr val="000000"/>
                </a:solidFill>
                <a:latin typeface="ITC Franklin Gothic LT"/>
                <a:ea typeface="ITC Franklin Gothic LT"/>
                <a:cs typeface="ITC Franklin Gothic LT"/>
                <a:sym typeface="ITC Franklin Gothic LT"/>
              </a:rPr>
              <a:t>For charities, ChatGPT can be helpful but use</a:t>
            </a:r>
            <a:r>
              <a:rPr lang="en-US" sz="2300">
                <a:solidFill>
                  <a:srgbClr val="000000"/>
                </a:solidFill>
                <a:latin typeface="ITC Franklin Gothic LT"/>
                <a:ea typeface="ITC Franklin Gothic LT"/>
                <a:cs typeface="ITC Franklin Gothic LT"/>
                <a:sym typeface="ITC Franklin Gothic LT"/>
              </a:rPr>
              <a:t> with care.</a:t>
            </a:r>
          </a:p>
          <a:p>
            <a:pPr algn="l">
              <a:lnSpc>
                <a:spcPts val="3220"/>
              </a:lnSpc>
              <a:spcBef>
                <a:spcPct val="0"/>
              </a:spcBef>
            </a:pPr>
          </a:p>
        </p:txBody>
      </p:sp>
      <p:sp>
        <p:nvSpPr>
          <p:cNvPr name="AutoShape 5" id="5"/>
          <p:cNvSpPr/>
          <p:nvPr/>
        </p:nvSpPr>
        <p:spPr>
          <a:xfrm>
            <a:off x="1014423" y="9437643"/>
            <a:ext cx="16244877" cy="0"/>
          </a:xfrm>
          <a:prstGeom prst="line">
            <a:avLst/>
          </a:prstGeom>
          <a:ln cap="flat" w="57150">
            <a:solidFill>
              <a:srgbClr val="4A4A49"/>
            </a:solidFill>
            <a:prstDash val="solid"/>
            <a:headEnd type="none" len="sm" w="sm"/>
            <a:tailEnd type="none" len="sm" w="sm"/>
          </a:ln>
        </p:spPr>
      </p:sp>
    </p:spTree>
  </p:cSld>
  <p:clrMapOvr>
    <a:masterClrMapping/>
  </p:clrMapOvr>
</p:sld>
</file>

<file path=ppt/slides/slide19.xml><?xml version="1.0" encoding="utf-8"?>
<p:sld xmlns:p="http://schemas.openxmlformats.org/presentationml/2006/main" xmlns:a="http://schemas.openxmlformats.org/drawingml/2006/main">
  <p:cSld>
    <p:bg>
      <p:bgPr>
        <a:solidFill>
          <a:srgbClr val="F8F6F7"/>
        </a:solidFill>
      </p:bgPr>
    </p:bg>
    <p:spTree>
      <p:nvGrpSpPr>
        <p:cNvPr id="1" name=""/>
        <p:cNvGrpSpPr/>
        <p:nvPr/>
      </p:nvGrpSpPr>
      <p:grpSpPr>
        <a:xfrm>
          <a:off x="0" y="0"/>
          <a:ext cx="0" cy="0"/>
          <a:chOff x="0" y="0"/>
          <a:chExt cx="0" cy="0"/>
        </a:xfrm>
      </p:grpSpPr>
      <p:sp>
        <p:nvSpPr>
          <p:cNvPr name="TextBox 2" id="2"/>
          <p:cNvSpPr txBox="true"/>
          <p:nvPr/>
        </p:nvSpPr>
        <p:spPr>
          <a:xfrm rot="0">
            <a:off x="2002298" y="1333466"/>
            <a:ext cx="13910180" cy="1373087"/>
          </a:xfrm>
          <a:prstGeom prst="rect">
            <a:avLst/>
          </a:prstGeom>
        </p:spPr>
        <p:txBody>
          <a:bodyPr anchor="t" rtlCol="false" tIns="0" lIns="0" bIns="0" rIns="0">
            <a:spAutoFit/>
          </a:bodyPr>
          <a:lstStyle/>
          <a:p>
            <a:pPr algn="ctr">
              <a:lnSpc>
                <a:spcPts val="10335"/>
              </a:lnSpc>
            </a:pPr>
            <a:r>
              <a:rPr lang="en-US" sz="10335">
                <a:solidFill>
                  <a:srgbClr val="FF798A"/>
                </a:solidFill>
                <a:latin typeface="Franklin Gothic"/>
                <a:ea typeface="Franklin Gothic"/>
                <a:cs typeface="Franklin Gothic"/>
                <a:sym typeface="Franklin Gothic"/>
              </a:rPr>
              <a:t>REMEMBER</a:t>
            </a:r>
          </a:p>
        </p:txBody>
      </p:sp>
      <p:sp>
        <p:nvSpPr>
          <p:cNvPr name="TextBox 3" id="3"/>
          <p:cNvSpPr txBox="true"/>
          <p:nvPr/>
        </p:nvSpPr>
        <p:spPr>
          <a:xfrm rot="0">
            <a:off x="2188910" y="4123418"/>
            <a:ext cx="13910180" cy="2596514"/>
          </a:xfrm>
          <a:prstGeom prst="rect">
            <a:avLst/>
          </a:prstGeom>
        </p:spPr>
        <p:txBody>
          <a:bodyPr anchor="t" rtlCol="false" tIns="0" lIns="0" bIns="0" rIns="0">
            <a:spAutoFit/>
          </a:bodyPr>
          <a:lstStyle/>
          <a:p>
            <a:pPr algn="ctr">
              <a:lnSpc>
                <a:spcPts val="5099"/>
              </a:lnSpc>
            </a:pPr>
            <a:r>
              <a:rPr lang="en-US" sz="5099">
                <a:solidFill>
                  <a:srgbClr val="000000"/>
                </a:solidFill>
                <a:latin typeface="Franklin Gothic"/>
                <a:ea typeface="Franklin Gothic"/>
                <a:cs typeface="Franklin Gothic"/>
                <a:sym typeface="Franklin Gothic"/>
              </a:rPr>
              <a:t> YOU CAN ONLY DO WHAT YOU CAN WITH WHAT YOU HAVE. PROGRESS IS MADE ONE STEP AT A TIME, AND EVERY SMALL EFFORT COUNTS.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330490" y="889707"/>
            <a:ext cx="11100213" cy="1069976"/>
          </a:xfrm>
          <a:prstGeom prst="rect">
            <a:avLst/>
          </a:prstGeom>
        </p:spPr>
        <p:txBody>
          <a:bodyPr anchor="t" rtlCol="false" tIns="0" lIns="0" bIns="0" rIns="0">
            <a:spAutoFit/>
          </a:bodyPr>
          <a:lstStyle/>
          <a:p>
            <a:pPr algn="l">
              <a:lnSpc>
                <a:spcPts val="8000"/>
              </a:lnSpc>
            </a:pPr>
            <a:r>
              <a:rPr lang="en-US" sz="8000">
                <a:solidFill>
                  <a:srgbClr val="000000"/>
                </a:solidFill>
                <a:latin typeface="Franklin Gothic"/>
                <a:ea typeface="Franklin Gothic"/>
                <a:cs typeface="Franklin Gothic"/>
                <a:sym typeface="Franklin Gothic"/>
              </a:rPr>
              <a:t>HELLO!</a:t>
            </a:r>
          </a:p>
        </p:txBody>
      </p:sp>
      <p:sp>
        <p:nvSpPr>
          <p:cNvPr name="AutoShape 3" id="3"/>
          <p:cNvSpPr/>
          <p:nvPr/>
        </p:nvSpPr>
        <p:spPr>
          <a:xfrm rot="0">
            <a:off x="1014423" y="9107532"/>
            <a:ext cx="16244877" cy="0"/>
          </a:xfrm>
          <a:prstGeom prst="line">
            <a:avLst/>
          </a:prstGeom>
          <a:ln cap="flat" w="57150">
            <a:solidFill>
              <a:srgbClr val="F7B8C0"/>
            </a:solidFill>
            <a:prstDash val="solid"/>
            <a:headEnd type="none" len="sm" w="sm"/>
            <a:tailEnd type="none" len="sm" w="sm"/>
          </a:ln>
        </p:spPr>
      </p:sp>
      <p:sp>
        <p:nvSpPr>
          <p:cNvPr name="AutoShape 4" id="4"/>
          <p:cNvSpPr/>
          <p:nvPr/>
        </p:nvSpPr>
        <p:spPr>
          <a:xfrm>
            <a:off x="1330490" y="1988258"/>
            <a:ext cx="848697" cy="0"/>
          </a:xfrm>
          <a:prstGeom prst="line">
            <a:avLst/>
          </a:prstGeom>
          <a:ln cap="flat" w="57150">
            <a:solidFill>
              <a:srgbClr val="F7B8C0"/>
            </a:solidFill>
            <a:prstDash val="solid"/>
            <a:headEnd type="none" len="sm" w="sm"/>
            <a:tailEnd type="none" len="sm" w="sm"/>
          </a:ln>
        </p:spPr>
      </p:sp>
      <p:sp>
        <p:nvSpPr>
          <p:cNvPr name="TextBox 5" id="5"/>
          <p:cNvSpPr txBox="true"/>
          <p:nvPr/>
        </p:nvSpPr>
        <p:spPr>
          <a:xfrm rot="0">
            <a:off x="1244765" y="2692860"/>
            <a:ext cx="9965357" cy="4644390"/>
          </a:xfrm>
          <a:prstGeom prst="rect">
            <a:avLst/>
          </a:prstGeom>
        </p:spPr>
        <p:txBody>
          <a:bodyPr anchor="t" rtlCol="false" tIns="0" lIns="0" bIns="0" rIns="0">
            <a:spAutoFit/>
          </a:bodyPr>
          <a:lstStyle/>
          <a:p>
            <a:pPr algn="l">
              <a:lnSpc>
                <a:spcPts val="3359"/>
              </a:lnSpc>
            </a:pPr>
            <a:r>
              <a:rPr lang="en-US" sz="2399">
                <a:solidFill>
                  <a:srgbClr val="000000"/>
                </a:solidFill>
                <a:latin typeface="ITC Franklin Gothic LT"/>
                <a:ea typeface="ITC Franklin Gothic LT"/>
                <a:cs typeface="ITC Franklin Gothic LT"/>
                <a:sym typeface="ITC Franklin Gothic LT"/>
              </a:rPr>
              <a:t>My name is Yvonne Somerville and I’m a business owner at Champagne &amp; Social Media.</a:t>
            </a:r>
          </a:p>
          <a:p>
            <a:pPr algn="l">
              <a:lnSpc>
                <a:spcPts val="3359"/>
              </a:lnSpc>
            </a:pPr>
          </a:p>
          <a:p>
            <a:pPr algn="l">
              <a:lnSpc>
                <a:spcPts val="3359"/>
              </a:lnSpc>
            </a:pPr>
            <a:r>
              <a:rPr lang="en-US" sz="2399">
                <a:solidFill>
                  <a:srgbClr val="000000"/>
                </a:solidFill>
                <a:latin typeface="ITC Franklin Gothic LT"/>
                <a:ea typeface="ITC Franklin Gothic LT"/>
                <a:cs typeface="ITC Franklin Gothic LT"/>
                <a:sym typeface="ITC Franklin Gothic LT"/>
              </a:rPr>
              <a:t>My background is that I’m an experienced digital marketer across social media and website with a background in the third sector. I’ve worked with a variety of different charities, third-sector organisations, and not-for-profits with Community Enterprise, most notably through the Accelerate programme. </a:t>
            </a:r>
          </a:p>
          <a:p>
            <a:pPr algn="l">
              <a:lnSpc>
                <a:spcPts val="3359"/>
              </a:lnSpc>
            </a:pPr>
          </a:p>
          <a:p>
            <a:pPr algn="l">
              <a:lnSpc>
                <a:spcPts val="3359"/>
              </a:lnSpc>
            </a:pPr>
            <a:r>
              <a:rPr lang="en-US" sz="2399">
                <a:solidFill>
                  <a:srgbClr val="000000"/>
                </a:solidFill>
                <a:latin typeface="ITC Franklin Gothic LT"/>
                <a:ea typeface="ITC Franklin Gothic LT"/>
                <a:cs typeface="ITC Franklin Gothic LT"/>
                <a:sym typeface="ITC Franklin Gothic LT"/>
              </a:rPr>
              <a:t>This is an informal session and please feel free to stop me for questions or if you have anything to add at any point. </a:t>
            </a:r>
          </a:p>
        </p:txBody>
      </p:sp>
      <p:grpSp>
        <p:nvGrpSpPr>
          <p:cNvPr name="Group 6" id="6"/>
          <p:cNvGrpSpPr>
            <a:grpSpLocks noChangeAspect="true"/>
          </p:cNvGrpSpPr>
          <p:nvPr/>
        </p:nvGrpSpPr>
        <p:grpSpPr>
          <a:xfrm rot="0">
            <a:off x="11433646" y="1988258"/>
            <a:ext cx="5614788" cy="5614148"/>
            <a:chOff x="0" y="0"/>
            <a:chExt cx="6350013" cy="6349289"/>
          </a:xfrm>
        </p:grpSpPr>
        <p:sp>
          <p:nvSpPr>
            <p:cNvPr name="Freeform 7" id="7"/>
            <p:cNvSpPr/>
            <p:nvPr/>
          </p:nvSpPr>
          <p:spPr>
            <a:xfrm flipH="false" flipV="false" rot="0">
              <a:off x="-95250" y="-95136"/>
              <a:ext cx="6540525" cy="6539573"/>
            </a:xfrm>
            <a:custGeom>
              <a:avLst/>
              <a:gdLst/>
              <a:ahLst/>
              <a:cxnLst/>
              <a:rect r="r" b="b" t="t" l="l"/>
              <a:pathLst>
                <a:path h="6539573" w="6540525">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blipFill>
              <a:blip r:embed="rId2"/>
              <a:stretch>
                <a:fillRect l="-106476" t="-230299" r="-109897" b="-144314"/>
              </a:stretch>
            </a:blipFill>
          </p:spPr>
        </p:sp>
      </p:grpSp>
    </p:spTree>
  </p:cSld>
  <p:clrMapOvr>
    <a:masterClrMapping/>
  </p:clrMapOvr>
</p:sld>
</file>

<file path=ppt/slides/slide20.xml><?xml version="1.0" encoding="utf-8"?>
<p:sld xmlns:p="http://schemas.openxmlformats.org/presentationml/2006/main" xmlns:a="http://schemas.openxmlformats.org/drawingml/2006/main">
  <p:cSld>
    <p:bg>
      <p:bgPr>
        <a:solidFill>
          <a:srgbClr val="F8F6F7"/>
        </a:solidFill>
      </p:bgPr>
    </p:bg>
    <p:spTree>
      <p:nvGrpSpPr>
        <p:cNvPr id="1" name=""/>
        <p:cNvGrpSpPr/>
        <p:nvPr/>
      </p:nvGrpSpPr>
      <p:grpSpPr>
        <a:xfrm>
          <a:off x="0" y="0"/>
          <a:ext cx="0" cy="0"/>
          <a:chOff x="0" y="0"/>
          <a:chExt cx="0" cy="0"/>
        </a:xfrm>
      </p:grpSpPr>
      <p:sp>
        <p:nvSpPr>
          <p:cNvPr name="TextBox 2" id="2"/>
          <p:cNvSpPr txBox="true"/>
          <p:nvPr/>
        </p:nvSpPr>
        <p:spPr>
          <a:xfrm rot="0">
            <a:off x="2181771" y="4552207"/>
            <a:ext cx="13910180" cy="1373087"/>
          </a:xfrm>
          <a:prstGeom prst="rect">
            <a:avLst/>
          </a:prstGeom>
        </p:spPr>
        <p:txBody>
          <a:bodyPr anchor="t" rtlCol="false" tIns="0" lIns="0" bIns="0" rIns="0">
            <a:spAutoFit/>
          </a:bodyPr>
          <a:lstStyle/>
          <a:p>
            <a:pPr algn="ctr">
              <a:lnSpc>
                <a:spcPts val="10335"/>
              </a:lnSpc>
            </a:pPr>
            <a:r>
              <a:rPr lang="en-US" sz="10335">
                <a:solidFill>
                  <a:srgbClr val="FF798A"/>
                </a:solidFill>
                <a:latin typeface="Franklin Gothic"/>
                <a:ea typeface="Franklin Gothic"/>
                <a:cs typeface="Franklin Gothic"/>
                <a:sym typeface="Franklin Gothic"/>
              </a:rPr>
              <a:t>ANY QUESTIONS? :)</a:t>
            </a:r>
          </a:p>
        </p:txBody>
      </p:sp>
    </p:spTree>
  </p:cSld>
  <p:clrMapOvr>
    <a:masterClrMapping/>
  </p:clrMapOvr>
</p:sld>
</file>

<file path=ppt/slides/slide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727075"/>
            <a:ext cx="15990166" cy="679450"/>
          </a:xfrm>
          <a:prstGeom prst="rect">
            <a:avLst/>
          </a:prstGeom>
        </p:spPr>
        <p:txBody>
          <a:bodyPr anchor="t" rtlCol="false" tIns="0" lIns="0" bIns="0" rIns="0">
            <a:spAutoFit/>
          </a:bodyPr>
          <a:lstStyle/>
          <a:p>
            <a:pPr algn="ctr">
              <a:lnSpc>
                <a:spcPts val="5000"/>
              </a:lnSpc>
            </a:pPr>
            <a:r>
              <a:rPr lang="en-US" sz="5000">
                <a:solidFill>
                  <a:srgbClr val="000000"/>
                </a:solidFill>
                <a:latin typeface="Franklin Gothic"/>
                <a:ea typeface="Franklin Gothic"/>
                <a:cs typeface="Franklin Gothic"/>
                <a:sym typeface="Franklin Gothic"/>
              </a:rPr>
              <a:t>THE IMPORTANCE OF SOCIAL MEDIA</a:t>
            </a:r>
          </a:p>
        </p:txBody>
      </p:sp>
      <p:grpSp>
        <p:nvGrpSpPr>
          <p:cNvPr name="Group 3" id="3"/>
          <p:cNvGrpSpPr/>
          <p:nvPr/>
        </p:nvGrpSpPr>
        <p:grpSpPr>
          <a:xfrm rot="0">
            <a:off x="843317" y="1808285"/>
            <a:ext cx="15797881" cy="6949903"/>
            <a:chOff x="0" y="0"/>
            <a:chExt cx="5175699" cy="2276926"/>
          </a:xfrm>
        </p:grpSpPr>
        <p:sp>
          <p:nvSpPr>
            <p:cNvPr name="Freeform 4" id="4"/>
            <p:cNvSpPr/>
            <p:nvPr/>
          </p:nvSpPr>
          <p:spPr>
            <a:xfrm flipH="false" flipV="false" rot="0">
              <a:off x="0" y="0"/>
              <a:ext cx="5175699" cy="2276926"/>
            </a:xfrm>
            <a:custGeom>
              <a:avLst/>
              <a:gdLst/>
              <a:ahLst/>
              <a:cxnLst/>
              <a:rect r="r" b="b" t="t" l="l"/>
              <a:pathLst>
                <a:path h="2276926" w="5175699">
                  <a:moveTo>
                    <a:pt x="24503" y="0"/>
                  </a:moveTo>
                  <a:lnTo>
                    <a:pt x="5151196" y="0"/>
                  </a:lnTo>
                  <a:cubicBezTo>
                    <a:pt x="5157694" y="0"/>
                    <a:pt x="5163927" y="2582"/>
                    <a:pt x="5168522" y="7177"/>
                  </a:cubicBezTo>
                  <a:cubicBezTo>
                    <a:pt x="5173117" y="11772"/>
                    <a:pt x="5175699" y="18004"/>
                    <a:pt x="5175699" y="24503"/>
                  </a:cubicBezTo>
                  <a:lnTo>
                    <a:pt x="5175699" y="2252423"/>
                  </a:lnTo>
                  <a:cubicBezTo>
                    <a:pt x="5175699" y="2258922"/>
                    <a:pt x="5173117" y="2265154"/>
                    <a:pt x="5168522" y="2269749"/>
                  </a:cubicBezTo>
                  <a:cubicBezTo>
                    <a:pt x="5163927" y="2274344"/>
                    <a:pt x="5157694" y="2276926"/>
                    <a:pt x="5151196" y="2276926"/>
                  </a:cubicBezTo>
                  <a:lnTo>
                    <a:pt x="24503" y="2276926"/>
                  </a:lnTo>
                  <a:cubicBezTo>
                    <a:pt x="18004" y="2276926"/>
                    <a:pt x="11772" y="2274344"/>
                    <a:pt x="7177" y="2269749"/>
                  </a:cubicBezTo>
                  <a:cubicBezTo>
                    <a:pt x="2582" y="2265154"/>
                    <a:pt x="0" y="2258922"/>
                    <a:pt x="0" y="2252423"/>
                  </a:cubicBezTo>
                  <a:lnTo>
                    <a:pt x="0" y="24503"/>
                  </a:lnTo>
                  <a:cubicBezTo>
                    <a:pt x="0" y="18004"/>
                    <a:pt x="2582" y="11772"/>
                    <a:pt x="7177" y="7177"/>
                  </a:cubicBezTo>
                  <a:cubicBezTo>
                    <a:pt x="11772" y="2582"/>
                    <a:pt x="18004" y="0"/>
                    <a:pt x="24503" y="0"/>
                  </a:cubicBezTo>
                  <a:close/>
                </a:path>
              </a:pathLst>
            </a:custGeom>
            <a:solidFill>
              <a:srgbClr val="FF798A"/>
            </a:solidFill>
            <a:ln w="57150" cap="rnd">
              <a:solidFill>
                <a:srgbClr val="F7B8C0"/>
              </a:solidFill>
              <a:prstDash val="solid"/>
              <a:round/>
            </a:ln>
          </p:spPr>
        </p:sp>
        <p:sp>
          <p:nvSpPr>
            <p:cNvPr name="TextBox 5" id="5"/>
            <p:cNvSpPr txBox="true"/>
            <p:nvPr/>
          </p:nvSpPr>
          <p:spPr>
            <a:xfrm>
              <a:off x="0" y="-57150"/>
              <a:ext cx="5175699" cy="2334076"/>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TextBox 6" id="6"/>
          <p:cNvSpPr txBox="true"/>
          <p:nvPr/>
        </p:nvSpPr>
        <p:spPr>
          <a:xfrm rot="0">
            <a:off x="1567239" y="2369372"/>
            <a:ext cx="14350038" cy="6561355"/>
          </a:xfrm>
          <a:prstGeom prst="rect">
            <a:avLst/>
          </a:prstGeom>
        </p:spPr>
        <p:txBody>
          <a:bodyPr anchor="t" rtlCol="false" tIns="0" lIns="0" bIns="0" rIns="0">
            <a:spAutoFit/>
          </a:bodyPr>
          <a:lstStyle/>
          <a:p>
            <a:pPr algn="ctr">
              <a:lnSpc>
                <a:spcPts val="4100"/>
              </a:lnSpc>
            </a:pPr>
            <a:r>
              <a:rPr lang="en-US" sz="2928">
                <a:solidFill>
                  <a:srgbClr val="000000"/>
                </a:solidFill>
                <a:latin typeface="ITC Franklin Gothic LT"/>
                <a:ea typeface="ITC Franklin Gothic LT"/>
                <a:cs typeface="ITC Franklin Gothic LT"/>
                <a:sym typeface="ITC Franklin Gothic LT"/>
              </a:rPr>
              <a:t>97% of people check out a business online before anywhere else—so if you’re not showing up, you’re missing out!</a:t>
            </a:r>
          </a:p>
          <a:p>
            <a:pPr algn="ctr">
              <a:lnSpc>
                <a:spcPts val="4100"/>
              </a:lnSpc>
            </a:pPr>
          </a:p>
          <a:p>
            <a:pPr algn="ctr">
              <a:lnSpc>
                <a:spcPts val="4100"/>
              </a:lnSpc>
            </a:pPr>
            <a:r>
              <a:rPr lang="en-US" sz="2928">
                <a:solidFill>
                  <a:srgbClr val="000000"/>
                </a:solidFill>
                <a:latin typeface="ITC Franklin Gothic LT"/>
                <a:ea typeface="ITC Franklin Gothic LT"/>
                <a:cs typeface="ITC Franklin Gothic LT"/>
                <a:sym typeface="ITC Franklin Gothic LT"/>
              </a:rPr>
              <a:t>Social media is your chance to shine, share what makes you amazing, and connect with the right people. It helps you attract new customers, keep supporters engaged, and show off the real impact of your work.</a:t>
            </a:r>
          </a:p>
          <a:p>
            <a:pPr algn="ctr">
              <a:lnSpc>
                <a:spcPts val="4100"/>
              </a:lnSpc>
            </a:pPr>
            <a:r>
              <a:rPr lang="en-US" sz="2928">
                <a:solidFill>
                  <a:srgbClr val="000000"/>
                </a:solidFill>
                <a:latin typeface="ITC Franklin Gothic LT"/>
                <a:ea typeface="ITC Franklin Gothic LT"/>
                <a:cs typeface="ITC Franklin Gothic LT"/>
                <a:sym typeface="ITC Franklin Gothic LT"/>
              </a:rPr>
              <a:t> </a:t>
            </a:r>
          </a:p>
          <a:p>
            <a:pPr algn="ctr">
              <a:lnSpc>
                <a:spcPts val="4100"/>
              </a:lnSpc>
            </a:pPr>
            <a:r>
              <a:rPr lang="en-US" sz="2928">
                <a:solidFill>
                  <a:srgbClr val="000000"/>
                </a:solidFill>
                <a:latin typeface="ITC Franklin Gothic LT"/>
                <a:ea typeface="ITC Franklin Gothic LT"/>
                <a:cs typeface="ITC Franklin Gothic LT"/>
                <a:sym typeface="ITC Franklin Gothic LT"/>
              </a:rPr>
              <a:t>Plus, it’s a free way to boost your visibility with potential donors, volunteers, or partners.</a:t>
            </a:r>
          </a:p>
          <a:p>
            <a:pPr algn="ctr">
              <a:lnSpc>
                <a:spcPts val="4100"/>
              </a:lnSpc>
            </a:pPr>
          </a:p>
          <a:p>
            <a:pPr algn="ctr">
              <a:lnSpc>
                <a:spcPts val="4100"/>
              </a:lnSpc>
            </a:pPr>
            <a:r>
              <a:rPr lang="en-US" sz="2928">
                <a:solidFill>
                  <a:srgbClr val="000000"/>
                </a:solidFill>
                <a:latin typeface="ITC Franklin Gothic LT"/>
                <a:ea typeface="ITC Franklin Gothic LT"/>
                <a:cs typeface="ITC Franklin Gothic LT"/>
                <a:sym typeface="ITC Franklin Gothic LT"/>
              </a:rPr>
              <a:t>Make your brand impossible to ignore and claim your space online!</a:t>
            </a:r>
          </a:p>
          <a:p>
            <a:pPr algn="ctr">
              <a:lnSpc>
                <a:spcPts val="3400"/>
              </a:lnSpc>
            </a:pPr>
          </a:p>
          <a:p>
            <a:pPr algn="ctr">
              <a:lnSpc>
                <a:spcPts val="3400"/>
              </a:lnSpc>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29995" y="2165014"/>
            <a:ext cx="2844022" cy="2694337"/>
          </a:xfrm>
          <a:custGeom>
            <a:avLst/>
            <a:gdLst/>
            <a:ahLst/>
            <a:cxnLst/>
            <a:rect r="r" b="b" t="t" l="l"/>
            <a:pathLst>
              <a:path h="2694337" w="2844022">
                <a:moveTo>
                  <a:pt x="0" y="0"/>
                </a:moveTo>
                <a:lnTo>
                  <a:pt x="2844022" y="0"/>
                </a:lnTo>
                <a:lnTo>
                  <a:pt x="2844022" y="2694337"/>
                </a:lnTo>
                <a:lnTo>
                  <a:pt x="0" y="2694337"/>
                </a:lnTo>
                <a:lnTo>
                  <a:pt x="0" y="0"/>
                </a:lnTo>
                <a:close/>
              </a:path>
            </a:pathLst>
          </a:custGeom>
          <a:blipFill>
            <a:blip r:embed="rId2"/>
            <a:stretch>
              <a:fillRect l="0" t="0" r="0" b="0"/>
            </a:stretch>
          </a:blipFill>
        </p:spPr>
      </p:sp>
      <p:sp>
        <p:nvSpPr>
          <p:cNvPr name="Freeform 3" id="3"/>
          <p:cNvSpPr/>
          <p:nvPr/>
        </p:nvSpPr>
        <p:spPr>
          <a:xfrm flipH="false" flipV="false" rot="0">
            <a:off x="6597212" y="2792507"/>
            <a:ext cx="4853143" cy="2651823"/>
          </a:xfrm>
          <a:custGeom>
            <a:avLst/>
            <a:gdLst/>
            <a:ahLst/>
            <a:cxnLst/>
            <a:rect r="r" b="b" t="t" l="l"/>
            <a:pathLst>
              <a:path h="2651823" w="4853143">
                <a:moveTo>
                  <a:pt x="0" y="0"/>
                </a:moveTo>
                <a:lnTo>
                  <a:pt x="4853142" y="0"/>
                </a:lnTo>
                <a:lnTo>
                  <a:pt x="4853142" y="2651823"/>
                </a:lnTo>
                <a:lnTo>
                  <a:pt x="0" y="2651823"/>
                </a:lnTo>
                <a:lnTo>
                  <a:pt x="0" y="0"/>
                </a:lnTo>
                <a:close/>
              </a:path>
            </a:pathLst>
          </a:custGeom>
          <a:blipFill>
            <a:blip r:embed="rId3"/>
            <a:stretch>
              <a:fillRect l="0" t="0" r="0" b="0"/>
            </a:stretch>
          </a:blipFill>
        </p:spPr>
      </p:sp>
      <p:sp>
        <p:nvSpPr>
          <p:cNvPr name="Freeform 4" id="4"/>
          <p:cNvSpPr/>
          <p:nvPr/>
        </p:nvSpPr>
        <p:spPr>
          <a:xfrm flipH="false" flipV="false" rot="0">
            <a:off x="2060931" y="6206330"/>
            <a:ext cx="5748436" cy="3367646"/>
          </a:xfrm>
          <a:custGeom>
            <a:avLst/>
            <a:gdLst/>
            <a:ahLst/>
            <a:cxnLst/>
            <a:rect r="r" b="b" t="t" l="l"/>
            <a:pathLst>
              <a:path h="3367646" w="5748436">
                <a:moveTo>
                  <a:pt x="0" y="0"/>
                </a:moveTo>
                <a:lnTo>
                  <a:pt x="5748436" y="0"/>
                </a:lnTo>
                <a:lnTo>
                  <a:pt x="5748436" y="3367646"/>
                </a:lnTo>
                <a:lnTo>
                  <a:pt x="0" y="3367646"/>
                </a:lnTo>
                <a:lnTo>
                  <a:pt x="0" y="0"/>
                </a:lnTo>
                <a:close/>
              </a:path>
            </a:pathLst>
          </a:custGeom>
          <a:blipFill>
            <a:blip r:embed="rId4"/>
            <a:stretch>
              <a:fillRect l="0" t="0" r="0" b="0"/>
            </a:stretch>
          </a:blipFill>
        </p:spPr>
      </p:sp>
      <p:sp>
        <p:nvSpPr>
          <p:cNvPr name="Freeform 5" id="5"/>
          <p:cNvSpPr/>
          <p:nvPr/>
        </p:nvSpPr>
        <p:spPr>
          <a:xfrm flipH="false" flipV="false" rot="0">
            <a:off x="12628959" y="2165014"/>
            <a:ext cx="5517005" cy="3261163"/>
          </a:xfrm>
          <a:custGeom>
            <a:avLst/>
            <a:gdLst/>
            <a:ahLst/>
            <a:cxnLst/>
            <a:rect r="r" b="b" t="t" l="l"/>
            <a:pathLst>
              <a:path h="3261163" w="5517005">
                <a:moveTo>
                  <a:pt x="0" y="0"/>
                </a:moveTo>
                <a:lnTo>
                  <a:pt x="5517005" y="0"/>
                </a:lnTo>
                <a:lnTo>
                  <a:pt x="5517005" y="3261163"/>
                </a:lnTo>
                <a:lnTo>
                  <a:pt x="0" y="3261163"/>
                </a:lnTo>
                <a:lnTo>
                  <a:pt x="0" y="0"/>
                </a:lnTo>
                <a:close/>
              </a:path>
            </a:pathLst>
          </a:custGeom>
          <a:blipFill>
            <a:blip r:embed="rId5"/>
            <a:stretch>
              <a:fillRect l="0" t="0" r="0" b="0"/>
            </a:stretch>
          </a:blipFill>
        </p:spPr>
      </p:sp>
      <p:sp>
        <p:nvSpPr>
          <p:cNvPr name="Freeform 6" id="6"/>
          <p:cNvSpPr/>
          <p:nvPr/>
        </p:nvSpPr>
        <p:spPr>
          <a:xfrm flipH="false" flipV="false" rot="0">
            <a:off x="10411501" y="5902928"/>
            <a:ext cx="2963752" cy="3213707"/>
          </a:xfrm>
          <a:custGeom>
            <a:avLst/>
            <a:gdLst/>
            <a:ahLst/>
            <a:cxnLst/>
            <a:rect r="r" b="b" t="t" l="l"/>
            <a:pathLst>
              <a:path h="3213707" w="2963752">
                <a:moveTo>
                  <a:pt x="0" y="0"/>
                </a:moveTo>
                <a:lnTo>
                  <a:pt x="2963752" y="0"/>
                </a:lnTo>
                <a:lnTo>
                  <a:pt x="2963752" y="3213707"/>
                </a:lnTo>
                <a:lnTo>
                  <a:pt x="0" y="3213707"/>
                </a:lnTo>
                <a:lnTo>
                  <a:pt x="0" y="0"/>
                </a:lnTo>
                <a:close/>
              </a:path>
            </a:pathLst>
          </a:custGeom>
          <a:blipFill>
            <a:blip r:embed="rId6"/>
            <a:stretch>
              <a:fillRect l="0" t="0" r="0" b="0"/>
            </a:stretch>
          </a:blipFill>
        </p:spPr>
      </p:sp>
      <p:sp>
        <p:nvSpPr>
          <p:cNvPr name="Freeform 7" id="7"/>
          <p:cNvSpPr/>
          <p:nvPr/>
        </p:nvSpPr>
        <p:spPr>
          <a:xfrm flipH="false" flipV="false" rot="0">
            <a:off x="13947238" y="5946238"/>
            <a:ext cx="3312062" cy="3312062"/>
          </a:xfrm>
          <a:custGeom>
            <a:avLst/>
            <a:gdLst/>
            <a:ahLst/>
            <a:cxnLst/>
            <a:rect r="r" b="b" t="t" l="l"/>
            <a:pathLst>
              <a:path h="3312062" w="3312062">
                <a:moveTo>
                  <a:pt x="0" y="0"/>
                </a:moveTo>
                <a:lnTo>
                  <a:pt x="3312062" y="0"/>
                </a:lnTo>
                <a:lnTo>
                  <a:pt x="3312062" y="3312062"/>
                </a:lnTo>
                <a:lnTo>
                  <a:pt x="0" y="3312062"/>
                </a:lnTo>
                <a:lnTo>
                  <a:pt x="0" y="0"/>
                </a:lnTo>
                <a:close/>
              </a:path>
            </a:pathLst>
          </a:custGeom>
          <a:blipFill>
            <a:blip r:embed="rId7"/>
            <a:stretch>
              <a:fillRect l="0" t="0" r="0" b="0"/>
            </a:stretch>
          </a:blipFill>
        </p:spPr>
      </p:sp>
      <p:sp>
        <p:nvSpPr>
          <p:cNvPr name="Freeform 8" id="8"/>
          <p:cNvSpPr/>
          <p:nvPr/>
        </p:nvSpPr>
        <p:spPr>
          <a:xfrm flipH="false" flipV="false" rot="0">
            <a:off x="3183762" y="650875"/>
            <a:ext cx="3502774" cy="8000672"/>
          </a:xfrm>
          <a:custGeom>
            <a:avLst/>
            <a:gdLst/>
            <a:ahLst/>
            <a:cxnLst/>
            <a:rect r="r" b="b" t="t" l="l"/>
            <a:pathLst>
              <a:path h="8000672" w="3502774">
                <a:moveTo>
                  <a:pt x="0" y="0"/>
                </a:moveTo>
                <a:lnTo>
                  <a:pt x="3502774" y="0"/>
                </a:lnTo>
                <a:lnTo>
                  <a:pt x="3502774" y="8000672"/>
                </a:lnTo>
                <a:lnTo>
                  <a:pt x="0" y="8000672"/>
                </a:lnTo>
                <a:lnTo>
                  <a:pt x="0" y="0"/>
                </a:lnTo>
                <a:close/>
              </a:path>
            </a:pathLst>
          </a:custGeom>
          <a:blipFill>
            <a:blip r:embed="rId8"/>
            <a:stretch>
              <a:fillRect l="-128409" t="0" r="0" b="0"/>
            </a:stretch>
          </a:blipFill>
        </p:spPr>
      </p:sp>
      <p:sp>
        <p:nvSpPr>
          <p:cNvPr name="TextBox 9" id="9"/>
          <p:cNvSpPr txBox="true"/>
          <p:nvPr/>
        </p:nvSpPr>
        <p:spPr>
          <a:xfrm rot="0">
            <a:off x="1028700" y="727075"/>
            <a:ext cx="15990166" cy="679450"/>
          </a:xfrm>
          <a:prstGeom prst="rect">
            <a:avLst/>
          </a:prstGeom>
        </p:spPr>
        <p:txBody>
          <a:bodyPr anchor="t" rtlCol="false" tIns="0" lIns="0" bIns="0" rIns="0">
            <a:spAutoFit/>
          </a:bodyPr>
          <a:lstStyle/>
          <a:p>
            <a:pPr algn="ctr">
              <a:lnSpc>
                <a:spcPts val="5000"/>
              </a:lnSpc>
            </a:pPr>
            <a:r>
              <a:rPr lang="en-US" sz="5000">
                <a:solidFill>
                  <a:srgbClr val="000000"/>
                </a:solidFill>
                <a:latin typeface="Franklin Gothic"/>
                <a:ea typeface="Franklin Gothic"/>
                <a:cs typeface="Franklin Gothic"/>
                <a:sym typeface="Franklin Gothic"/>
              </a:rPr>
              <a:t>HAVE A THINK...</a:t>
            </a:r>
          </a:p>
        </p:txBody>
      </p:sp>
      <p:sp>
        <p:nvSpPr>
          <p:cNvPr name="TextBox 10" id="10"/>
          <p:cNvSpPr txBox="true"/>
          <p:nvPr/>
        </p:nvSpPr>
        <p:spPr>
          <a:xfrm rot="0">
            <a:off x="-11188945" y="10182225"/>
            <a:ext cx="14350038" cy="6043830"/>
          </a:xfrm>
          <a:prstGeom prst="rect">
            <a:avLst/>
          </a:prstGeom>
        </p:spPr>
        <p:txBody>
          <a:bodyPr anchor="t" rtlCol="false" tIns="0" lIns="0" bIns="0" rIns="0">
            <a:spAutoFit/>
          </a:bodyPr>
          <a:lstStyle/>
          <a:p>
            <a:pPr algn="ctr">
              <a:lnSpc>
                <a:spcPts val="3400"/>
              </a:lnSpc>
            </a:pPr>
            <a:r>
              <a:rPr lang="en-US" sz="2428">
                <a:solidFill>
                  <a:srgbClr val="000000"/>
                </a:solidFill>
                <a:latin typeface="ITC Franklin Gothic LT"/>
                <a:ea typeface="ITC Franklin Gothic LT"/>
                <a:cs typeface="ITC Franklin Gothic LT"/>
                <a:sym typeface="ITC Franklin Gothic LT"/>
              </a:rPr>
              <a:t>97% of people check out a business online before anywhere else—so if you’re not showing up, you’re missing out!</a:t>
            </a:r>
          </a:p>
          <a:p>
            <a:pPr algn="ctr">
              <a:lnSpc>
                <a:spcPts val="3400"/>
              </a:lnSpc>
            </a:pPr>
          </a:p>
          <a:p>
            <a:pPr algn="ctr">
              <a:lnSpc>
                <a:spcPts val="3400"/>
              </a:lnSpc>
            </a:pPr>
            <a:r>
              <a:rPr lang="en-US" sz="2428">
                <a:solidFill>
                  <a:srgbClr val="000000"/>
                </a:solidFill>
                <a:latin typeface="ITC Franklin Gothic LT"/>
                <a:ea typeface="ITC Franklin Gothic LT"/>
                <a:cs typeface="ITC Franklin Gothic LT"/>
                <a:sym typeface="ITC Franklin Gothic LT"/>
              </a:rPr>
              <a:t>Social media is your chance to shine, share what makes you amazing, and connect with the right people. It helps you attract new customers, keep supporters engaged, and show off the real impact of your work.</a:t>
            </a:r>
          </a:p>
          <a:p>
            <a:pPr algn="ctr">
              <a:lnSpc>
                <a:spcPts val="3400"/>
              </a:lnSpc>
            </a:pPr>
            <a:r>
              <a:rPr lang="en-US" sz="2428">
                <a:solidFill>
                  <a:srgbClr val="000000"/>
                </a:solidFill>
                <a:latin typeface="ITC Franklin Gothic LT"/>
                <a:ea typeface="ITC Franklin Gothic LT"/>
                <a:cs typeface="ITC Franklin Gothic LT"/>
                <a:sym typeface="ITC Franklin Gothic LT"/>
              </a:rPr>
              <a:t> </a:t>
            </a:r>
          </a:p>
          <a:p>
            <a:pPr algn="ctr">
              <a:lnSpc>
                <a:spcPts val="3400"/>
              </a:lnSpc>
            </a:pPr>
            <a:r>
              <a:rPr lang="en-US" sz="2428">
                <a:solidFill>
                  <a:srgbClr val="000000"/>
                </a:solidFill>
                <a:latin typeface="ITC Franklin Gothic LT"/>
                <a:ea typeface="ITC Franklin Gothic LT"/>
                <a:cs typeface="ITC Franklin Gothic LT"/>
                <a:sym typeface="ITC Franklin Gothic LT"/>
              </a:rPr>
              <a:t>Plus, it’s a free way to boost your visibility with potential clients, volunteers, or partners.</a:t>
            </a:r>
          </a:p>
          <a:p>
            <a:pPr algn="ctr">
              <a:lnSpc>
                <a:spcPts val="3400"/>
              </a:lnSpc>
            </a:pPr>
          </a:p>
          <a:p>
            <a:pPr algn="ctr">
              <a:lnSpc>
                <a:spcPts val="3400"/>
              </a:lnSpc>
            </a:pPr>
            <a:r>
              <a:rPr lang="en-US" sz="2428">
                <a:solidFill>
                  <a:srgbClr val="000000"/>
                </a:solidFill>
                <a:latin typeface="ITC Franklin Gothic LT"/>
                <a:ea typeface="ITC Franklin Gothic LT"/>
                <a:cs typeface="ITC Franklin Gothic LT"/>
                <a:sym typeface="ITC Franklin Gothic LT"/>
              </a:rPr>
              <a:t>But let’s be real—trying to be everywhere at once? Overwhelming. Less is more! Focus on 2-3 platforms that actually make sense for you, and show up consistently.</a:t>
            </a:r>
          </a:p>
          <a:p>
            <a:pPr algn="ctr">
              <a:lnSpc>
                <a:spcPts val="3400"/>
              </a:lnSpc>
            </a:pPr>
          </a:p>
          <a:p>
            <a:pPr algn="ctr">
              <a:lnSpc>
                <a:spcPts val="3400"/>
              </a:lnSpc>
            </a:pPr>
            <a:r>
              <a:rPr lang="en-US" sz="2428">
                <a:solidFill>
                  <a:srgbClr val="000000"/>
                </a:solidFill>
                <a:latin typeface="ITC Franklin Gothic LT"/>
                <a:ea typeface="ITC Franklin Gothic LT"/>
                <a:cs typeface="ITC Franklin Gothic LT"/>
                <a:sym typeface="ITC Franklin Gothic LT"/>
              </a:rPr>
              <a:t>Make your brand impossible to ignore and claim your space online!</a:t>
            </a:r>
          </a:p>
          <a:p>
            <a:pPr algn="ctr">
              <a:lnSpc>
                <a:spcPts val="3400"/>
              </a:lnSpc>
            </a:pPr>
          </a:p>
          <a:p>
            <a:pPr algn="ctr">
              <a:lnSpc>
                <a:spcPts val="3400"/>
              </a:lnSpc>
            </a:pPr>
          </a:p>
        </p:txBody>
      </p:sp>
    </p:spTree>
  </p:cSld>
  <p:clrMapOvr>
    <a:masterClrMapping/>
  </p:clrMapOvr>
</p:sld>
</file>

<file path=ppt/slides/slide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727075"/>
            <a:ext cx="15990166" cy="679450"/>
          </a:xfrm>
          <a:prstGeom prst="rect">
            <a:avLst/>
          </a:prstGeom>
        </p:spPr>
        <p:txBody>
          <a:bodyPr anchor="t" rtlCol="false" tIns="0" lIns="0" bIns="0" rIns="0">
            <a:spAutoFit/>
          </a:bodyPr>
          <a:lstStyle/>
          <a:p>
            <a:pPr algn="ctr">
              <a:lnSpc>
                <a:spcPts val="5000"/>
              </a:lnSpc>
            </a:pPr>
            <a:r>
              <a:rPr lang="en-US" sz="5000">
                <a:solidFill>
                  <a:srgbClr val="000000"/>
                </a:solidFill>
                <a:latin typeface="Franklin Gothic"/>
                <a:ea typeface="Franklin Gothic"/>
                <a:cs typeface="Franklin Gothic"/>
                <a:sym typeface="Franklin Gothic"/>
              </a:rPr>
              <a:t>IT’S MORE THAN A LOGO</a:t>
            </a:r>
          </a:p>
        </p:txBody>
      </p:sp>
      <p:sp>
        <p:nvSpPr>
          <p:cNvPr name="TextBox 3" id="3"/>
          <p:cNvSpPr txBox="true"/>
          <p:nvPr/>
        </p:nvSpPr>
        <p:spPr>
          <a:xfrm rot="0">
            <a:off x="-11188945" y="10182225"/>
            <a:ext cx="14350038" cy="6043830"/>
          </a:xfrm>
          <a:prstGeom prst="rect">
            <a:avLst/>
          </a:prstGeom>
        </p:spPr>
        <p:txBody>
          <a:bodyPr anchor="t" rtlCol="false" tIns="0" lIns="0" bIns="0" rIns="0">
            <a:spAutoFit/>
          </a:bodyPr>
          <a:lstStyle/>
          <a:p>
            <a:pPr algn="ctr">
              <a:lnSpc>
                <a:spcPts val="3400"/>
              </a:lnSpc>
            </a:pPr>
            <a:r>
              <a:rPr lang="en-US" sz="2428">
                <a:solidFill>
                  <a:srgbClr val="000000"/>
                </a:solidFill>
                <a:latin typeface="ITC Franklin Gothic LT"/>
                <a:ea typeface="ITC Franklin Gothic LT"/>
                <a:cs typeface="ITC Franklin Gothic LT"/>
                <a:sym typeface="ITC Franklin Gothic LT"/>
              </a:rPr>
              <a:t>97% of people check out a business online before anywhere else—so if you’re not showing up, you’re missing out!</a:t>
            </a:r>
          </a:p>
          <a:p>
            <a:pPr algn="ctr">
              <a:lnSpc>
                <a:spcPts val="3400"/>
              </a:lnSpc>
            </a:pPr>
          </a:p>
          <a:p>
            <a:pPr algn="ctr">
              <a:lnSpc>
                <a:spcPts val="3400"/>
              </a:lnSpc>
            </a:pPr>
            <a:r>
              <a:rPr lang="en-US" sz="2428">
                <a:solidFill>
                  <a:srgbClr val="000000"/>
                </a:solidFill>
                <a:latin typeface="ITC Franklin Gothic LT"/>
                <a:ea typeface="ITC Franklin Gothic LT"/>
                <a:cs typeface="ITC Franklin Gothic LT"/>
                <a:sym typeface="ITC Franklin Gothic LT"/>
              </a:rPr>
              <a:t>Social media is your chance to shine, share what makes you amazing, and connect with the right people. It helps you attract new customers, keep supporters engaged, and show off the real impact of your work.</a:t>
            </a:r>
          </a:p>
          <a:p>
            <a:pPr algn="ctr">
              <a:lnSpc>
                <a:spcPts val="3400"/>
              </a:lnSpc>
            </a:pPr>
            <a:r>
              <a:rPr lang="en-US" sz="2428">
                <a:solidFill>
                  <a:srgbClr val="000000"/>
                </a:solidFill>
                <a:latin typeface="ITC Franklin Gothic LT"/>
                <a:ea typeface="ITC Franklin Gothic LT"/>
                <a:cs typeface="ITC Franklin Gothic LT"/>
                <a:sym typeface="ITC Franklin Gothic LT"/>
              </a:rPr>
              <a:t> </a:t>
            </a:r>
          </a:p>
          <a:p>
            <a:pPr algn="ctr">
              <a:lnSpc>
                <a:spcPts val="3400"/>
              </a:lnSpc>
            </a:pPr>
            <a:r>
              <a:rPr lang="en-US" sz="2428">
                <a:solidFill>
                  <a:srgbClr val="000000"/>
                </a:solidFill>
                <a:latin typeface="ITC Franklin Gothic LT"/>
                <a:ea typeface="ITC Franklin Gothic LT"/>
                <a:cs typeface="ITC Franklin Gothic LT"/>
                <a:sym typeface="ITC Franklin Gothic LT"/>
              </a:rPr>
              <a:t>Plus, it’s a free way to boost your visibility with potential clients, volunteers, or partners.</a:t>
            </a:r>
          </a:p>
          <a:p>
            <a:pPr algn="ctr">
              <a:lnSpc>
                <a:spcPts val="3400"/>
              </a:lnSpc>
            </a:pPr>
          </a:p>
          <a:p>
            <a:pPr algn="ctr">
              <a:lnSpc>
                <a:spcPts val="3400"/>
              </a:lnSpc>
            </a:pPr>
            <a:r>
              <a:rPr lang="en-US" sz="2428">
                <a:solidFill>
                  <a:srgbClr val="000000"/>
                </a:solidFill>
                <a:latin typeface="ITC Franklin Gothic LT"/>
                <a:ea typeface="ITC Franklin Gothic LT"/>
                <a:cs typeface="ITC Franklin Gothic LT"/>
                <a:sym typeface="ITC Franklin Gothic LT"/>
              </a:rPr>
              <a:t>But let’s be real—trying to be everywhere at once? Overwhelming. Less is more! Focus on 2-3 platforms that actually make sense for you, and show up consistently.</a:t>
            </a:r>
          </a:p>
          <a:p>
            <a:pPr algn="ctr">
              <a:lnSpc>
                <a:spcPts val="3400"/>
              </a:lnSpc>
            </a:pPr>
          </a:p>
          <a:p>
            <a:pPr algn="ctr">
              <a:lnSpc>
                <a:spcPts val="3400"/>
              </a:lnSpc>
            </a:pPr>
            <a:r>
              <a:rPr lang="en-US" sz="2428">
                <a:solidFill>
                  <a:srgbClr val="000000"/>
                </a:solidFill>
                <a:latin typeface="ITC Franklin Gothic LT"/>
                <a:ea typeface="ITC Franklin Gothic LT"/>
                <a:cs typeface="ITC Franklin Gothic LT"/>
                <a:sym typeface="ITC Franklin Gothic LT"/>
              </a:rPr>
              <a:t>Make your brand impossible to ignore and claim your space online!</a:t>
            </a:r>
          </a:p>
          <a:p>
            <a:pPr algn="ctr">
              <a:lnSpc>
                <a:spcPts val="3400"/>
              </a:lnSpc>
            </a:pPr>
          </a:p>
          <a:p>
            <a:pPr algn="ctr">
              <a:lnSpc>
                <a:spcPts val="3400"/>
              </a:lnSpc>
            </a:pPr>
          </a:p>
        </p:txBody>
      </p:sp>
      <p:sp>
        <p:nvSpPr>
          <p:cNvPr name="TextBox 4" id="4"/>
          <p:cNvSpPr txBox="true"/>
          <p:nvPr/>
        </p:nvSpPr>
        <p:spPr>
          <a:xfrm rot="0">
            <a:off x="0" y="2443225"/>
            <a:ext cx="18047566" cy="7539991"/>
          </a:xfrm>
          <a:prstGeom prst="rect">
            <a:avLst/>
          </a:prstGeom>
        </p:spPr>
        <p:txBody>
          <a:bodyPr anchor="t" rtlCol="false" tIns="0" lIns="0" bIns="0" rIns="0">
            <a:spAutoFit/>
          </a:bodyPr>
          <a:lstStyle/>
          <a:p>
            <a:pPr algn="ctr">
              <a:lnSpc>
                <a:spcPts val="5459"/>
              </a:lnSpc>
            </a:pPr>
            <a:r>
              <a:rPr lang="en-US" sz="3899">
                <a:solidFill>
                  <a:srgbClr val="000000"/>
                </a:solidFill>
                <a:latin typeface="Roboto 1"/>
                <a:ea typeface="Roboto 1"/>
                <a:cs typeface="Roboto 1"/>
                <a:sym typeface="Roboto 1"/>
              </a:rPr>
              <a:t>Your Brand is the Feeling People Get When They Interact With You</a:t>
            </a:r>
          </a:p>
          <a:p>
            <a:pPr algn="ctr">
              <a:lnSpc>
                <a:spcPts val="3919"/>
              </a:lnSpc>
            </a:pPr>
          </a:p>
          <a:p>
            <a:pPr algn="ctr" marL="604515" indent="-302257" lvl="1">
              <a:lnSpc>
                <a:spcPts val="3919"/>
              </a:lnSpc>
              <a:buFont typeface="Arial"/>
              <a:buChar char="•"/>
            </a:pPr>
            <a:r>
              <a:rPr lang="en-US" sz="2799">
                <a:solidFill>
                  <a:srgbClr val="000000"/>
                </a:solidFill>
                <a:latin typeface="Roboto 1"/>
                <a:ea typeface="Roboto 1"/>
                <a:cs typeface="Roboto 1"/>
                <a:sym typeface="Roboto 1"/>
              </a:rPr>
              <a:t>It's your story: Your mission, values, and the journey that makes you unique.</a:t>
            </a:r>
          </a:p>
          <a:p>
            <a:pPr algn="ctr">
              <a:lnSpc>
                <a:spcPts val="3919"/>
              </a:lnSpc>
            </a:pPr>
          </a:p>
          <a:p>
            <a:pPr algn="ctr" marL="604515" indent="-302257" lvl="1">
              <a:lnSpc>
                <a:spcPts val="3919"/>
              </a:lnSpc>
              <a:buFont typeface="Arial"/>
              <a:buChar char="•"/>
            </a:pPr>
            <a:r>
              <a:rPr lang="en-US" sz="2799">
                <a:solidFill>
                  <a:srgbClr val="000000"/>
                </a:solidFill>
                <a:latin typeface="Roboto 1"/>
                <a:ea typeface="Roboto 1"/>
                <a:cs typeface="Roboto 1"/>
                <a:sym typeface="Roboto 1"/>
              </a:rPr>
              <a:t>It's the experience: Every touchpoint matters.</a:t>
            </a:r>
          </a:p>
          <a:p>
            <a:pPr algn="ctr">
              <a:lnSpc>
                <a:spcPts val="3919"/>
              </a:lnSpc>
            </a:pPr>
          </a:p>
          <a:p>
            <a:pPr algn="ctr" marL="604515" indent="-302257" lvl="1">
              <a:lnSpc>
                <a:spcPts val="3919"/>
              </a:lnSpc>
              <a:buFont typeface="Arial"/>
              <a:buChar char="•"/>
            </a:pPr>
            <a:r>
              <a:rPr lang="en-US" sz="2799">
                <a:solidFill>
                  <a:srgbClr val="000000"/>
                </a:solidFill>
                <a:latin typeface="Roboto 1"/>
                <a:ea typeface="Roboto 1"/>
                <a:cs typeface="Roboto 1"/>
                <a:sym typeface="Roboto 1"/>
              </a:rPr>
              <a:t>It's the sound: From your tone of voice in copy to your team’s communication style, how you speak says a lot about your brand.</a:t>
            </a:r>
          </a:p>
          <a:p>
            <a:pPr algn="ctr">
              <a:lnSpc>
                <a:spcPts val="3919"/>
              </a:lnSpc>
            </a:pPr>
          </a:p>
          <a:p>
            <a:pPr algn="ctr" marL="604515" indent="-302257" lvl="1">
              <a:lnSpc>
                <a:spcPts val="3919"/>
              </a:lnSpc>
              <a:buFont typeface="Arial"/>
              <a:buChar char="•"/>
            </a:pPr>
            <a:r>
              <a:rPr lang="en-US" sz="2799">
                <a:solidFill>
                  <a:srgbClr val="000000"/>
                </a:solidFill>
                <a:latin typeface="Roboto 1"/>
                <a:ea typeface="Roboto 1"/>
                <a:cs typeface="Roboto 1"/>
                <a:sym typeface="Roboto 1"/>
              </a:rPr>
              <a:t>It's the words: The language you use, your messaging, taglines, and even your internal communication help define your brand personality.</a:t>
            </a:r>
          </a:p>
          <a:p>
            <a:pPr algn="ctr">
              <a:lnSpc>
                <a:spcPts val="3919"/>
              </a:lnSpc>
            </a:pPr>
          </a:p>
          <a:p>
            <a:pPr algn="ctr" marL="604515" indent="-302257" lvl="1">
              <a:lnSpc>
                <a:spcPts val="3919"/>
              </a:lnSpc>
              <a:buFont typeface="Arial"/>
              <a:buChar char="•"/>
            </a:pPr>
            <a:r>
              <a:rPr lang="en-US" sz="2799">
                <a:solidFill>
                  <a:srgbClr val="000000"/>
                </a:solidFill>
                <a:latin typeface="Roboto 1"/>
                <a:ea typeface="Roboto 1"/>
                <a:cs typeface="Roboto 1"/>
                <a:sym typeface="Roboto 1"/>
              </a:rPr>
              <a:t>A logo is just the beginning. Your brand is how people feel, what they remember, and the lasting impression you create.</a:t>
            </a:r>
          </a:p>
          <a:p>
            <a:pPr algn="ctr">
              <a:lnSpc>
                <a:spcPts val="3359"/>
              </a:lnSpc>
              <a:spcBef>
                <a:spcPct val="0"/>
              </a:spcBef>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727075"/>
            <a:ext cx="15990166" cy="679450"/>
          </a:xfrm>
          <a:prstGeom prst="rect">
            <a:avLst/>
          </a:prstGeom>
        </p:spPr>
        <p:txBody>
          <a:bodyPr anchor="t" rtlCol="false" tIns="0" lIns="0" bIns="0" rIns="0">
            <a:spAutoFit/>
          </a:bodyPr>
          <a:lstStyle/>
          <a:p>
            <a:pPr algn="ctr">
              <a:lnSpc>
                <a:spcPts val="5000"/>
              </a:lnSpc>
            </a:pPr>
            <a:r>
              <a:rPr lang="en-US" sz="5000">
                <a:solidFill>
                  <a:srgbClr val="000000"/>
                </a:solidFill>
                <a:latin typeface="Franklin Gothic"/>
                <a:ea typeface="Franklin Gothic"/>
                <a:cs typeface="Franklin Gothic"/>
                <a:sym typeface="Franklin Gothic"/>
              </a:rPr>
              <a:t>BEST PRACTICE FOR THE BASICS</a:t>
            </a:r>
          </a:p>
        </p:txBody>
      </p:sp>
      <p:sp>
        <p:nvSpPr>
          <p:cNvPr name="TextBox 3" id="3"/>
          <p:cNvSpPr txBox="true"/>
          <p:nvPr/>
        </p:nvSpPr>
        <p:spPr>
          <a:xfrm rot="0">
            <a:off x="-11188945" y="10182225"/>
            <a:ext cx="14350038" cy="6043830"/>
          </a:xfrm>
          <a:prstGeom prst="rect">
            <a:avLst/>
          </a:prstGeom>
        </p:spPr>
        <p:txBody>
          <a:bodyPr anchor="t" rtlCol="false" tIns="0" lIns="0" bIns="0" rIns="0">
            <a:spAutoFit/>
          </a:bodyPr>
          <a:lstStyle/>
          <a:p>
            <a:pPr algn="ctr">
              <a:lnSpc>
                <a:spcPts val="3400"/>
              </a:lnSpc>
            </a:pPr>
            <a:r>
              <a:rPr lang="en-US" sz="2428">
                <a:solidFill>
                  <a:srgbClr val="000000"/>
                </a:solidFill>
                <a:latin typeface="ITC Franklin Gothic LT"/>
                <a:ea typeface="ITC Franklin Gothic LT"/>
                <a:cs typeface="ITC Franklin Gothic LT"/>
                <a:sym typeface="ITC Franklin Gothic LT"/>
              </a:rPr>
              <a:t>97% of people check out a business online before anywhere else—so if you’re not showing up, you’re missing out!</a:t>
            </a:r>
          </a:p>
          <a:p>
            <a:pPr algn="ctr">
              <a:lnSpc>
                <a:spcPts val="3400"/>
              </a:lnSpc>
            </a:pPr>
          </a:p>
          <a:p>
            <a:pPr algn="ctr">
              <a:lnSpc>
                <a:spcPts val="3400"/>
              </a:lnSpc>
            </a:pPr>
            <a:r>
              <a:rPr lang="en-US" sz="2428">
                <a:solidFill>
                  <a:srgbClr val="000000"/>
                </a:solidFill>
                <a:latin typeface="ITC Franklin Gothic LT"/>
                <a:ea typeface="ITC Franklin Gothic LT"/>
                <a:cs typeface="ITC Franklin Gothic LT"/>
                <a:sym typeface="ITC Franklin Gothic LT"/>
              </a:rPr>
              <a:t>Social media is your chance to shine, share what makes you amazing, and connect with the right people. It helps you attract new customers, keep supporters engaged, and show off the real impact of your work.</a:t>
            </a:r>
          </a:p>
          <a:p>
            <a:pPr algn="ctr">
              <a:lnSpc>
                <a:spcPts val="3400"/>
              </a:lnSpc>
            </a:pPr>
            <a:r>
              <a:rPr lang="en-US" sz="2428">
                <a:solidFill>
                  <a:srgbClr val="000000"/>
                </a:solidFill>
                <a:latin typeface="ITC Franklin Gothic LT"/>
                <a:ea typeface="ITC Franklin Gothic LT"/>
                <a:cs typeface="ITC Franklin Gothic LT"/>
                <a:sym typeface="ITC Franklin Gothic LT"/>
              </a:rPr>
              <a:t> </a:t>
            </a:r>
          </a:p>
          <a:p>
            <a:pPr algn="ctr">
              <a:lnSpc>
                <a:spcPts val="3400"/>
              </a:lnSpc>
            </a:pPr>
            <a:r>
              <a:rPr lang="en-US" sz="2428">
                <a:solidFill>
                  <a:srgbClr val="000000"/>
                </a:solidFill>
                <a:latin typeface="ITC Franklin Gothic LT"/>
                <a:ea typeface="ITC Franklin Gothic LT"/>
                <a:cs typeface="ITC Franklin Gothic LT"/>
                <a:sym typeface="ITC Franklin Gothic LT"/>
              </a:rPr>
              <a:t>Plus, it’s a free way to boost your visibility with potential clients, volunteers, or partners.</a:t>
            </a:r>
          </a:p>
          <a:p>
            <a:pPr algn="ctr">
              <a:lnSpc>
                <a:spcPts val="3400"/>
              </a:lnSpc>
            </a:pPr>
          </a:p>
          <a:p>
            <a:pPr algn="ctr">
              <a:lnSpc>
                <a:spcPts val="3400"/>
              </a:lnSpc>
            </a:pPr>
            <a:r>
              <a:rPr lang="en-US" sz="2428">
                <a:solidFill>
                  <a:srgbClr val="000000"/>
                </a:solidFill>
                <a:latin typeface="ITC Franklin Gothic LT"/>
                <a:ea typeface="ITC Franklin Gothic LT"/>
                <a:cs typeface="ITC Franklin Gothic LT"/>
                <a:sym typeface="ITC Franklin Gothic LT"/>
              </a:rPr>
              <a:t>But let’s be real—trying to be everywhere at once? Overwhelming. Less is more! Focus on 2-3 platforms that actually make sense for you, and show up consistently.</a:t>
            </a:r>
          </a:p>
          <a:p>
            <a:pPr algn="ctr">
              <a:lnSpc>
                <a:spcPts val="3400"/>
              </a:lnSpc>
            </a:pPr>
          </a:p>
          <a:p>
            <a:pPr algn="ctr">
              <a:lnSpc>
                <a:spcPts val="3400"/>
              </a:lnSpc>
            </a:pPr>
            <a:r>
              <a:rPr lang="en-US" sz="2428">
                <a:solidFill>
                  <a:srgbClr val="000000"/>
                </a:solidFill>
                <a:latin typeface="ITC Franklin Gothic LT"/>
                <a:ea typeface="ITC Franklin Gothic LT"/>
                <a:cs typeface="ITC Franklin Gothic LT"/>
                <a:sym typeface="ITC Franklin Gothic LT"/>
              </a:rPr>
              <a:t>Make your brand impossible to ignore and claim your space online!</a:t>
            </a:r>
          </a:p>
          <a:p>
            <a:pPr algn="ctr">
              <a:lnSpc>
                <a:spcPts val="3400"/>
              </a:lnSpc>
            </a:pPr>
          </a:p>
          <a:p>
            <a:pPr algn="ctr">
              <a:lnSpc>
                <a:spcPts val="3400"/>
              </a:lnSpc>
            </a:pPr>
          </a:p>
        </p:txBody>
      </p:sp>
      <p:sp>
        <p:nvSpPr>
          <p:cNvPr name="Freeform 4" id="4"/>
          <p:cNvSpPr/>
          <p:nvPr/>
        </p:nvSpPr>
        <p:spPr>
          <a:xfrm flipH="false" flipV="false" rot="0">
            <a:off x="10355106" y="2603746"/>
            <a:ext cx="7573091" cy="3734726"/>
          </a:xfrm>
          <a:custGeom>
            <a:avLst/>
            <a:gdLst/>
            <a:ahLst/>
            <a:cxnLst/>
            <a:rect r="r" b="b" t="t" l="l"/>
            <a:pathLst>
              <a:path h="3734726" w="7573091">
                <a:moveTo>
                  <a:pt x="0" y="0"/>
                </a:moveTo>
                <a:lnTo>
                  <a:pt x="7573091" y="0"/>
                </a:lnTo>
                <a:lnTo>
                  <a:pt x="7573091" y="3734725"/>
                </a:lnTo>
                <a:lnTo>
                  <a:pt x="0" y="3734725"/>
                </a:lnTo>
                <a:lnTo>
                  <a:pt x="0" y="0"/>
                </a:lnTo>
                <a:close/>
              </a:path>
            </a:pathLst>
          </a:custGeom>
          <a:blipFill>
            <a:blip r:embed="rId2"/>
            <a:stretch>
              <a:fillRect l="0" t="0" r="0" b="0"/>
            </a:stretch>
          </a:blipFill>
        </p:spPr>
      </p:sp>
      <p:sp>
        <p:nvSpPr>
          <p:cNvPr name="Freeform 5" id="5"/>
          <p:cNvSpPr/>
          <p:nvPr/>
        </p:nvSpPr>
        <p:spPr>
          <a:xfrm flipH="false" flipV="false" rot="0">
            <a:off x="2211912" y="3005944"/>
            <a:ext cx="6811871" cy="2878858"/>
          </a:xfrm>
          <a:custGeom>
            <a:avLst/>
            <a:gdLst/>
            <a:ahLst/>
            <a:cxnLst/>
            <a:rect r="r" b="b" t="t" l="l"/>
            <a:pathLst>
              <a:path h="2878858" w="6811871">
                <a:moveTo>
                  <a:pt x="0" y="0"/>
                </a:moveTo>
                <a:lnTo>
                  <a:pt x="6811871" y="0"/>
                </a:lnTo>
                <a:lnTo>
                  <a:pt x="6811871" y="2878859"/>
                </a:lnTo>
                <a:lnTo>
                  <a:pt x="0" y="2878859"/>
                </a:lnTo>
                <a:lnTo>
                  <a:pt x="0" y="0"/>
                </a:lnTo>
                <a:close/>
              </a:path>
            </a:pathLst>
          </a:custGeom>
          <a:blipFill>
            <a:blip r:embed="rId3"/>
            <a:stretch>
              <a:fillRect l="0" t="0" r="0" b="0"/>
            </a:stretch>
          </a:blipFill>
        </p:spPr>
      </p:sp>
      <p:sp>
        <p:nvSpPr>
          <p:cNvPr name="Freeform 6" id="6"/>
          <p:cNvSpPr/>
          <p:nvPr/>
        </p:nvSpPr>
        <p:spPr>
          <a:xfrm flipH="false" flipV="false" rot="0">
            <a:off x="2866836" y="5884803"/>
            <a:ext cx="4489590" cy="4284256"/>
          </a:xfrm>
          <a:custGeom>
            <a:avLst/>
            <a:gdLst/>
            <a:ahLst/>
            <a:cxnLst/>
            <a:rect r="r" b="b" t="t" l="l"/>
            <a:pathLst>
              <a:path h="4284256" w="4489590">
                <a:moveTo>
                  <a:pt x="0" y="0"/>
                </a:moveTo>
                <a:lnTo>
                  <a:pt x="4489590" y="0"/>
                </a:lnTo>
                <a:lnTo>
                  <a:pt x="4489590" y="4284256"/>
                </a:lnTo>
                <a:lnTo>
                  <a:pt x="0" y="4284256"/>
                </a:lnTo>
                <a:lnTo>
                  <a:pt x="0" y="0"/>
                </a:lnTo>
                <a:close/>
              </a:path>
            </a:pathLst>
          </a:custGeom>
          <a:blipFill>
            <a:blip r:embed="rId4"/>
            <a:stretch>
              <a:fillRect l="0" t="0" r="0" b="0"/>
            </a:stretch>
          </a:blipFill>
        </p:spPr>
      </p:sp>
      <p:sp>
        <p:nvSpPr>
          <p:cNvPr name="Freeform 7" id="7"/>
          <p:cNvSpPr/>
          <p:nvPr/>
        </p:nvSpPr>
        <p:spPr>
          <a:xfrm flipH="false" flipV="false" rot="0">
            <a:off x="9144000" y="6338471"/>
            <a:ext cx="8327750" cy="3650520"/>
          </a:xfrm>
          <a:custGeom>
            <a:avLst/>
            <a:gdLst/>
            <a:ahLst/>
            <a:cxnLst/>
            <a:rect r="r" b="b" t="t" l="l"/>
            <a:pathLst>
              <a:path h="3650520" w="8327750">
                <a:moveTo>
                  <a:pt x="0" y="0"/>
                </a:moveTo>
                <a:lnTo>
                  <a:pt x="8327750" y="0"/>
                </a:lnTo>
                <a:lnTo>
                  <a:pt x="8327750" y="3650521"/>
                </a:lnTo>
                <a:lnTo>
                  <a:pt x="0" y="3650521"/>
                </a:lnTo>
                <a:lnTo>
                  <a:pt x="0" y="0"/>
                </a:lnTo>
                <a:close/>
              </a:path>
            </a:pathLst>
          </a:custGeom>
          <a:blipFill>
            <a:blip r:embed="rId5"/>
            <a:stretch>
              <a:fillRect l="0" t="0" r="0" b="0"/>
            </a:stretch>
          </a:blipFill>
        </p:spPr>
      </p:sp>
      <p:sp>
        <p:nvSpPr>
          <p:cNvPr name="TextBox 8" id="8"/>
          <p:cNvSpPr txBox="true"/>
          <p:nvPr/>
        </p:nvSpPr>
        <p:spPr>
          <a:xfrm rot="0">
            <a:off x="823191" y="1866510"/>
            <a:ext cx="16998275" cy="737236"/>
          </a:xfrm>
          <a:prstGeom prst="rect">
            <a:avLst/>
          </a:prstGeom>
        </p:spPr>
        <p:txBody>
          <a:bodyPr anchor="t" rtlCol="false" tIns="0" lIns="0" bIns="0" rIns="0">
            <a:spAutoFit/>
          </a:bodyPr>
          <a:lstStyle/>
          <a:p>
            <a:pPr algn="l">
              <a:lnSpc>
                <a:spcPts val="2939"/>
              </a:lnSpc>
            </a:pPr>
            <a:r>
              <a:rPr lang="en-US" sz="2099">
                <a:solidFill>
                  <a:srgbClr val="000000"/>
                </a:solidFill>
                <a:latin typeface="Roboto 2"/>
                <a:ea typeface="Roboto 2"/>
                <a:cs typeface="Roboto 2"/>
                <a:sym typeface="Roboto 2"/>
              </a:rPr>
              <a:t>Macmillian is an excellent example of a charity organisation that uses consistent branding across all its platforms. As can be seen from the virtual snapshot below, all logos are the same, and each profile has consistent messaging through imagery, bios and use of brand colours.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727075"/>
            <a:ext cx="15990166" cy="679450"/>
          </a:xfrm>
          <a:prstGeom prst="rect">
            <a:avLst/>
          </a:prstGeom>
        </p:spPr>
        <p:txBody>
          <a:bodyPr anchor="t" rtlCol="false" tIns="0" lIns="0" bIns="0" rIns="0">
            <a:spAutoFit/>
          </a:bodyPr>
          <a:lstStyle/>
          <a:p>
            <a:pPr algn="ctr">
              <a:lnSpc>
                <a:spcPts val="5000"/>
              </a:lnSpc>
            </a:pPr>
            <a:r>
              <a:rPr lang="en-US" sz="5000">
                <a:solidFill>
                  <a:srgbClr val="000000"/>
                </a:solidFill>
                <a:latin typeface="Franklin Gothic"/>
                <a:ea typeface="Franklin Gothic"/>
                <a:cs typeface="Franklin Gothic"/>
                <a:sym typeface="Franklin Gothic"/>
              </a:rPr>
              <a:t>BEST PRACTICE FOR THE BASICS</a:t>
            </a:r>
          </a:p>
        </p:txBody>
      </p:sp>
      <p:sp>
        <p:nvSpPr>
          <p:cNvPr name="TextBox 3" id="3"/>
          <p:cNvSpPr txBox="true"/>
          <p:nvPr/>
        </p:nvSpPr>
        <p:spPr>
          <a:xfrm rot="0">
            <a:off x="-11188945" y="10182225"/>
            <a:ext cx="14350038" cy="6043830"/>
          </a:xfrm>
          <a:prstGeom prst="rect">
            <a:avLst/>
          </a:prstGeom>
        </p:spPr>
        <p:txBody>
          <a:bodyPr anchor="t" rtlCol="false" tIns="0" lIns="0" bIns="0" rIns="0">
            <a:spAutoFit/>
          </a:bodyPr>
          <a:lstStyle/>
          <a:p>
            <a:pPr algn="ctr">
              <a:lnSpc>
                <a:spcPts val="3400"/>
              </a:lnSpc>
            </a:pPr>
            <a:r>
              <a:rPr lang="en-US" sz="2428">
                <a:solidFill>
                  <a:srgbClr val="000000"/>
                </a:solidFill>
                <a:latin typeface="ITC Franklin Gothic LT"/>
                <a:ea typeface="ITC Franklin Gothic LT"/>
                <a:cs typeface="ITC Franklin Gothic LT"/>
                <a:sym typeface="ITC Franklin Gothic LT"/>
              </a:rPr>
              <a:t>97% of people check out a business online before anywhere else—so if you’re not showing up, you’re missing out!</a:t>
            </a:r>
          </a:p>
          <a:p>
            <a:pPr algn="ctr">
              <a:lnSpc>
                <a:spcPts val="3400"/>
              </a:lnSpc>
            </a:pPr>
          </a:p>
          <a:p>
            <a:pPr algn="ctr">
              <a:lnSpc>
                <a:spcPts val="3400"/>
              </a:lnSpc>
            </a:pPr>
            <a:r>
              <a:rPr lang="en-US" sz="2428">
                <a:solidFill>
                  <a:srgbClr val="000000"/>
                </a:solidFill>
                <a:latin typeface="ITC Franklin Gothic LT"/>
                <a:ea typeface="ITC Franklin Gothic LT"/>
                <a:cs typeface="ITC Franklin Gothic LT"/>
                <a:sym typeface="ITC Franklin Gothic LT"/>
              </a:rPr>
              <a:t>Social media is your chance to shine, share what makes you amazing, and connect with the right people. It helps you attract new customers, keep supporters engaged, and show off the real impact of your work.</a:t>
            </a:r>
          </a:p>
          <a:p>
            <a:pPr algn="ctr">
              <a:lnSpc>
                <a:spcPts val="3400"/>
              </a:lnSpc>
            </a:pPr>
            <a:r>
              <a:rPr lang="en-US" sz="2428">
                <a:solidFill>
                  <a:srgbClr val="000000"/>
                </a:solidFill>
                <a:latin typeface="ITC Franklin Gothic LT"/>
                <a:ea typeface="ITC Franklin Gothic LT"/>
                <a:cs typeface="ITC Franklin Gothic LT"/>
                <a:sym typeface="ITC Franklin Gothic LT"/>
              </a:rPr>
              <a:t> </a:t>
            </a:r>
          </a:p>
          <a:p>
            <a:pPr algn="ctr">
              <a:lnSpc>
                <a:spcPts val="3400"/>
              </a:lnSpc>
            </a:pPr>
            <a:r>
              <a:rPr lang="en-US" sz="2428">
                <a:solidFill>
                  <a:srgbClr val="000000"/>
                </a:solidFill>
                <a:latin typeface="ITC Franklin Gothic LT"/>
                <a:ea typeface="ITC Franklin Gothic LT"/>
                <a:cs typeface="ITC Franklin Gothic LT"/>
                <a:sym typeface="ITC Franklin Gothic LT"/>
              </a:rPr>
              <a:t>Plus, it’s a free way to boost your visibility with potential clients, volunteers, or partners.</a:t>
            </a:r>
          </a:p>
          <a:p>
            <a:pPr algn="ctr">
              <a:lnSpc>
                <a:spcPts val="3400"/>
              </a:lnSpc>
            </a:pPr>
          </a:p>
          <a:p>
            <a:pPr algn="ctr">
              <a:lnSpc>
                <a:spcPts val="3400"/>
              </a:lnSpc>
            </a:pPr>
            <a:r>
              <a:rPr lang="en-US" sz="2428">
                <a:solidFill>
                  <a:srgbClr val="000000"/>
                </a:solidFill>
                <a:latin typeface="ITC Franklin Gothic LT"/>
                <a:ea typeface="ITC Franklin Gothic LT"/>
                <a:cs typeface="ITC Franklin Gothic LT"/>
                <a:sym typeface="ITC Franklin Gothic LT"/>
              </a:rPr>
              <a:t>But let’s be real—trying to be everywhere at once? Overwhelming. Less is more! Focus on 2-3 platforms that actually make sense for you, and show up consistently.</a:t>
            </a:r>
          </a:p>
          <a:p>
            <a:pPr algn="ctr">
              <a:lnSpc>
                <a:spcPts val="3400"/>
              </a:lnSpc>
            </a:pPr>
          </a:p>
          <a:p>
            <a:pPr algn="ctr">
              <a:lnSpc>
                <a:spcPts val="3400"/>
              </a:lnSpc>
            </a:pPr>
            <a:r>
              <a:rPr lang="en-US" sz="2428">
                <a:solidFill>
                  <a:srgbClr val="000000"/>
                </a:solidFill>
                <a:latin typeface="ITC Franklin Gothic LT"/>
                <a:ea typeface="ITC Franklin Gothic LT"/>
                <a:cs typeface="ITC Franklin Gothic LT"/>
                <a:sym typeface="ITC Franklin Gothic LT"/>
              </a:rPr>
              <a:t>Make your brand impossible to ignore and claim your space online!</a:t>
            </a:r>
          </a:p>
          <a:p>
            <a:pPr algn="ctr">
              <a:lnSpc>
                <a:spcPts val="3400"/>
              </a:lnSpc>
            </a:pPr>
          </a:p>
          <a:p>
            <a:pPr algn="ctr">
              <a:lnSpc>
                <a:spcPts val="3400"/>
              </a:lnSpc>
            </a:pPr>
          </a:p>
        </p:txBody>
      </p:sp>
      <p:sp>
        <p:nvSpPr>
          <p:cNvPr name="Freeform 4" id="4"/>
          <p:cNvSpPr/>
          <p:nvPr/>
        </p:nvSpPr>
        <p:spPr>
          <a:xfrm flipH="false" flipV="false" rot="0">
            <a:off x="6722224" y="7209185"/>
            <a:ext cx="1247958" cy="1257558"/>
          </a:xfrm>
          <a:custGeom>
            <a:avLst/>
            <a:gdLst/>
            <a:ahLst/>
            <a:cxnLst/>
            <a:rect r="r" b="b" t="t" l="l"/>
            <a:pathLst>
              <a:path h="1257558" w="1247958">
                <a:moveTo>
                  <a:pt x="0" y="0"/>
                </a:moveTo>
                <a:lnTo>
                  <a:pt x="1247958" y="0"/>
                </a:lnTo>
                <a:lnTo>
                  <a:pt x="1247958" y="1257557"/>
                </a:lnTo>
                <a:lnTo>
                  <a:pt x="0" y="1257557"/>
                </a:lnTo>
                <a:lnTo>
                  <a:pt x="0" y="0"/>
                </a:lnTo>
                <a:close/>
              </a:path>
            </a:pathLst>
          </a:custGeom>
          <a:blipFill>
            <a:blip r:embed="rId2"/>
            <a:stretch>
              <a:fillRect l="0" t="0" r="0" b="0"/>
            </a:stretch>
          </a:blipFill>
        </p:spPr>
      </p:sp>
      <p:sp>
        <p:nvSpPr>
          <p:cNvPr name="Freeform 5" id="5"/>
          <p:cNvSpPr/>
          <p:nvPr/>
        </p:nvSpPr>
        <p:spPr>
          <a:xfrm flipH="false" flipV="false" rot="0">
            <a:off x="6782831" y="3840461"/>
            <a:ext cx="1141862" cy="1170697"/>
          </a:xfrm>
          <a:custGeom>
            <a:avLst/>
            <a:gdLst/>
            <a:ahLst/>
            <a:cxnLst/>
            <a:rect r="r" b="b" t="t" l="l"/>
            <a:pathLst>
              <a:path h="1170697" w="1141862">
                <a:moveTo>
                  <a:pt x="0" y="0"/>
                </a:moveTo>
                <a:lnTo>
                  <a:pt x="1141863" y="0"/>
                </a:lnTo>
                <a:lnTo>
                  <a:pt x="1141863" y="1170697"/>
                </a:lnTo>
                <a:lnTo>
                  <a:pt x="0" y="1170697"/>
                </a:lnTo>
                <a:lnTo>
                  <a:pt x="0" y="0"/>
                </a:lnTo>
                <a:close/>
              </a:path>
            </a:pathLst>
          </a:custGeom>
          <a:blipFill>
            <a:blip r:embed="rId3"/>
            <a:stretch>
              <a:fillRect l="0" t="0" r="0" b="0"/>
            </a:stretch>
          </a:blipFill>
        </p:spPr>
      </p:sp>
      <p:sp>
        <p:nvSpPr>
          <p:cNvPr name="Freeform 6" id="6"/>
          <p:cNvSpPr/>
          <p:nvPr/>
        </p:nvSpPr>
        <p:spPr>
          <a:xfrm flipH="false" flipV="false" rot="0">
            <a:off x="6767712" y="5570658"/>
            <a:ext cx="1156982" cy="1096792"/>
          </a:xfrm>
          <a:custGeom>
            <a:avLst/>
            <a:gdLst/>
            <a:ahLst/>
            <a:cxnLst/>
            <a:rect r="r" b="b" t="t" l="l"/>
            <a:pathLst>
              <a:path h="1096792" w="1156982">
                <a:moveTo>
                  <a:pt x="0" y="0"/>
                </a:moveTo>
                <a:lnTo>
                  <a:pt x="1156982" y="0"/>
                </a:lnTo>
                <a:lnTo>
                  <a:pt x="1156982" y="1096793"/>
                </a:lnTo>
                <a:lnTo>
                  <a:pt x="0" y="1096793"/>
                </a:lnTo>
                <a:lnTo>
                  <a:pt x="0" y="0"/>
                </a:lnTo>
                <a:close/>
              </a:path>
            </a:pathLst>
          </a:custGeom>
          <a:blipFill>
            <a:blip r:embed="rId4"/>
            <a:stretch>
              <a:fillRect l="0" t="0" r="0" b="0"/>
            </a:stretch>
          </a:blipFill>
        </p:spPr>
      </p:sp>
      <p:sp>
        <p:nvSpPr>
          <p:cNvPr name="Freeform 7" id="7"/>
          <p:cNvSpPr/>
          <p:nvPr/>
        </p:nvSpPr>
        <p:spPr>
          <a:xfrm flipH="false" flipV="false" rot="0">
            <a:off x="9472041" y="7357315"/>
            <a:ext cx="4799338" cy="922281"/>
          </a:xfrm>
          <a:custGeom>
            <a:avLst/>
            <a:gdLst/>
            <a:ahLst/>
            <a:cxnLst/>
            <a:rect r="r" b="b" t="t" l="l"/>
            <a:pathLst>
              <a:path h="922281" w="4799338">
                <a:moveTo>
                  <a:pt x="0" y="0"/>
                </a:moveTo>
                <a:lnTo>
                  <a:pt x="4799338" y="0"/>
                </a:lnTo>
                <a:lnTo>
                  <a:pt x="4799338" y="922282"/>
                </a:lnTo>
                <a:lnTo>
                  <a:pt x="0" y="922282"/>
                </a:lnTo>
                <a:lnTo>
                  <a:pt x="0" y="0"/>
                </a:lnTo>
                <a:close/>
              </a:path>
            </a:pathLst>
          </a:custGeom>
          <a:blipFill>
            <a:blip r:embed="rId5"/>
            <a:stretch>
              <a:fillRect l="0" t="0" r="-12396" b="0"/>
            </a:stretch>
          </a:blipFill>
        </p:spPr>
      </p:sp>
      <p:sp>
        <p:nvSpPr>
          <p:cNvPr name="Freeform 8" id="8"/>
          <p:cNvSpPr/>
          <p:nvPr/>
        </p:nvSpPr>
        <p:spPr>
          <a:xfrm flipH="false" flipV="false" rot="0">
            <a:off x="9391214" y="5400039"/>
            <a:ext cx="4518596" cy="1267411"/>
          </a:xfrm>
          <a:custGeom>
            <a:avLst/>
            <a:gdLst/>
            <a:ahLst/>
            <a:cxnLst/>
            <a:rect r="r" b="b" t="t" l="l"/>
            <a:pathLst>
              <a:path h="1267411" w="4518596">
                <a:moveTo>
                  <a:pt x="0" y="0"/>
                </a:moveTo>
                <a:lnTo>
                  <a:pt x="4518596" y="0"/>
                </a:lnTo>
                <a:lnTo>
                  <a:pt x="4518596" y="1267412"/>
                </a:lnTo>
                <a:lnTo>
                  <a:pt x="0" y="1267412"/>
                </a:lnTo>
                <a:lnTo>
                  <a:pt x="0" y="0"/>
                </a:lnTo>
                <a:close/>
              </a:path>
            </a:pathLst>
          </a:custGeom>
          <a:blipFill>
            <a:blip r:embed="rId6"/>
            <a:stretch>
              <a:fillRect l="0" t="0" r="0" b="0"/>
            </a:stretch>
          </a:blipFill>
        </p:spPr>
      </p:sp>
      <p:sp>
        <p:nvSpPr>
          <p:cNvPr name="Freeform 9" id="9"/>
          <p:cNvSpPr/>
          <p:nvPr/>
        </p:nvSpPr>
        <p:spPr>
          <a:xfrm flipH="false" flipV="false" rot="0">
            <a:off x="9552867" y="3975901"/>
            <a:ext cx="4637686" cy="822669"/>
          </a:xfrm>
          <a:custGeom>
            <a:avLst/>
            <a:gdLst/>
            <a:ahLst/>
            <a:cxnLst/>
            <a:rect r="r" b="b" t="t" l="l"/>
            <a:pathLst>
              <a:path h="822669" w="4637686">
                <a:moveTo>
                  <a:pt x="0" y="0"/>
                </a:moveTo>
                <a:lnTo>
                  <a:pt x="4637686" y="0"/>
                </a:lnTo>
                <a:lnTo>
                  <a:pt x="4637686" y="822670"/>
                </a:lnTo>
                <a:lnTo>
                  <a:pt x="0" y="822670"/>
                </a:lnTo>
                <a:lnTo>
                  <a:pt x="0" y="0"/>
                </a:lnTo>
                <a:close/>
              </a:path>
            </a:pathLst>
          </a:custGeom>
          <a:blipFill>
            <a:blip r:embed="rId7"/>
            <a:stretch>
              <a:fillRect l="0" t="0" r="0" b="0"/>
            </a:stretch>
          </a:blipFill>
        </p:spPr>
      </p:sp>
      <p:sp>
        <p:nvSpPr>
          <p:cNvPr name="TextBox 10" id="10"/>
          <p:cNvSpPr txBox="true"/>
          <p:nvPr/>
        </p:nvSpPr>
        <p:spPr>
          <a:xfrm rot="0">
            <a:off x="4361965" y="5986120"/>
            <a:ext cx="146549" cy="315751"/>
          </a:xfrm>
          <a:prstGeom prst="rect">
            <a:avLst/>
          </a:prstGeom>
        </p:spPr>
        <p:txBody>
          <a:bodyPr anchor="t" rtlCol="false" tIns="0" lIns="0" bIns="0" rIns="0">
            <a:spAutoFit/>
          </a:bodyPr>
          <a:lstStyle/>
          <a:p>
            <a:pPr algn="ctr">
              <a:lnSpc>
                <a:spcPts val="2540"/>
              </a:lnSpc>
            </a:pPr>
            <a:r>
              <a:rPr lang="en-US" b="true" sz="1814">
                <a:solidFill>
                  <a:srgbClr val="000000"/>
                </a:solidFill>
                <a:latin typeface="Roboto 2 Bold"/>
                <a:ea typeface="Roboto 2 Bold"/>
                <a:cs typeface="Roboto 2 Bold"/>
                <a:sym typeface="Roboto 2 Bold"/>
              </a:rPr>
              <a:t>X</a:t>
            </a:r>
          </a:p>
        </p:txBody>
      </p:sp>
      <p:sp>
        <p:nvSpPr>
          <p:cNvPr name="TextBox 11" id="11"/>
          <p:cNvSpPr txBox="true"/>
          <p:nvPr/>
        </p:nvSpPr>
        <p:spPr>
          <a:xfrm rot="0">
            <a:off x="4016866" y="4339611"/>
            <a:ext cx="1007435" cy="315751"/>
          </a:xfrm>
          <a:prstGeom prst="rect">
            <a:avLst/>
          </a:prstGeom>
        </p:spPr>
        <p:txBody>
          <a:bodyPr anchor="t" rtlCol="false" tIns="0" lIns="0" bIns="0" rIns="0">
            <a:spAutoFit/>
          </a:bodyPr>
          <a:lstStyle/>
          <a:p>
            <a:pPr algn="ctr">
              <a:lnSpc>
                <a:spcPts val="2540"/>
              </a:lnSpc>
            </a:pPr>
            <a:r>
              <a:rPr lang="en-US" b="true" sz="1814">
                <a:solidFill>
                  <a:srgbClr val="000000"/>
                </a:solidFill>
                <a:latin typeface="Roboto 2 Bold"/>
                <a:ea typeface="Roboto 2 Bold"/>
                <a:cs typeface="Roboto 2 Bold"/>
                <a:sym typeface="Roboto 2 Bold"/>
              </a:rPr>
              <a:t>Facebook</a:t>
            </a:r>
          </a:p>
        </p:txBody>
      </p:sp>
      <p:sp>
        <p:nvSpPr>
          <p:cNvPr name="TextBox 12" id="12"/>
          <p:cNvSpPr txBox="true"/>
          <p:nvPr/>
        </p:nvSpPr>
        <p:spPr>
          <a:xfrm rot="0">
            <a:off x="4016621" y="7636768"/>
            <a:ext cx="1111762" cy="315751"/>
          </a:xfrm>
          <a:prstGeom prst="rect">
            <a:avLst/>
          </a:prstGeom>
        </p:spPr>
        <p:txBody>
          <a:bodyPr anchor="t" rtlCol="false" tIns="0" lIns="0" bIns="0" rIns="0">
            <a:spAutoFit/>
          </a:bodyPr>
          <a:lstStyle/>
          <a:p>
            <a:pPr algn="ctr">
              <a:lnSpc>
                <a:spcPts val="2540"/>
              </a:lnSpc>
            </a:pPr>
            <a:r>
              <a:rPr lang="en-US" b="true" sz="1814">
                <a:solidFill>
                  <a:srgbClr val="000000"/>
                </a:solidFill>
                <a:latin typeface="Roboto 2 Bold"/>
                <a:ea typeface="Roboto 2 Bold"/>
                <a:cs typeface="Roboto 2 Bold"/>
                <a:sym typeface="Roboto 2 Bold"/>
              </a:rPr>
              <a:t>Instagram </a:t>
            </a:r>
          </a:p>
        </p:txBody>
      </p:sp>
      <p:sp>
        <p:nvSpPr>
          <p:cNvPr name="TextBox 13" id="13"/>
          <p:cNvSpPr txBox="true"/>
          <p:nvPr/>
        </p:nvSpPr>
        <p:spPr>
          <a:xfrm rot="0">
            <a:off x="10569490" y="3241922"/>
            <a:ext cx="1493233" cy="315751"/>
          </a:xfrm>
          <a:prstGeom prst="rect">
            <a:avLst/>
          </a:prstGeom>
        </p:spPr>
        <p:txBody>
          <a:bodyPr anchor="t" rtlCol="false" tIns="0" lIns="0" bIns="0" rIns="0">
            <a:spAutoFit/>
          </a:bodyPr>
          <a:lstStyle/>
          <a:p>
            <a:pPr algn="ctr">
              <a:lnSpc>
                <a:spcPts val="2540"/>
              </a:lnSpc>
            </a:pPr>
            <a:r>
              <a:rPr lang="en-US" b="true" sz="1814">
                <a:solidFill>
                  <a:srgbClr val="000000"/>
                </a:solidFill>
                <a:latin typeface="Roboto 2 Bold"/>
                <a:ea typeface="Roboto 2 Bold"/>
                <a:cs typeface="Roboto 2 Bold"/>
                <a:sym typeface="Roboto 2 Bold"/>
              </a:rPr>
              <a:t>Search results</a:t>
            </a:r>
          </a:p>
        </p:txBody>
      </p:sp>
      <p:sp>
        <p:nvSpPr>
          <p:cNvPr name="TextBox 14" id="14"/>
          <p:cNvSpPr txBox="true"/>
          <p:nvPr/>
        </p:nvSpPr>
        <p:spPr>
          <a:xfrm rot="0">
            <a:off x="6457293" y="3241922"/>
            <a:ext cx="1507716" cy="315751"/>
          </a:xfrm>
          <a:prstGeom prst="rect">
            <a:avLst/>
          </a:prstGeom>
        </p:spPr>
        <p:txBody>
          <a:bodyPr anchor="t" rtlCol="false" tIns="0" lIns="0" bIns="0" rIns="0">
            <a:spAutoFit/>
          </a:bodyPr>
          <a:lstStyle/>
          <a:p>
            <a:pPr algn="ctr">
              <a:lnSpc>
                <a:spcPts val="2540"/>
              </a:lnSpc>
            </a:pPr>
            <a:r>
              <a:rPr lang="en-US" b="true" sz="1814">
                <a:solidFill>
                  <a:srgbClr val="000000"/>
                </a:solidFill>
                <a:latin typeface="Roboto 2 Bold"/>
                <a:ea typeface="Roboto 2 Bold"/>
                <a:cs typeface="Roboto 2 Bold"/>
                <a:sym typeface="Roboto 2 Bold"/>
              </a:rPr>
              <a:t>Profile images</a:t>
            </a:r>
          </a:p>
        </p:txBody>
      </p:sp>
      <p:sp>
        <p:nvSpPr>
          <p:cNvPr name="TextBox 15" id="15"/>
          <p:cNvSpPr txBox="true"/>
          <p:nvPr/>
        </p:nvSpPr>
        <p:spPr>
          <a:xfrm rot="0">
            <a:off x="2334383" y="1829292"/>
            <a:ext cx="14164496" cy="679123"/>
          </a:xfrm>
          <a:prstGeom prst="rect">
            <a:avLst/>
          </a:prstGeom>
        </p:spPr>
        <p:txBody>
          <a:bodyPr anchor="t" rtlCol="false" tIns="0" lIns="0" bIns="0" rIns="0">
            <a:spAutoFit/>
          </a:bodyPr>
          <a:lstStyle/>
          <a:p>
            <a:pPr algn="l">
              <a:lnSpc>
                <a:spcPts val="2754"/>
              </a:lnSpc>
            </a:pPr>
            <a:r>
              <a:rPr lang="en-US" sz="1967">
                <a:solidFill>
                  <a:srgbClr val="000000"/>
                </a:solidFill>
                <a:latin typeface="Roboto 2"/>
                <a:ea typeface="Roboto 2"/>
                <a:cs typeface="Roboto 2"/>
                <a:sym typeface="Roboto 2"/>
              </a:rPr>
              <a:t>As can be seen, they use consistent branding and messaging across their Facebook, X and Instagram profiles. The copy within each profile bio is also very simple and concise. </a:t>
            </a:r>
          </a:p>
        </p:txBody>
      </p:sp>
    </p:spTree>
  </p:cSld>
  <p:clrMapOvr>
    <a:masterClrMapping/>
  </p:clrMapOvr>
</p:sld>
</file>

<file path=ppt/slides/slide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727075"/>
            <a:ext cx="15990166" cy="679450"/>
          </a:xfrm>
          <a:prstGeom prst="rect">
            <a:avLst/>
          </a:prstGeom>
        </p:spPr>
        <p:txBody>
          <a:bodyPr anchor="t" rtlCol="false" tIns="0" lIns="0" bIns="0" rIns="0">
            <a:spAutoFit/>
          </a:bodyPr>
          <a:lstStyle/>
          <a:p>
            <a:pPr algn="ctr">
              <a:lnSpc>
                <a:spcPts val="5000"/>
              </a:lnSpc>
            </a:pPr>
            <a:r>
              <a:rPr lang="en-US" sz="5000">
                <a:solidFill>
                  <a:srgbClr val="000000"/>
                </a:solidFill>
                <a:latin typeface="Franklin Gothic"/>
                <a:ea typeface="Franklin Gothic"/>
                <a:cs typeface="Franklin Gothic"/>
                <a:sym typeface="Franklin Gothic"/>
              </a:rPr>
              <a:t>CHAMPAGNE BRAND ON A THIRD SECTOR BUDGET</a:t>
            </a:r>
          </a:p>
        </p:txBody>
      </p:sp>
      <p:grpSp>
        <p:nvGrpSpPr>
          <p:cNvPr name="Group 3" id="3"/>
          <p:cNvGrpSpPr/>
          <p:nvPr/>
        </p:nvGrpSpPr>
        <p:grpSpPr>
          <a:xfrm rot="0">
            <a:off x="843317" y="1808285"/>
            <a:ext cx="15797881" cy="6949903"/>
            <a:chOff x="0" y="0"/>
            <a:chExt cx="5175699" cy="2276926"/>
          </a:xfrm>
        </p:grpSpPr>
        <p:sp>
          <p:nvSpPr>
            <p:cNvPr name="Freeform 4" id="4"/>
            <p:cNvSpPr/>
            <p:nvPr/>
          </p:nvSpPr>
          <p:spPr>
            <a:xfrm flipH="false" flipV="false" rot="0">
              <a:off x="0" y="0"/>
              <a:ext cx="5175699" cy="2276926"/>
            </a:xfrm>
            <a:custGeom>
              <a:avLst/>
              <a:gdLst/>
              <a:ahLst/>
              <a:cxnLst/>
              <a:rect r="r" b="b" t="t" l="l"/>
              <a:pathLst>
                <a:path h="2276926" w="5175699">
                  <a:moveTo>
                    <a:pt x="24503" y="0"/>
                  </a:moveTo>
                  <a:lnTo>
                    <a:pt x="5151196" y="0"/>
                  </a:lnTo>
                  <a:cubicBezTo>
                    <a:pt x="5157694" y="0"/>
                    <a:pt x="5163927" y="2582"/>
                    <a:pt x="5168522" y="7177"/>
                  </a:cubicBezTo>
                  <a:cubicBezTo>
                    <a:pt x="5173117" y="11772"/>
                    <a:pt x="5175699" y="18004"/>
                    <a:pt x="5175699" y="24503"/>
                  </a:cubicBezTo>
                  <a:lnTo>
                    <a:pt x="5175699" y="2252423"/>
                  </a:lnTo>
                  <a:cubicBezTo>
                    <a:pt x="5175699" y="2258922"/>
                    <a:pt x="5173117" y="2265154"/>
                    <a:pt x="5168522" y="2269749"/>
                  </a:cubicBezTo>
                  <a:cubicBezTo>
                    <a:pt x="5163927" y="2274344"/>
                    <a:pt x="5157694" y="2276926"/>
                    <a:pt x="5151196" y="2276926"/>
                  </a:cubicBezTo>
                  <a:lnTo>
                    <a:pt x="24503" y="2276926"/>
                  </a:lnTo>
                  <a:cubicBezTo>
                    <a:pt x="18004" y="2276926"/>
                    <a:pt x="11772" y="2274344"/>
                    <a:pt x="7177" y="2269749"/>
                  </a:cubicBezTo>
                  <a:cubicBezTo>
                    <a:pt x="2582" y="2265154"/>
                    <a:pt x="0" y="2258922"/>
                    <a:pt x="0" y="2252423"/>
                  </a:cubicBezTo>
                  <a:lnTo>
                    <a:pt x="0" y="24503"/>
                  </a:lnTo>
                  <a:cubicBezTo>
                    <a:pt x="0" y="18004"/>
                    <a:pt x="2582" y="11772"/>
                    <a:pt x="7177" y="7177"/>
                  </a:cubicBezTo>
                  <a:cubicBezTo>
                    <a:pt x="11772" y="2582"/>
                    <a:pt x="18004" y="0"/>
                    <a:pt x="24503" y="0"/>
                  </a:cubicBezTo>
                  <a:close/>
                </a:path>
              </a:pathLst>
            </a:custGeom>
            <a:solidFill>
              <a:srgbClr val="FF798A"/>
            </a:solidFill>
            <a:ln w="57150" cap="rnd">
              <a:solidFill>
                <a:srgbClr val="F7B8C0"/>
              </a:solidFill>
              <a:prstDash val="solid"/>
              <a:round/>
            </a:ln>
          </p:spPr>
        </p:sp>
        <p:sp>
          <p:nvSpPr>
            <p:cNvPr name="TextBox 5" id="5"/>
            <p:cNvSpPr txBox="true"/>
            <p:nvPr/>
          </p:nvSpPr>
          <p:spPr>
            <a:xfrm>
              <a:off x="0" y="-57150"/>
              <a:ext cx="5175699" cy="2334076"/>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TextBox 6" id="6"/>
          <p:cNvSpPr txBox="true"/>
          <p:nvPr/>
        </p:nvSpPr>
        <p:spPr>
          <a:xfrm rot="0">
            <a:off x="1567239" y="2378897"/>
            <a:ext cx="14350038" cy="5615205"/>
          </a:xfrm>
          <a:prstGeom prst="rect">
            <a:avLst/>
          </a:prstGeom>
        </p:spPr>
        <p:txBody>
          <a:bodyPr anchor="t" rtlCol="false" tIns="0" lIns="0" bIns="0" rIns="0">
            <a:spAutoFit/>
          </a:bodyPr>
          <a:lstStyle/>
          <a:p>
            <a:pPr algn="ctr" marL="524409" indent="-262204" lvl="1">
              <a:lnSpc>
                <a:spcPts val="3400"/>
              </a:lnSpc>
              <a:buFont typeface="Arial"/>
              <a:buChar char="•"/>
            </a:pPr>
            <a:r>
              <a:rPr lang="en-US" sz="2428">
                <a:solidFill>
                  <a:srgbClr val="000000"/>
                </a:solidFill>
                <a:latin typeface="ITC Franklin Gothic LT"/>
                <a:ea typeface="ITC Franklin Gothic LT"/>
                <a:cs typeface="ITC Franklin Gothic LT"/>
                <a:sym typeface="ITC Franklin Gothic LT"/>
              </a:rPr>
              <a:t>Define Your Brand: Start by clearly defining your brand’s values, mission, and personality. </a:t>
            </a:r>
          </a:p>
          <a:p>
            <a:pPr algn="ctr">
              <a:lnSpc>
                <a:spcPts val="3400"/>
              </a:lnSpc>
            </a:pPr>
          </a:p>
          <a:p>
            <a:pPr algn="ctr" marL="524409" indent="-262204" lvl="1">
              <a:lnSpc>
                <a:spcPts val="3400"/>
              </a:lnSpc>
              <a:buFont typeface="Arial"/>
              <a:buChar char="•"/>
            </a:pPr>
            <a:r>
              <a:rPr lang="en-US" sz="2428">
                <a:solidFill>
                  <a:srgbClr val="000000"/>
                </a:solidFill>
                <a:latin typeface="ITC Franklin Gothic LT"/>
                <a:ea typeface="ITC Franklin Gothic LT"/>
                <a:cs typeface="ITC Franklin Gothic LT"/>
                <a:sym typeface="ITC Franklin Gothic LT"/>
              </a:rPr>
              <a:t>DIY Design: Use free design tools like Canva to create professional-looking logos, social media graphics, and marketing materials. </a:t>
            </a:r>
          </a:p>
          <a:p>
            <a:pPr algn="ctr">
              <a:lnSpc>
                <a:spcPts val="3400"/>
              </a:lnSpc>
            </a:pPr>
          </a:p>
          <a:p>
            <a:pPr algn="ctr" marL="524409" indent="-262204" lvl="1">
              <a:lnSpc>
                <a:spcPts val="3400"/>
              </a:lnSpc>
              <a:buFont typeface="Arial"/>
              <a:buChar char="•"/>
            </a:pPr>
            <a:r>
              <a:rPr lang="en-US" sz="2428">
                <a:solidFill>
                  <a:srgbClr val="000000"/>
                </a:solidFill>
                <a:latin typeface="ITC Franklin Gothic LT"/>
                <a:ea typeface="ITC Franklin Gothic LT"/>
                <a:cs typeface="ITC Franklin Gothic LT"/>
                <a:sym typeface="ITC Franklin Gothic LT"/>
              </a:rPr>
              <a:t>Leverage Social Media: Social media is a free and effective way to connect with your audience, share your brand story, and build a community. Be authentic and engage consistently.</a:t>
            </a:r>
          </a:p>
          <a:p>
            <a:pPr algn="ctr">
              <a:lnSpc>
                <a:spcPts val="3400"/>
              </a:lnSpc>
            </a:pPr>
          </a:p>
          <a:p>
            <a:pPr algn="ctr" marL="524409" indent="-262204" lvl="1">
              <a:lnSpc>
                <a:spcPts val="3400"/>
              </a:lnSpc>
              <a:buFont typeface="Arial"/>
              <a:buChar char="•"/>
            </a:pPr>
            <a:r>
              <a:rPr lang="en-US" sz="2428">
                <a:solidFill>
                  <a:srgbClr val="000000"/>
                </a:solidFill>
                <a:latin typeface="ITC Franklin Gothic LT"/>
                <a:ea typeface="ITC Franklin Gothic LT"/>
                <a:cs typeface="ITC Franklin Gothic LT"/>
                <a:sym typeface="ITC Franklin Gothic LT"/>
              </a:rPr>
              <a:t>Be Consistent: Consistency is key in branding.</a:t>
            </a:r>
          </a:p>
          <a:p>
            <a:pPr algn="ctr">
              <a:lnSpc>
                <a:spcPts val="3400"/>
              </a:lnSpc>
            </a:pPr>
          </a:p>
          <a:p>
            <a:pPr algn="ctr" marL="524409" indent="-262204" lvl="1">
              <a:lnSpc>
                <a:spcPts val="3400"/>
              </a:lnSpc>
              <a:buFont typeface="Arial"/>
              <a:buChar char="•"/>
            </a:pPr>
            <a:r>
              <a:rPr lang="en-US" sz="2428">
                <a:solidFill>
                  <a:srgbClr val="000000"/>
                </a:solidFill>
                <a:latin typeface="ITC Franklin Gothic LT"/>
                <a:ea typeface="ITC Franklin Gothic LT"/>
                <a:cs typeface="ITC Franklin Gothic LT"/>
                <a:sym typeface="ITC Franklin Gothic LT"/>
              </a:rPr>
              <a:t>Tell Your Story: Don’t underestimate the power of storytelling. Share your journey, your mission, and what makes your brand unique. Authenticity resonates with people.</a:t>
            </a:r>
          </a:p>
          <a:p>
            <a:pPr algn="ctr">
              <a:lnSpc>
                <a:spcPts val="3400"/>
              </a:lnSpc>
            </a:pPr>
          </a:p>
        </p:txBody>
      </p:sp>
    </p:spTree>
  </p:cSld>
  <p:clrMapOvr>
    <a:masterClrMapping/>
  </p:clrMapOvr>
</p:sld>
</file>

<file path=ppt/slides/slide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727075"/>
            <a:ext cx="15990166" cy="679450"/>
          </a:xfrm>
          <a:prstGeom prst="rect">
            <a:avLst/>
          </a:prstGeom>
        </p:spPr>
        <p:txBody>
          <a:bodyPr anchor="t" rtlCol="false" tIns="0" lIns="0" bIns="0" rIns="0">
            <a:spAutoFit/>
          </a:bodyPr>
          <a:lstStyle/>
          <a:p>
            <a:pPr algn="ctr">
              <a:lnSpc>
                <a:spcPts val="5000"/>
              </a:lnSpc>
            </a:pPr>
            <a:r>
              <a:rPr lang="en-US" sz="5000">
                <a:solidFill>
                  <a:srgbClr val="000000"/>
                </a:solidFill>
                <a:latin typeface="Franklin Gothic"/>
                <a:ea typeface="Franklin Gothic"/>
                <a:cs typeface="Franklin Gothic"/>
                <a:sym typeface="Franklin Gothic"/>
              </a:rPr>
              <a:t>YOUR BRAND IN 3 WORDS</a:t>
            </a:r>
          </a:p>
        </p:txBody>
      </p:sp>
      <p:grpSp>
        <p:nvGrpSpPr>
          <p:cNvPr name="Group 3" id="3"/>
          <p:cNvGrpSpPr/>
          <p:nvPr/>
        </p:nvGrpSpPr>
        <p:grpSpPr>
          <a:xfrm rot="0">
            <a:off x="843317" y="1808285"/>
            <a:ext cx="15797881" cy="6949903"/>
            <a:chOff x="0" y="0"/>
            <a:chExt cx="5175699" cy="2276926"/>
          </a:xfrm>
        </p:grpSpPr>
        <p:sp>
          <p:nvSpPr>
            <p:cNvPr name="Freeform 4" id="4"/>
            <p:cNvSpPr/>
            <p:nvPr/>
          </p:nvSpPr>
          <p:spPr>
            <a:xfrm flipH="false" flipV="false" rot="0">
              <a:off x="0" y="0"/>
              <a:ext cx="5175699" cy="2276926"/>
            </a:xfrm>
            <a:custGeom>
              <a:avLst/>
              <a:gdLst/>
              <a:ahLst/>
              <a:cxnLst/>
              <a:rect r="r" b="b" t="t" l="l"/>
              <a:pathLst>
                <a:path h="2276926" w="5175699">
                  <a:moveTo>
                    <a:pt x="24503" y="0"/>
                  </a:moveTo>
                  <a:lnTo>
                    <a:pt x="5151196" y="0"/>
                  </a:lnTo>
                  <a:cubicBezTo>
                    <a:pt x="5157694" y="0"/>
                    <a:pt x="5163927" y="2582"/>
                    <a:pt x="5168522" y="7177"/>
                  </a:cubicBezTo>
                  <a:cubicBezTo>
                    <a:pt x="5173117" y="11772"/>
                    <a:pt x="5175699" y="18004"/>
                    <a:pt x="5175699" y="24503"/>
                  </a:cubicBezTo>
                  <a:lnTo>
                    <a:pt x="5175699" y="2252423"/>
                  </a:lnTo>
                  <a:cubicBezTo>
                    <a:pt x="5175699" y="2258922"/>
                    <a:pt x="5173117" y="2265154"/>
                    <a:pt x="5168522" y="2269749"/>
                  </a:cubicBezTo>
                  <a:cubicBezTo>
                    <a:pt x="5163927" y="2274344"/>
                    <a:pt x="5157694" y="2276926"/>
                    <a:pt x="5151196" y="2276926"/>
                  </a:cubicBezTo>
                  <a:lnTo>
                    <a:pt x="24503" y="2276926"/>
                  </a:lnTo>
                  <a:cubicBezTo>
                    <a:pt x="18004" y="2276926"/>
                    <a:pt x="11772" y="2274344"/>
                    <a:pt x="7177" y="2269749"/>
                  </a:cubicBezTo>
                  <a:cubicBezTo>
                    <a:pt x="2582" y="2265154"/>
                    <a:pt x="0" y="2258922"/>
                    <a:pt x="0" y="2252423"/>
                  </a:cubicBezTo>
                  <a:lnTo>
                    <a:pt x="0" y="24503"/>
                  </a:lnTo>
                  <a:cubicBezTo>
                    <a:pt x="0" y="18004"/>
                    <a:pt x="2582" y="11772"/>
                    <a:pt x="7177" y="7177"/>
                  </a:cubicBezTo>
                  <a:cubicBezTo>
                    <a:pt x="11772" y="2582"/>
                    <a:pt x="18004" y="0"/>
                    <a:pt x="24503" y="0"/>
                  </a:cubicBezTo>
                  <a:close/>
                </a:path>
              </a:pathLst>
            </a:custGeom>
            <a:solidFill>
              <a:srgbClr val="FF798A"/>
            </a:solidFill>
            <a:ln w="57150" cap="rnd">
              <a:solidFill>
                <a:srgbClr val="F7B8C0"/>
              </a:solidFill>
              <a:prstDash val="solid"/>
              <a:round/>
            </a:ln>
          </p:spPr>
        </p:sp>
        <p:sp>
          <p:nvSpPr>
            <p:cNvPr name="TextBox 5" id="5"/>
            <p:cNvSpPr txBox="true"/>
            <p:nvPr/>
          </p:nvSpPr>
          <p:spPr>
            <a:xfrm>
              <a:off x="0" y="-57150"/>
              <a:ext cx="5175699" cy="2334076"/>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TextBox 6" id="6"/>
          <p:cNvSpPr txBox="true"/>
          <p:nvPr/>
        </p:nvSpPr>
        <p:spPr>
          <a:xfrm rot="0">
            <a:off x="1689508" y="3386541"/>
            <a:ext cx="14350038" cy="3631466"/>
          </a:xfrm>
          <a:prstGeom prst="rect">
            <a:avLst/>
          </a:prstGeom>
        </p:spPr>
        <p:txBody>
          <a:bodyPr anchor="t" rtlCol="false" tIns="0" lIns="0" bIns="0" rIns="0">
            <a:spAutoFit/>
          </a:bodyPr>
          <a:lstStyle/>
          <a:p>
            <a:pPr algn="ctr">
              <a:lnSpc>
                <a:spcPts val="5640"/>
              </a:lnSpc>
            </a:pPr>
            <a:r>
              <a:rPr lang="en-US" sz="4028">
                <a:solidFill>
                  <a:srgbClr val="000000"/>
                </a:solidFill>
                <a:latin typeface="ITC Franklin Gothic LT"/>
                <a:ea typeface="ITC Franklin Gothic LT"/>
                <a:cs typeface="ITC Franklin Gothic LT"/>
                <a:sym typeface="ITC Franklin Gothic LT"/>
              </a:rPr>
              <a:t>Take 5 minutes, have a think and choose the three most important words that best define your organisation</a:t>
            </a:r>
          </a:p>
          <a:p>
            <a:pPr algn="ctr">
              <a:lnSpc>
                <a:spcPts val="5640"/>
              </a:lnSpc>
            </a:pPr>
          </a:p>
          <a:p>
            <a:pPr algn="ctr">
              <a:lnSpc>
                <a:spcPts val="5640"/>
              </a:lnSpc>
            </a:pPr>
            <a:r>
              <a:rPr lang="en-US" sz="4028">
                <a:solidFill>
                  <a:srgbClr val="000000"/>
                </a:solidFill>
                <a:latin typeface="ITC Franklin Gothic LT"/>
                <a:ea typeface="ITC Franklin Gothic LT"/>
                <a:cs typeface="ITC Franklin Gothic LT"/>
                <a:sym typeface="ITC Franklin Gothic LT"/>
              </a:rPr>
              <a:t> These should reflect what makes their business unique and how they want to be perceived.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DAGirYdWvc0</dc:identifier>
  <dcterms:modified xsi:type="dcterms:W3CDTF">2011-08-01T06:04:30Z</dcterms:modified>
  <cp:revision>1</cp:revision>
  <dc:title>Branding Workshop</dc:title>
</cp:coreProperties>
</file>