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3"/>
  </p:notesMasterIdLst>
  <p:sldIdLst>
    <p:sldId id="256" r:id="rId5"/>
    <p:sldId id="281" r:id="rId6"/>
    <p:sldId id="270" r:id="rId7"/>
    <p:sldId id="260" r:id="rId8"/>
    <p:sldId id="263" r:id="rId9"/>
    <p:sldId id="264" r:id="rId10"/>
    <p:sldId id="265" r:id="rId11"/>
    <p:sldId id="269" r:id="rId12"/>
    <p:sldId id="271" r:id="rId13"/>
    <p:sldId id="275" r:id="rId14"/>
    <p:sldId id="276" r:id="rId15"/>
    <p:sldId id="277" r:id="rId16"/>
    <p:sldId id="278" r:id="rId17"/>
    <p:sldId id="279" r:id="rId18"/>
    <p:sldId id="274" r:id="rId19"/>
    <p:sldId id="272" r:id="rId20"/>
    <p:sldId id="273" r:id="rId21"/>
    <p:sldId id="267" r:id="rId22"/>
  </p:sldIdLst>
  <p:sldSz cx="12192000" cy="6858000"/>
  <p:notesSz cx="6858000" cy="9144000"/>
  <p:embeddedFontLst>
    <p:embeddedFont>
      <p:font typeface="Aptos Narrow" panose="020B000402020202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Gill Sans" panose="020B0604020202020204" charset="0"/>
      <p:regular r:id="rId32"/>
      <p:bold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ogNDIFh+na0qwz1fs0XzCciu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49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A9C2-9EDC-F665-2B6D-7093A4CE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D2147-857B-104E-B037-719F8830B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337A0-77E6-0682-53B5-FD603AE7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BB61-5D98-4794-C2DB-876F360C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06A3-6DFC-E3E5-84BA-B0D441DD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86C8-E265-A52E-0E04-63B5CD97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70099-9985-5D95-6D4C-0DF798EE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4A7E-DED1-621A-73F3-BB258BBD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7368-174D-06DD-4C28-33CA3267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4722-F528-51FB-BA88-0D5DA9F5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7D892-44B8-8940-67CC-32F4191BF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760F3-994E-D3A9-2EAB-7EC4B72C1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42CC-70E5-9146-B964-E3740EE1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430F-49E6-5D6D-FEDB-27072F3C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A2D0-A6E3-986C-4E2B-69F5C209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4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6CF9-A983-B288-3E3C-433EDA1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60D7-2A21-F3EF-F469-5B2076AC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9130-620F-A4E8-3CFB-87CC2C61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F039-252C-4710-ACF9-3CA52B98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4C6E-AF16-2E3C-1A86-F2A68CD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F928-8A22-EAFD-7090-F878DD22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C173A-67DC-405C-A519-C1FFD86E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8043-ADD6-DF7E-5C87-AAC873F4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D071-312E-2387-42CF-D3834924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2D486-E316-E16A-F515-5474412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F4BB-FA71-DDB1-A31B-043D8B07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1BF1-16CC-EDA0-C1D4-1DBF55504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FEB4-2F42-6CCB-8908-CCDD3DF06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2B894-5D7B-C4A4-C73E-37FA4C76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B7E20-AACA-0D25-00BC-D299BA7C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7A433-B4DF-8D9A-19C2-E6492F57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4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C6E2-4F3C-DD25-3E52-4811E3AE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622B-4FB6-133F-0745-254F8415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EE884-D3AA-6793-2816-D55B1EEE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8DBE-4B61-4934-3DA7-E2F760864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15581-A99A-8687-13A8-AE7AD49D7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2B34D-AD4D-485F-F98E-A26FFBD9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56D02-3075-775F-EA6A-12CDA16F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FBC0C-3ED1-C234-638C-233948A9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DBB4-A17C-DED7-E001-DE7FB619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529E1-D2BB-4E63-F457-0A421C2A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56377-5F5C-766B-42D6-88AB140D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D700D-761C-191F-4349-EE287864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D0B31-113B-9D47-A940-FE7188A8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4142C-2F83-304B-0DB3-1BAA4017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04465-301C-84CA-B177-6E91D776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0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F800-D04A-953F-0547-C9406C8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EA4C-C080-F842-BA50-E84DEB2F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4FB1A-6BBE-B9FE-0F4A-9F3C2B3D4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0BD05-F99D-753C-84F6-8A249AC1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4C536-78D8-EEBB-02D0-2F2175FD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A755-F215-DCDE-8324-DC183079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632C-8418-1A05-E608-ED0C556D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2DEC5-011D-8061-9042-9EA3A13F4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D1402-89D0-84A5-A835-DE560660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B8D29-1C12-31C3-31E6-67E1CEFC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6353E-C1C2-1A6B-CC9D-1B6B5344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4591-70E2-EBC0-60DA-FF480036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445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309E9-66ED-1993-5E28-9555D98B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72E0-0B77-6530-51FA-87AD95A7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91B1-527D-BCED-0DCA-20849C9E6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00B9-321A-E4CC-8D3F-CE24887DD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1411A-C17F-1473-4930-0F422268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sh.com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dtascommunityownership.org.uk/facilities-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vo.scot/support/village-community-halls" TargetMode="External"/><Relationship Id="rId5" Type="http://schemas.openxmlformats.org/officeDocument/2006/relationships/hyperlink" Target="https://www.iwfm.org.uk/" TargetMode="External"/><Relationship Id="rId4" Type="http://schemas.openxmlformats.org/officeDocument/2006/relationships/hyperlink" Target="https://www.hse.gov.uk/simple-health-safety/risk/index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sharesscotland.org.uk/" TargetMode="External"/><Relationship Id="rId3" Type="http://schemas.openxmlformats.org/officeDocument/2006/relationships/hyperlink" Target="http://www.dtas.org.u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DTAScotland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.jpg"/><Relationship Id="rId4" Type="http://schemas.openxmlformats.org/officeDocument/2006/relationships/hyperlink" Target="https://twitter.com/DTAScot" TargetMode="Externa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tascommunityownership.org.uk/sites/default/files/Facilities%20Management%20-%20Checklists%20for%20Asset%20Maintenance_1.docx" TargetMode="External"/><Relationship Id="rId3" Type="http://schemas.openxmlformats.org/officeDocument/2006/relationships/hyperlink" Target="https://dtascommunityownership.org.uk/sites/default/files/Facilities%20Management%20-%20Building%20Handover%20Checklist%20-%20Final%20-%2015-08-22_0.docx" TargetMode="External"/><Relationship Id="rId7" Type="http://schemas.openxmlformats.org/officeDocument/2006/relationships/hyperlink" Target="https://dtascommunityownership.org.uk/sites/default/files/Facilities%20Management%20-%20The%20Muir%20Hub%20Manual%20-%20Content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tascommunityownership.org.uk/sites/default/files/Facilities%20Management%20-%20tasks%20required%20for%20managing%20the%20use%20of%20your%20facility%20%28APP6%29%20-%20checklist.docx" TargetMode="External"/><Relationship Id="rId5" Type="http://schemas.openxmlformats.org/officeDocument/2006/relationships/hyperlink" Target="https://dtascommunityownership.org.uk/sites/default/files/Facilities%20Management%20-%20tasks%20required%20for%20managing%20your%20facility%20%28APP6%29%20-%20checklist.docx" TargetMode="External"/><Relationship Id="rId4" Type="http://schemas.openxmlformats.org/officeDocument/2006/relationships/hyperlink" Target="https://dtascommunityownership.org.uk/sites/default/files/Facilities%20Management%20-%20Day%20One%20-%20What%20should%20be%20in%20place%20-%20Final%20-%2015-08-22.docx" TargetMode="External"/><Relationship Id="rId9" Type="http://schemas.openxmlformats.org/officeDocument/2006/relationships/hyperlink" Target="https://scvo.scot/support/village-community-hall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2523228" y="4529540"/>
            <a:ext cx="8545266" cy="142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GB" sz="4400" b="1" i="1" dirty="0"/>
              <a:t>“Facilities Management Fundamentals, Empowering Charities for Success”</a:t>
            </a:r>
            <a:br>
              <a:rPr lang="en-GB" sz="4400" i="1" dirty="0"/>
            </a:br>
            <a:br>
              <a:rPr lang="en-GB" dirty="0"/>
            </a:br>
            <a:br>
              <a:rPr lang="en-GB" sz="2200" dirty="0"/>
            </a:br>
            <a:r>
              <a:rPr lang="en-GB" sz="2700" b="1" dirty="0"/>
              <a:t>Ruth Evans</a:t>
            </a:r>
            <a:br>
              <a:rPr lang="en-GB" sz="2700" b="1" dirty="0"/>
            </a:br>
            <a:r>
              <a:rPr lang="en-GB" sz="2700" b="1" dirty="0"/>
              <a:t>May 2025</a:t>
            </a:r>
            <a:endParaRPr lang="en-GB" sz="2700" b="1" dirty="0">
              <a:solidFill>
                <a:srgbClr val="CC0000"/>
              </a:solidFill>
            </a:endParaRPr>
          </a:p>
        </p:txBody>
      </p:sp>
      <p:sp>
        <p:nvSpPr>
          <p:cNvPr id="168" name="Google Shape;16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63" y="650821"/>
            <a:ext cx="4184835" cy="127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E82EA-79E5-3936-D02D-E831576B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4" y="338233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Insurance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F25BA-53CB-3C13-5646-61C95B14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74AFB6-E7F7-8935-AE07-7DED23EFE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46139"/>
              </p:ext>
            </p:extLst>
          </p:nvPr>
        </p:nvGraphicFramePr>
        <p:xfrm>
          <a:off x="1314677" y="2112579"/>
          <a:ext cx="9586590" cy="4192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918">
                  <a:extLst>
                    <a:ext uri="{9D8B030D-6E8A-4147-A177-3AD203B41FA5}">
                      <a16:colId xmlns:a16="http://schemas.microsoft.com/office/drawing/2014/main" val="4192437918"/>
                    </a:ext>
                  </a:extLst>
                </a:gridCol>
                <a:gridCol w="1665412">
                  <a:extLst>
                    <a:ext uri="{9D8B030D-6E8A-4147-A177-3AD203B41FA5}">
                      <a16:colId xmlns:a16="http://schemas.microsoft.com/office/drawing/2014/main" val="2934707812"/>
                    </a:ext>
                  </a:extLst>
                </a:gridCol>
                <a:gridCol w="1352764">
                  <a:extLst>
                    <a:ext uri="{9D8B030D-6E8A-4147-A177-3AD203B41FA5}">
                      <a16:colId xmlns:a16="http://schemas.microsoft.com/office/drawing/2014/main" val="124575562"/>
                    </a:ext>
                  </a:extLst>
                </a:gridCol>
                <a:gridCol w="1079196">
                  <a:extLst>
                    <a:ext uri="{9D8B030D-6E8A-4147-A177-3AD203B41FA5}">
                      <a16:colId xmlns:a16="http://schemas.microsoft.com/office/drawing/2014/main" val="1885068226"/>
                    </a:ext>
                  </a:extLst>
                </a:gridCol>
                <a:gridCol w="1483034">
                  <a:extLst>
                    <a:ext uri="{9D8B030D-6E8A-4147-A177-3AD203B41FA5}">
                      <a16:colId xmlns:a16="http://schemas.microsoft.com/office/drawing/2014/main" val="3996162077"/>
                    </a:ext>
                  </a:extLst>
                </a:gridCol>
                <a:gridCol w="1782655">
                  <a:extLst>
                    <a:ext uri="{9D8B030D-6E8A-4147-A177-3AD203B41FA5}">
                      <a16:colId xmlns:a16="http://schemas.microsoft.com/office/drawing/2014/main" val="2435953553"/>
                    </a:ext>
                  </a:extLst>
                </a:gridCol>
                <a:gridCol w="1198611">
                  <a:extLst>
                    <a:ext uri="{9D8B030D-6E8A-4147-A177-3AD203B41FA5}">
                      <a16:colId xmlns:a16="http://schemas.microsoft.com/office/drawing/2014/main" val="2565535381"/>
                    </a:ext>
                  </a:extLst>
                </a:gridCol>
              </a:tblGrid>
              <a:tr h="8089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  <a:highlight>
                            <a:srgbClr val="92D050"/>
                          </a:highlight>
                        </a:rPr>
                        <a:t>Facilities Management plan</a:t>
                      </a:r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583208851"/>
                  </a:ext>
                </a:extLst>
              </a:tr>
              <a:tr h="287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Work area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Area required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What to check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Frequency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Date completed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Person responsible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FFFF00"/>
                          </a:highlight>
                        </a:rPr>
                        <a:t>Review date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036220803"/>
                  </a:ext>
                </a:extLst>
              </a:tr>
              <a:tr h="51710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  <a:highlight>
                            <a:srgbClr val="00B0F0"/>
                          </a:highlight>
                        </a:rPr>
                        <a:t>Insurance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B0F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Public Liability Insurance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12 Monthly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2107351379"/>
                  </a:ext>
                </a:extLst>
              </a:tr>
              <a:tr h="517105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Buildings Insurance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12 Monthly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33105721"/>
                  </a:ext>
                </a:extLst>
              </a:tr>
              <a:tr h="517105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Contents Insurance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12 Monthly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917043795"/>
                  </a:ext>
                </a:extLst>
              </a:tr>
              <a:tr h="28783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Vehicle Insurance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12 Monthly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4030874913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2536995124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709409749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1665423363"/>
                  </a:ext>
                </a:extLst>
              </a:tr>
              <a:tr h="314231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30" marR="8530" marT="8530" marB="0" anchor="b"/>
                </a:tc>
                <a:extLst>
                  <a:ext uri="{0D108BD9-81ED-4DB2-BD59-A6C34878D82A}">
                    <a16:rowId xmlns:a16="http://schemas.microsoft.com/office/drawing/2014/main" val="262978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D9458-7485-A009-287A-5F576D76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Servicing and Testing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00326-F022-6249-C713-2A997EEB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4E79A4-7206-5206-69C5-5A2DF6038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1136"/>
              </p:ext>
            </p:extLst>
          </p:nvPr>
        </p:nvGraphicFramePr>
        <p:xfrm>
          <a:off x="1502543" y="2112579"/>
          <a:ext cx="9210858" cy="419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257">
                  <a:extLst>
                    <a:ext uri="{9D8B030D-6E8A-4147-A177-3AD203B41FA5}">
                      <a16:colId xmlns:a16="http://schemas.microsoft.com/office/drawing/2014/main" val="3463431532"/>
                    </a:ext>
                  </a:extLst>
                </a:gridCol>
                <a:gridCol w="1443231">
                  <a:extLst>
                    <a:ext uri="{9D8B030D-6E8A-4147-A177-3AD203B41FA5}">
                      <a16:colId xmlns:a16="http://schemas.microsoft.com/office/drawing/2014/main" val="1042155578"/>
                    </a:ext>
                  </a:extLst>
                </a:gridCol>
                <a:gridCol w="1519534">
                  <a:extLst>
                    <a:ext uri="{9D8B030D-6E8A-4147-A177-3AD203B41FA5}">
                      <a16:colId xmlns:a16="http://schemas.microsoft.com/office/drawing/2014/main" val="1182398285"/>
                    </a:ext>
                  </a:extLst>
                </a:gridCol>
                <a:gridCol w="1201005">
                  <a:extLst>
                    <a:ext uri="{9D8B030D-6E8A-4147-A177-3AD203B41FA5}">
                      <a16:colId xmlns:a16="http://schemas.microsoft.com/office/drawing/2014/main" val="1537883468"/>
                    </a:ext>
                  </a:extLst>
                </a:gridCol>
                <a:gridCol w="1280191">
                  <a:extLst>
                    <a:ext uri="{9D8B030D-6E8A-4147-A177-3AD203B41FA5}">
                      <a16:colId xmlns:a16="http://schemas.microsoft.com/office/drawing/2014/main" val="1583320521"/>
                    </a:ext>
                  </a:extLst>
                </a:gridCol>
                <a:gridCol w="1583742">
                  <a:extLst>
                    <a:ext uri="{9D8B030D-6E8A-4147-A177-3AD203B41FA5}">
                      <a16:colId xmlns:a16="http://schemas.microsoft.com/office/drawing/2014/main" val="2191205860"/>
                    </a:ext>
                  </a:extLst>
                </a:gridCol>
                <a:gridCol w="1298898">
                  <a:extLst>
                    <a:ext uri="{9D8B030D-6E8A-4147-A177-3AD203B41FA5}">
                      <a16:colId xmlns:a16="http://schemas.microsoft.com/office/drawing/2014/main" val="2706058477"/>
                    </a:ext>
                  </a:extLst>
                </a:gridCol>
              </a:tblGrid>
              <a:tr h="5413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92D050"/>
                          </a:highlight>
                        </a:rPr>
                        <a:t>Facilities Management plan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629807704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Work area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Area required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What to check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Frequency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Date completed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Person responsible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Review date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2946562109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E49EDD"/>
                          </a:highlight>
                        </a:rPr>
                        <a:t>Servicing and Testing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49EDD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Electrical Fixed Wirng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Every 5 years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586425792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Pat Testing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341146568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lighting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2835047993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Fire Alarms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210811729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Portable Fire Fighting Equipment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255111133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Renewable Energy Products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560603095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Powered Access Doors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3880635250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Lifts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1170567624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Gas Applicences and Boilers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463906052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Air Conditioning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2745708198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Water Quaity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Depends on the facility and its 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599237781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Kitchen Equipment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580394615"/>
                  </a:ext>
                </a:extLst>
              </a:tr>
              <a:tr h="20303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Burglar Alarms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12 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35" marR="5935" marT="5935" marB="0" anchor="b"/>
                </a:tc>
                <a:extLst>
                  <a:ext uri="{0D108BD9-81ED-4DB2-BD59-A6C34878D82A}">
                    <a16:rowId xmlns:a16="http://schemas.microsoft.com/office/drawing/2014/main" val="299074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5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C53FD-D0B5-92D6-BC6F-247852EC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Building Fabric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A467E-17F4-F768-4408-5D480DE3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934897-C34E-4F48-87A9-5FB76A74A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36948"/>
              </p:ext>
            </p:extLst>
          </p:nvPr>
        </p:nvGraphicFramePr>
        <p:xfrm>
          <a:off x="1358299" y="2112579"/>
          <a:ext cx="9499346" cy="4192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361">
                  <a:extLst>
                    <a:ext uri="{9D8B030D-6E8A-4147-A177-3AD203B41FA5}">
                      <a16:colId xmlns:a16="http://schemas.microsoft.com/office/drawing/2014/main" val="3215842547"/>
                    </a:ext>
                  </a:extLst>
                </a:gridCol>
                <a:gridCol w="1327397">
                  <a:extLst>
                    <a:ext uri="{9D8B030D-6E8A-4147-A177-3AD203B41FA5}">
                      <a16:colId xmlns:a16="http://schemas.microsoft.com/office/drawing/2014/main" val="1040987684"/>
                    </a:ext>
                  </a:extLst>
                </a:gridCol>
                <a:gridCol w="1584991">
                  <a:extLst>
                    <a:ext uri="{9D8B030D-6E8A-4147-A177-3AD203B41FA5}">
                      <a16:colId xmlns:a16="http://schemas.microsoft.com/office/drawing/2014/main" val="2248315686"/>
                    </a:ext>
                  </a:extLst>
                </a:gridCol>
                <a:gridCol w="1207525">
                  <a:extLst>
                    <a:ext uri="{9D8B030D-6E8A-4147-A177-3AD203B41FA5}">
                      <a16:colId xmlns:a16="http://schemas.microsoft.com/office/drawing/2014/main" val="1244573613"/>
                    </a:ext>
                  </a:extLst>
                </a:gridCol>
                <a:gridCol w="1348246">
                  <a:extLst>
                    <a:ext uri="{9D8B030D-6E8A-4147-A177-3AD203B41FA5}">
                      <a16:colId xmlns:a16="http://schemas.microsoft.com/office/drawing/2014/main" val="143085186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4258571191"/>
                    </a:ext>
                  </a:extLst>
                </a:gridCol>
                <a:gridCol w="1354893">
                  <a:extLst>
                    <a:ext uri="{9D8B030D-6E8A-4147-A177-3AD203B41FA5}">
                      <a16:colId xmlns:a16="http://schemas.microsoft.com/office/drawing/2014/main" val="3033379404"/>
                    </a:ext>
                  </a:extLst>
                </a:gridCol>
              </a:tblGrid>
              <a:tr h="5953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92D050"/>
                          </a:highlight>
                        </a:rPr>
                        <a:t>Facilities Management plan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758201640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Work area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Area required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What to check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Frequency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Date completed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Person responsible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FF00"/>
                          </a:highlight>
                        </a:rPr>
                        <a:t>Review date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2940883472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highlight>
                            <a:srgbClr val="FF0000"/>
                          </a:highlight>
                        </a:rPr>
                        <a:t>Building Fabric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Floors, stairs and Landings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2326075817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Roof coverings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724372224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Gutters and Drain pipes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718021831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Windows and doors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937108482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Walls and Ceilings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3428064444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Sinks and visible Pipes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939035676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Pest Control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604793638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Car Parks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Weekly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2754466283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External Grounds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Weekly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120641690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Fences, Gates, Boundary Walls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523851388"/>
                  </a:ext>
                </a:extLst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Internal, External Decoration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2733540450"/>
                  </a:ext>
                </a:extLst>
              </a:tr>
              <a:tr h="21183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Lighting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Monthly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78" marR="6278" marT="6278" marB="0" anchor="b"/>
                </a:tc>
                <a:extLst>
                  <a:ext uri="{0D108BD9-81ED-4DB2-BD59-A6C34878D82A}">
                    <a16:rowId xmlns:a16="http://schemas.microsoft.com/office/drawing/2014/main" val="81620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5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9098F-A00F-CA6C-9D15-DF2D43CC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Health and Safety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AD137-ABE6-EA3C-0564-A6A85322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BB7B4A-273D-BCA7-6C0D-5A61C5904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72662"/>
              </p:ext>
            </p:extLst>
          </p:nvPr>
        </p:nvGraphicFramePr>
        <p:xfrm>
          <a:off x="1439996" y="2112579"/>
          <a:ext cx="9335953" cy="4192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274">
                  <a:extLst>
                    <a:ext uri="{9D8B030D-6E8A-4147-A177-3AD203B41FA5}">
                      <a16:colId xmlns:a16="http://schemas.microsoft.com/office/drawing/2014/main" val="510217863"/>
                    </a:ext>
                  </a:extLst>
                </a:gridCol>
                <a:gridCol w="2178191">
                  <a:extLst>
                    <a:ext uri="{9D8B030D-6E8A-4147-A177-3AD203B41FA5}">
                      <a16:colId xmlns:a16="http://schemas.microsoft.com/office/drawing/2014/main" val="3735801469"/>
                    </a:ext>
                  </a:extLst>
                </a:gridCol>
                <a:gridCol w="1413420">
                  <a:extLst>
                    <a:ext uri="{9D8B030D-6E8A-4147-A177-3AD203B41FA5}">
                      <a16:colId xmlns:a16="http://schemas.microsoft.com/office/drawing/2014/main" val="678440721"/>
                    </a:ext>
                  </a:extLst>
                </a:gridCol>
                <a:gridCol w="1127519">
                  <a:extLst>
                    <a:ext uri="{9D8B030D-6E8A-4147-A177-3AD203B41FA5}">
                      <a16:colId xmlns:a16="http://schemas.microsoft.com/office/drawing/2014/main" val="937409938"/>
                    </a:ext>
                  </a:extLst>
                </a:gridCol>
                <a:gridCol w="1073062">
                  <a:extLst>
                    <a:ext uri="{9D8B030D-6E8A-4147-A177-3AD203B41FA5}">
                      <a16:colId xmlns:a16="http://schemas.microsoft.com/office/drawing/2014/main" val="2671387087"/>
                    </a:ext>
                  </a:extLst>
                </a:gridCol>
                <a:gridCol w="1175170">
                  <a:extLst>
                    <a:ext uri="{9D8B030D-6E8A-4147-A177-3AD203B41FA5}">
                      <a16:colId xmlns:a16="http://schemas.microsoft.com/office/drawing/2014/main" val="3628077992"/>
                    </a:ext>
                  </a:extLst>
                </a:gridCol>
                <a:gridCol w="1252317">
                  <a:extLst>
                    <a:ext uri="{9D8B030D-6E8A-4147-A177-3AD203B41FA5}">
                      <a16:colId xmlns:a16="http://schemas.microsoft.com/office/drawing/2014/main" val="3287793499"/>
                    </a:ext>
                  </a:extLst>
                </a:gridCol>
              </a:tblGrid>
              <a:tr h="8016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highlight>
                            <a:srgbClr val="92D050"/>
                          </a:highlight>
                        </a:rPr>
                        <a:t>Facilities Management plan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4164537193"/>
                  </a:ext>
                </a:extLst>
              </a:tr>
              <a:tr h="540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Work area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Area required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What to check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Frequency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Date completed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Person responsible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FF00"/>
                          </a:highlight>
                        </a:rPr>
                        <a:t>Review date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2535583932"/>
                  </a:ext>
                </a:extLst>
              </a:tr>
              <a:tr h="5402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highlight>
                            <a:srgbClr val="FFC000"/>
                          </a:highlight>
                        </a:rPr>
                        <a:t>Health and Safety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C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Fire evacuation procedure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 monthly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2174366318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Staff training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Monthly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2822717827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Operating Procedures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12 Monthly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504395412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Risk Assessments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12 Monthly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625666247"/>
                  </a:ext>
                </a:extLst>
              </a:tr>
              <a:tr h="779864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Control of Substances Hazardous to Health (COSHH)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12 Monthly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563215584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First Aid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 yearly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2272084267"/>
                  </a:ext>
                </a:extLst>
              </a:tr>
              <a:tr h="32823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49" marR="8749" marT="8749" marB="0" anchor="b"/>
                </a:tc>
                <a:extLst>
                  <a:ext uri="{0D108BD9-81ED-4DB2-BD59-A6C34878D82A}">
                    <a16:rowId xmlns:a16="http://schemas.microsoft.com/office/drawing/2014/main" val="153545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3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0120-4E35-6D9E-80F9-1AD4EC59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Staffing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F8D25-F44A-0DF4-9E92-C05714E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569F02-427B-5B4B-040A-5A8A425A8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54269"/>
              </p:ext>
            </p:extLst>
          </p:nvPr>
        </p:nvGraphicFramePr>
        <p:xfrm>
          <a:off x="644056" y="2274625"/>
          <a:ext cx="10927833" cy="3868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008">
                  <a:extLst>
                    <a:ext uri="{9D8B030D-6E8A-4147-A177-3AD203B41FA5}">
                      <a16:colId xmlns:a16="http://schemas.microsoft.com/office/drawing/2014/main" val="463770058"/>
                    </a:ext>
                  </a:extLst>
                </a:gridCol>
                <a:gridCol w="2068143">
                  <a:extLst>
                    <a:ext uri="{9D8B030D-6E8A-4147-A177-3AD203B41FA5}">
                      <a16:colId xmlns:a16="http://schemas.microsoft.com/office/drawing/2014/main" val="2113580017"/>
                    </a:ext>
                  </a:extLst>
                </a:gridCol>
                <a:gridCol w="1134531">
                  <a:extLst>
                    <a:ext uri="{9D8B030D-6E8A-4147-A177-3AD203B41FA5}">
                      <a16:colId xmlns:a16="http://schemas.microsoft.com/office/drawing/2014/main" val="2145085436"/>
                    </a:ext>
                  </a:extLst>
                </a:gridCol>
                <a:gridCol w="1453355">
                  <a:extLst>
                    <a:ext uri="{9D8B030D-6E8A-4147-A177-3AD203B41FA5}">
                      <a16:colId xmlns:a16="http://schemas.microsoft.com/office/drawing/2014/main" val="3817709322"/>
                    </a:ext>
                  </a:extLst>
                </a:gridCol>
                <a:gridCol w="1423277">
                  <a:extLst>
                    <a:ext uri="{9D8B030D-6E8A-4147-A177-3AD203B41FA5}">
                      <a16:colId xmlns:a16="http://schemas.microsoft.com/office/drawing/2014/main" val="3573313053"/>
                    </a:ext>
                  </a:extLst>
                </a:gridCol>
                <a:gridCol w="1558627">
                  <a:extLst>
                    <a:ext uri="{9D8B030D-6E8A-4147-A177-3AD203B41FA5}">
                      <a16:colId xmlns:a16="http://schemas.microsoft.com/office/drawing/2014/main" val="2261078560"/>
                    </a:ext>
                  </a:extLst>
                </a:gridCol>
                <a:gridCol w="1660892">
                  <a:extLst>
                    <a:ext uri="{9D8B030D-6E8A-4147-A177-3AD203B41FA5}">
                      <a16:colId xmlns:a16="http://schemas.microsoft.com/office/drawing/2014/main" val="710198199"/>
                    </a:ext>
                  </a:extLst>
                </a:gridCol>
              </a:tblGrid>
              <a:tr h="1120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3400" u="none" strike="noStrike">
                          <a:effectLst/>
                          <a:highlight>
                            <a:srgbClr val="92D050"/>
                          </a:highlight>
                        </a:rPr>
                        <a:t>Facilities Management plan</a:t>
                      </a:r>
                      <a:endParaRPr lang="en-GB" sz="3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987264595"/>
                  </a:ext>
                </a:extLst>
              </a:tr>
              <a:tr h="716571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Work area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Area required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What to check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Frequency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Date completed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Person responsible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FFFF00"/>
                          </a:highlight>
                        </a:rPr>
                        <a:t>Review date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3291139509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  <a:highlight>
                            <a:srgbClr val="BFBFBF"/>
                          </a:highlight>
                        </a:rPr>
                        <a:t>Staffing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Induction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6 Monthly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1064800619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Training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Monthly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1765333268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Probation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6 Monthy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3080201076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1 to 1 process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>
                          <a:effectLst/>
                        </a:rPr>
                        <a:t>Monthly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2856012286"/>
                  </a:ext>
                </a:extLst>
              </a:tr>
              <a:tr h="435525"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031" marR="12031" marT="12031" marB="0" anchor="b"/>
                </a:tc>
                <a:extLst>
                  <a:ext uri="{0D108BD9-81ED-4DB2-BD59-A6C34878D82A}">
                    <a16:rowId xmlns:a16="http://schemas.microsoft.com/office/drawing/2014/main" val="330832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06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E94-B896-97C3-751B-B5DE6CFA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Assessments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2D6AAD-A090-B1CA-F19C-C7FBA714CEE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08342"/>
              </p:ext>
            </p:extLst>
          </p:nvPr>
        </p:nvGraphicFramePr>
        <p:xfrm>
          <a:off x="1403350" y="2036763"/>
          <a:ext cx="8551863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320439" imgH="4564426" progId="Word.Document.12">
                  <p:embed/>
                </p:oleObj>
              </mc:Choice>
              <mc:Fallback>
                <p:oleObj name="Document" r:id="rId3" imgW="9320439" imgH="4564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2036763"/>
                        <a:ext cx="8551863" cy="418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D438B-5928-CE7F-E210-BD02E3F6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0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582D-BA7B-CB22-F791-2742ED91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Training courses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DD98-2C8C-1258-CAEF-D91293CF5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DTAS 2 day Facilities Management course, 13</a:t>
            </a:r>
            <a:r>
              <a:rPr lang="en-US" baseline="30000" dirty="0"/>
              <a:t>th</a:t>
            </a:r>
            <a:r>
              <a:rPr lang="en-US" dirty="0"/>
              <a:t> and 20</a:t>
            </a:r>
            <a:r>
              <a:rPr lang="en-US" baseline="30000" dirty="0"/>
              <a:t>th</a:t>
            </a:r>
            <a:r>
              <a:rPr lang="en-US" dirty="0"/>
              <a:t> June 2025.</a:t>
            </a:r>
          </a:p>
          <a:p>
            <a:r>
              <a:rPr lang="en-US" dirty="0"/>
              <a:t>Online COSHH training</a:t>
            </a:r>
          </a:p>
          <a:p>
            <a:r>
              <a:rPr lang="en-US" dirty="0"/>
              <a:t>IOSH Managing Safely</a:t>
            </a:r>
          </a:p>
          <a:p>
            <a:r>
              <a:rPr lang="en-US" dirty="0"/>
              <a:t>NEBOSH National General Certificate in Occupational Health and Safety</a:t>
            </a:r>
          </a:p>
          <a:p>
            <a:r>
              <a:rPr lang="en-US" dirty="0"/>
              <a:t>BASP Outdoor First Aid, valid for 3 years. 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5EF14-9AE8-FFA6-99F6-12AA5788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5" name="Google Shape;253;p12">
            <a:extLst>
              <a:ext uri="{FF2B5EF4-FFF2-40B4-BE49-F238E27FC236}">
                <a16:creationId xmlns:a16="http://schemas.microsoft.com/office/drawing/2014/main" id="{CC4BCD34-85E1-E8B4-5932-082C01A697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7972" y="4791749"/>
            <a:ext cx="3824604" cy="114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09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2BE6-52D8-5887-AC42-8CCB1995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469D-1DF3-3142-7683-A9146ACD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https://dtascommunityownership.org.uk/facilities-management</a:t>
            </a:r>
            <a:endParaRPr lang="en-GB" dirty="0"/>
          </a:p>
          <a:p>
            <a:r>
              <a:rPr lang="en-GB" dirty="0">
                <a:hlinkClick r:id="rId3"/>
              </a:rPr>
              <a:t>https://iosh.com/</a:t>
            </a:r>
            <a:endParaRPr lang="en-GB" dirty="0"/>
          </a:p>
          <a:p>
            <a:r>
              <a:rPr lang="en-GB" dirty="0">
                <a:hlinkClick r:id="rId4"/>
              </a:rPr>
              <a:t>https://www.hse.gov.uk/simple-health-safety/risk/index.htm</a:t>
            </a:r>
            <a:endParaRPr lang="en-GB" dirty="0"/>
          </a:p>
          <a:p>
            <a:r>
              <a:rPr lang="en-GB" dirty="0">
                <a:hlinkClick r:id="rId5"/>
              </a:rPr>
              <a:t>https://www.iwfm.org.uk/</a:t>
            </a:r>
            <a:endParaRPr lang="en-GB" dirty="0"/>
          </a:p>
          <a:p>
            <a:r>
              <a:rPr lang="en-GB" dirty="0">
                <a:hlinkClick r:id="rId6"/>
              </a:rPr>
              <a:t>https://scvo.scot/support/village-community-halls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42B5-57FE-D207-144C-89BB6B1D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pic>
        <p:nvPicPr>
          <p:cNvPr id="5" name="Google Shape;253;p12">
            <a:extLst>
              <a:ext uri="{FF2B5EF4-FFF2-40B4-BE49-F238E27FC236}">
                <a16:creationId xmlns:a16="http://schemas.microsoft.com/office/drawing/2014/main" id="{3EA0C4A4-B80F-E26B-3F12-D6E6407ABF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95077" y="4525934"/>
            <a:ext cx="4974336" cy="13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49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GB" sz="4400" dirty="0">
                <a:latin typeface="Century Gothic" panose="020B0502020202020204" pitchFamily="34" charset="0"/>
              </a:rPr>
              <a:t>Thanks &amp; Questions</a:t>
            </a:r>
            <a:br>
              <a:rPr lang="en-GB" sz="3200" dirty="0">
                <a:latin typeface="Century Gothic" panose="020B0502020202020204" pitchFamily="34" charset="0"/>
              </a:rPr>
            </a:br>
            <a:br>
              <a:rPr lang="en-GB" sz="3200" dirty="0">
                <a:latin typeface="Century Gothic" panose="020B0502020202020204" pitchFamily="34" charset="0"/>
              </a:rPr>
            </a:br>
            <a:r>
              <a:rPr lang="en-GB" sz="3200" dirty="0">
                <a:latin typeface="Century Gothic" panose="020B0502020202020204" pitchFamily="34" charset="0"/>
              </a:rPr>
              <a:t>Ruth@dtascot.org.uk</a:t>
            </a:r>
            <a:br>
              <a:rPr lang="en-GB" sz="3200" dirty="0">
                <a:latin typeface="Century Gothic" panose="020B0502020202020204" pitchFamily="34" charset="0"/>
              </a:rPr>
            </a:br>
            <a:r>
              <a:rPr lang="en-GB" sz="3200" dirty="0">
                <a:latin typeface="Century Gothic" panose="020B0502020202020204" pitchFamily="34" charset="0"/>
              </a:rPr>
              <a:t>Andrew@dtascot.org.uk</a:t>
            </a:r>
            <a:br>
              <a:rPr lang="en-GB" sz="3200" dirty="0">
                <a:latin typeface="Century Gothic" panose="020B0502020202020204" pitchFamily="34" charset="0"/>
              </a:rPr>
            </a:br>
            <a:r>
              <a:rPr lang="en-GB" sz="3200" kern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07946 024 025 </a:t>
            </a: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245" name="Google Shape;245;p12"/>
          <p:cNvSpPr txBox="1">
            <a:spLocks noGrp="1"/>
          </p:cNvSpPr>
          <p:nvPr>
            <p:ph type="subTitle" idx="1"/>
          </p:nvPr>
        </p:nvSpPr>
        <p:spPr>
          <a:xfrm>
            <a:off x="1524000" y="3792071"/>
            <a:ext cx="9144000" cy="36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54" name="Google Shape;254;p12"/>
          <p:cNvSpPr txBox="1">
            <a:spLocks noGrp="1"/>
          </p:cNvSpPr>
          <p:nvPr>
            <p:ph type="sldNum" sz="quarter" idx="12"/>
          </p:nvPr>
        </p:nvSpPr>
        <p:spPr>
          <a:xfrm>
            <a:off x="8512171" y="63006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2652712" y="5975958"/>
            <a:ext cx="688657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www.dtas.org.uk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1b Washington Lane, Edinburgh, EH11 2HA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12" descr="http://www.splitthisrock.org/images/uploads/twitter-icon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2709" y="5812195"/>
            <a:ext cx="405907" cy="405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1935152" y="5846597"/>
            <a:ext cx="1400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lang="en-GB" sz="1400" b="0" i="0" u="sng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DTAScot</a:t>
            </a:r>
            <a:r>
              <a:rPr lang="en-GB"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9245" y="6324368"/>
            <a:ext cx="405907" cy="409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>
            <a:hlinkClick r:id="rId6"/>
          </p:cNvPr>
          <p:cNvSpPr txBox="1"/>
          <p:nvPr/>
        </p:nvSpPr>
        <p:spPr>
          <a:xfrm>
            <a:off x="1919786" y="6375115"/>
            <a:ext cx="14658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lang="en-GB" sz="1400" u="sng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DTAScotland</a:t>
            </a:r>
            <a:endParaRPr sz="14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12" descr="https://cdn.evbuc.com/images/12559082/111952706395/1/logo.jpg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61861" y="6023903"/>
            <a:ext cx="1376102" cy="5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5321" y="2282465"/>
            <a:ext cx="4249906" cy="114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0910FD-731C-29D5-DE9D-DFFF53516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22" y="6028072"/>
            <a:ext cx="1559105" cy="592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4BA-0DE0-D5B4-0F5F-08A69C06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1349-AB3F-8679-7CE7-4F910391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different elements of FM.</a:t>
            </a:r>
          </a:p>
          <a:p>
            <a:r>
              <a:rPr lang="en-US" dirty="0"/>
              <a:t>What support is available from DTAS.</a:t>
            </a:r>
          </a:p>
          <a:p>
            <a:r>
              <a:rPr lang="en-US" dirty="0"/>
              <a:t>Facilities Management Plan.</a:t>
            </a:r>
          </a:p>
          <a:p>
            <a:r>
              <a:rPr lang="en-US" dirty="0"/>
              <a:t>Risk Assessments.</a:t>
            </a:r>
          </a:p>
          <a:p>
            <a:r>
              <a:rPr lang="en-US" dirty="0"/>
              <a:t>Budget Planning.</a:t>
            </a:r>
          </a:p>
          <a:p>
            <a:r>
              <a:rPr lang="en-US" dirty="0"/>
              <a:t>FM Handbook.</a:t>
            </a:r>
          </a:p>
          <a:p>
            <a:r>
              <a:rPr lang="en-US" dirty="0"/>
              <a:t>Useful Training and wider information available. 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1CDAC-59F8-4AB9-B9A3-180D87F4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821C0-6216-4FD2-333A-49A46BA9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759" y="904464"/>
            <a:ext cx="2535681" cy="6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B422-9A9F-0357-288F-9212A9E2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DTAS, Facilities Management Support Service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EA987-ACE3-B077-4103-1DEA3901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GB" dirty="0"/>
          </a:p>
          <a:p>
            <a:r>
              <a:rPr lang="en-GB" dirty="0"/>
              <a:t>Energy				Licencing		</a:t>
            </a:r>
          </a:p>
          <a:p>
            <a:r>
              <a:rPr lang="en-GB" dirty="0"/>
              <a:t>Insurance				Capital Projects</a:t>
            </a:r>
          </a:p>
          <a:p>
            <a:r>
              <a:rPr lang="en-GB" dirty="0"/>
              <a:t>Maintenance			Procurement</a:t>
            </a:r>
          </a:p>
          <a:p>
            <a:r>
              <a:rPr lang="en-GB" dirty="0"/>
              <a:t>Fire Safety				Risk Management</a:t>
            </a:r>
          </a:p>
          <a:p>
            <a:r>
              <a:rPr lang="en-GB" dirty="0"/>
              <a:t>H&amp;S					Business Continuity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To request Support please email Andrew@dtascot.org.uk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CBB38-B230-75A4-0980-DB4B371C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4C9A6-E934-D80B-DDBA-B2DE7ECE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731"/>
            <a:ext cx="2535681" cy="696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910FD-731C-29D5-DE9D-DFFF5351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45" y="1545782"/>
            <a:ext cx="2402285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220E0-408B-372E-964E-C1D8CEA37E39}"/>
              </a:ext>
            </a:extLst>
          </p:cNvPr>
          <p:cNvSpPr txBox="1"/>
          <p:nvPr/>
        </p:nvSpPr>
        <p:spPr>
          <a:xfrm>
            <a:off x="1152025" y="385569"/>
            <a:ext cx="988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Managing Community Buildings</a:t>
            </a:r>
          </a:p>
        </p:txBody>
      </p:sp>
      <p:grpSp>
        <p:nvGrpSpPr>
          <p:cNvPr id="8" name="Google Shape;1108;p36">
            <a:extLst>
              <a:ext uri="{FF2B5EF4-FFF2-40B4-BE49-F238E27FC236}">
                <a16:creationId xmlns:a16="http://schemas.microsoft.com/office/drawing/2014/main" id="{94DB7069-0CE2-D5F6-B85E-119DBA296F42}"/>
              </a:ext>
            </a:extLst>
          </p:cNvPr>
          <p:cNvGrpSpPr/>
          <p:nvPr/>
        </p:nvGrpSpPr>
        <p:grpSpPr>
          <a:xfrm>
            <a:off x="3996085" y="1234294"/>
            <a:ext cx="6609071" cy="5378359"/>
            <a:chOff x="2482103" y="-180699"/>
            <a:chExt cx="6002809" cy="5168830"/>
          </a:xfrm>
        </p:grpSpPr>
        <p:sp>
          <p:nvSpPr>
            <p:cNvPr id="9" name="Google Shape;1109;p36">
              <a:extLst>
                <a:ext uri="{FF2B5EF4-FFF2-40B4-BE49-F238E27FC236}">
                  <a16:creationId xmlns:a16="http://schemas.microsoft.com/office/drawing/2014/main" id="{84CBB4DB-DD21-8596-5AA1-422D78583EA3}"/>
                </a:ext>
              </a:extLst>
            </p:cNvPr>
            <p:cNvSpPr/>
            <p:nvPr/>
          </p:nvSpPr>
          <p:spPr>
            <a:xfrm>
              <a:off x="2482103" y="-180699"/>
              <a:ext cx="1692840" cy="1692839"/>
            </a:xfrm>
            <a:prstGeom prst="ellipse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0;p36">
              <a:extLst>
                <a:ext uri="{FF2B5EF4-FFF2-40B4-BE49-F238E27FC236}">
                  <a16:creationId xmlns:a16="http://schemas.microsoft.com/office/drawing/2014/main" id="{26927D37-F487-0103-4803-F46F890E6501}"/>
                </a:ext>
              </a:extLst>
            </p:cNvPr>
            <p:cNvSpPr txBox="1"/>
            <p:nvPr/>
          </p:nvSpPr>
          <p:spPr>
            <a:xfrm>
              <a:off x="2648095" y="8867"/>
              <a:ext cx="1394179" cy="1247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Legal &amp; Regulatory Responsibilities</a:t>
              </a:r>
              <a:endParaRPr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" name="Google Shape;1112;p36">
              <a:extLst>
                <a:ext uri="{FF2B5EF4-FFF2-40B4-BE49-F238E27FC236}">
                  <a16:creationId xmlns:a16="http://schemas.microsoft.com/office/drawing/2014/main" id="{E02AEBDF-F647-DD1E-81A1-6608C24A9218}"/>
                </a:ext>
              </a:extLst>
            </p:cNvPr>
            <p:cNvSpPr txBox="1"/>
            <p:nvPr/>
          </p:nvSpPr>
          <p:spPr>
            <a:xfrm>
              <a:off x="2788739" y="2208370"/>
              <a:ext cx="721559" cy="230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" name="Google Shape;1113;p36">
              <a:extLst>
                <a:ext uri="{FF2B5EF4-FFF2-40B4-BE49-F238E27FC236}">
                  <a16:creationId xmlns:a16="http://schemas.microsoft.com/office/drawing/2014/main" id="{761F8AEC-DD72-F9E9-99DA-3C0ED7AE717B}"/>
                </a:ext>
              </a:extLst>
            </p:cNvPr>
            <p:cNvSpPr/>
            <p:nvPr/>
          </p:nvSpPr>
          <p:spPr>
            <a:xfrm>
              <a:off x="2753050" y="3295291"/>
              <a:ext cx="1692840" cy="1692840"/>
            </a:xfrm>
            <a:prstGeom prst="ellipse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4;p36">
              <a:extLst>
                <a:ext uri="{FF2B5EF4-FFF2-40B4-BE49-F238E27FC236}">
                  <a16:creationId xmlns:a16="http://schemas.microsoft.com/office/drawing/2014/main" id="{02A04665-55CB-5D13-5684-A2C55A6C23FA}"/>
                </a:ext>
              </a:extLst>
            </p:cNvPr>
            <p:cNvSpPr txBox="1"/>
            <p:nvPr/>
          </p:nvSpPr>
          <p:spPr>
            <a:xfrm>
              <a:off x="3000961" y="3566681"/>
              <a:ext cx="1197018" cy="1197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Operational Management</a:t>
              </a:r>
              <a:endParaRPr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Google Shape;1115;p36">
              <a:extLst>
                <a:ext uri="{FF2B5EF4-FFF2-40B4-BE49-F238E27FC236}">
                  <a16:creationId xmlns:a16="http://schemas.microsoft.com/office/drawing/2014/main" id="{6C3FA9BD-4359-3872-E75F-B3457BDA587F}"/>
                </a:ext>
              </a:extLst>
            </p:cNvPr>
            <p:cNvSpPr/>
            <p:nvPr/>
          </p:nvSpPr>
          <p:spPr>
            <a:xfrm rot="1654298">
              <a:off x="4301591" y="795079"/>
              <a:ext cx="538323" cy="629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7;p36">
              <a:extLst>
                <a:ext uri="{FF2B5EF4-FFF2-40B4-BE49-F238E27FC236}">
                  <a16:creationId xmlns:a16="http://schemas.microsoft.com/office/drawing/2014/main" id="{9480B436-A92E-BB57-B1CE-2EA01C9F1E16}"/>
                </a:ext>
              </a:extLst>
            </p:cNvPr>
            <p:cNvSpPr/>
            <p:nvPr/>
          </p:nvSpPr>
          <p:spPr>
            <a:xfrm>
              <a:off x="5099231" y="442073"/>
              <a:ext cx="3385681" cy="3385681"/>
            </a:xfrm>
            <a:prstGeom prst="ellipse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8;p36">
              <a:extLst>
                <a:ext uri="{FF2B5EF4-FFF2-40B4-BE49-F238E27FC236}">
                  <a16:creationId xmlns:a16="http://schemas.microsoft.com/office/drawing/2014/main" id="{7C92C3DB-11C0-F319-9118-0C18672D4630}"/>
                </a:ext>
              </a:extLst>
            </p:cNvPr>
            <p:cNvSpPr txBox="1"/>
            <p:nvPr/>
          </p:nvSpPr>
          <p:spPr>
            <a:xfrm>
              <a:off x="5526695" y="937895"/>
              <a:ext cx="2530752" cy="239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GB" sz="35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Asset &amp; Facilities Management</a:t>
              </a:r>
              <a:endParaRPr dirty="0"/>
            </a:p>
          </p:txBody>
        </p:sp>
      </p:grpSp>
      <p:pic>
        <p:nvPicPr>
          <p:cNvPr id="19" name="Google Shape;202;p6">
            <a:extLst>
              <a:ext uri="{FF2B5EF4-FFF2-40B4-BE49-F238E27FC236}">
                <a16:creationId xmlns:a16="http://schemas.microsoft.com/office/drawing/2014/main" id="{1323F2CC-43D4-A80B-1C38-A1CF66D110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6464" y="5872479"/>
            <a:ext cx="2785628" cy="76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13;p36">
            <a:extLst>
              <a:ext uri="{FF2B5EF4-FFF2-40B4-BE49-F238E27FC236}">
                <a16:creationId xmlns:a16="http://schemas.microsoft.com/office/drawing/2014/main" id="{291759BD-0F81-466F-2734-997B61E3FB5A}"/>
              </a:ext>
            </a:extLst>
          </p:cNvPr>
          <p:cNvSpPr/>
          <p:nvPr/>
        </p:nvSpPr>
        <p:spPr>
          <a:xfrm>
            <a:off x="3106026" y="3089727"/>
            <a:ext cx="1821964" cy="1761463"/>
          </a:xfrm>
          <a:prstGeom prst="ellipse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14;p36">
            <a:extLst>
              <a:ext uri="{FF2B5EF4-FFF2-40B4-BE49-F238E27FC236}">
                <a16:creationId xmlns:a16="http://schemas.microsoft.com/office/drawing/2014/main" id="{FC5CD3A3-39E2-9ECE-9AE2-44B67765C9D6}"/>
              </a:ext>
            </a:extLst>
          </p:cNvPr>
          <p:cNvSpPr txBox="1"/>
          <p:nvPr/>
        </p:nvSpPr>
        <p:spPr>
          <a:xfrm>
            <a:off x="3358052" y="3347688"/>
            <a:ext cx="1317912" cy="124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17775" rIns="17775" bIns="17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Building Fabric</a:t>
            </a:r>
            <a:endParaRPr sz="1400" b="0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1115;p36">
            <a:extLst>
              <a:ext uri="{FF2B5EF4-FFF2-40B4-BE49-F238E27FC236}">
                <a16:creationId xmlns:a16="http://schemas.microsoft.com/office/drawing/2014/main" id="{324507A2-8926-C11E-B562-213E49F30E24}"/>
              </a:ext>
            </a:extLst>
          </p:cNvPr>
          <p:cNvSpPr/>
          <p:nvPr/>
        </p:nvSpPr>
        <p:spPr>
          <a:xfrm>
            <a:off x="5608921" y="3573204"/>
            <a:ext cx="592692" cy="655264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DB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15;p36">
            <a:extLst>
              <a:ext uri="{FF2B5EF4-FFF2-40B4-BE49-F238E27FC236}">
                <a16:creationId xmlns:a16="http://schemas.microsoft.com/office/drawing/2014/main" id="{714E9F37-3F4B-39F5-5F95-509D94333677}"/>
              </a:ext>
            </a:extLst>
          </p:cNvPr>
          <p:cNvSpPr/>
          <p:nvPr/>
        </p:nvSpPr>
        <p:spPr>
          <a:xfrm rot="19500416">
            <a:off x="6537405" y="5000036"/>
            <a:ext cx="592692" cy="655264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ADB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graphicFrame>
        <p:nvGraphicFramePr>
          <p:cNvPr id="217" name="Google Shape;217;p8"/>
          <p:cNvGraphicFramePr/>
          <p:nvPr/>
        </p:nvGraphicFramePr>
        <p:xfrm>
          <a:off x="6573857" y="1186941"/>
          <a:ext cx="6062411" cy="438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8" name="Google Shape;218;p8"/>
          <p:cNvGraphicFramePr/>
          <p:nvPr/>
        </p:nvGraphicFramePr>
        <p:xfrm>
          <a:off x="6573856" y="1132009"/>
          <a:ext cx="6062411" cy="438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oogle Shape;1273;p50">
            <a:extLst>
              <a:ext uri="{FF2B5EF4-FFF2-40B4-BE49-F238E27FC236}">
                <a16:creationId xmlns:a16="http://schemas.microsoft.com/office/drawing/2014/main" id="{F4092F36-1067-9D70-A759-824FBB756210}"/>
              </a:ext>
            </a:extLst>
          </p:cNvPr>
          <p:cNvGrpSpPr/>
          <p:nvPr/>
        </p:nvGrpSpPr>
        <p:grpSpPr>
          <a:xfrm>
            <a:off x="1652586" y="1296251"/>
            <a:ext cx="10004091" cy="4389130"/>
            <a:chOff x="-18938" y="4019"/>
            <a:chExt cx="11281447" cy="4843346"/>
          </a:xfrm>
        </p:grpSpPr>
        <p:sp>
          <p:nvSpPr>
            <p:cNvPr id="3" name="Google Shape;1274;p50">
              <a:extLst>
                <a:ext uri="{FF2B5EF4-FFF2-40B4-BE49-F238E27FC236}">
                  <a16:creationId xmlns:a16="http://schemas.microsoft.com/office/drawing/2014/main" id="{4870C323-EFE5-CACB-1AFF-19260E84418E}"/>
                </a:ext>
              </a:extLst>
            </p:cNvPr>
            <p:cNvSpPr/>
            <p:nvPr/>
          </p:nvSpPr>
          <p:spPr>
            <a:xfrm>
              <a:off x="0" y="266157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75;p50">
              <a:extLst>
                <a:ext uri="{FF2B5EF4-FFF2-40B4-BE49-F238E27FC236}">
                  <a16:creationId xmlns:a16="http://schemas.microsoft.com/office/drawing/2014/main" id="{D5982BFC-92E0-C9F1-D49C-3E4E3FF9B406}"/>
                </a:ext>
              </a:extLst>
            </p:cNvPr>
            <p:cNvSpPr txBox="1"/>
            <p:nvPr/>
          </p:nvSpPr>
          <p:spPr>
            <a:xfrm>
              <a:off x="0" y="266157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Licensing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" name="Google Shape;1276;p50">
              <a:extLst>
                <a:ext uri="{FF2B5EF4-FFF2-40B4-BE49-F238E27FC236}">
                  <a16:creationId xmlns:a16="http://schemas.microsoft.com/office/drawing/2014/main" id="{41DE60CC-C6E2-4095-DA06-69DE5B4508BC}"/>
                </a:ext>
              </a:extLst>
            </p:cNvPr>
            <p:cNvSpPr/>
            <p:nvPr/>
          </p:nvSpPr>
          <p:spPr>
            <a:xfrm>
              <a:off x="2815627" y="4019"/>
              <a:ext cx="563125" cy="803891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77;p50">
              <a:extLst>
                <a:ext uri="{FF2B5EF4-FFF2-40B4-BE49-F238E27FC236}">
                  <a16:creationId xmlns:a16="http://schemas.microsoft.com/office/drawing/2014/main" id="{A5C5814C-FB94-F38A-4588-664ED67A7681}"/>
                </a:ext>
              </a:extLst>
            </p:cNvPr>
            <p:cNvSpPr/>
            <p:nvPr/>
          </p:nvSpPr>
          <p:spPr>
            <a:xfrm>
              <a:off x="3604003" y="4019"/>
              <a:ext cx="7658506" cy="803891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78;p50">
              <a:extLst>
                <a:ext uri="{FF2B5EF4-FFF2-40B4-BE49-F238E27FC236}">
                  <a16:creationId xmlns:a16="http://schemas.microsoft.com/office/drawing/2014/main" id="{7A70C2BB-7D62-0AC5-7896-1CE973D10204}"/>
                </a:ext>
              </a:extLst>
            </p:cNvPr>
            <p:cNvSpPr txBox="1"/>
            <p:nvPr/>
          </p:nvSpPr>
          <p:spPr>
            <a:xfrm>
              <a:off x="3604003" y="4019"/>
              <a:ext cx="7658506" cy="803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Serving of alcohol 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Playing of music/video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Building owners have duty to ensure tenants are adhering to licensing laws</a:t>
              </a:r>
              <a:endParaRPr dirty="0"/>
            </a:p>
          </p:txBody>
        </p:sp>
        <p:sp>
          <p:nvSpPr>
            <p:cNvPr id="8" name="Google Shape;1279;p50">
              <a:extLst>
                <a:ext uri="{FF2B5EF4-FFF2-40B4-BE49-F238E27FC236}">
                  <a16:creationId xmlns:a16="http://schemas.microsoft.com/office/drawing/2014/main" id="{6017B52F-355D-5DFC-6A09-043A50101E37}"/>
                </a:ext>
              </a:extLst>
            </p:cNvPr>
            <p:cNvSpPr/>
            <p:nvPr/>
          </p:nvSpPr>
          <p:spPr>
            <a:xfrm>
              <a:off x="0" y="964664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0;p50">
              <a:extLst>
                <a:ext uri="{FF2B5EF4-FFF2-40B4-BE49-F238E27FC236}">
                  <a16:creationId xmlns:a16="http://schemas.microsoft.com/office/drawing/2014/main" id="{E16FDEFB-254F-D63B-03F6-2E76ACEA3640}"/>
                </a:ext>
              </a:extLst>
            </p:cNvPr>
            <p:cNvSpPr txBox="1"/>
            <p:nvPr/>
          </p:nvSpPr>
          <p:spPr>
            <a:xfrm>
              <a:off x="0" y="964664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tx1"/>
                  </a:solidFill>
                  <a:latin typeface="Gill Sans"/>
                  <a:ea typeface="Gill Sans"/>
                  <a:cs typeface="Gill Sans"/>
                  <a:sym typeface="Gill Sans"/>
                </a:rPr>
                <a:t>Health and safety</a:t>
              </a:r>
              <a:endParaRPr sz="14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" name="Google Shape;1281;p50">
              <a:extLst>
                <a:ext uri="{FF2B5EF4-FFF2-40B4-BE49-F238E27FC236}">
                  <a16:creationId xmlns:a16="http://schemas.microsoft.com/office/drawing/2014/main" id="{B4ECDF31-970B-A6F0-D783-B1E7E61153AE}"/>
                </a:ext>
              </a:extLst>
            </p:cNvPr>
            <p:cNvSpPr/>
            <p:nvPr/>
          </p:nvSpPr>
          <p:spPr>
            <a:xfrm>
              <a:off x="2815627" y="824856"/>
              <a:ext cx="563125" cy="559228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2;p50">
              <a:extLst>
                <a:ext uri="{FF2B5EF4-FFF2-40B4-BE49-F238E27FC236}">
                  <a16:creationId xmlns:a16="http://schemas.microsoft.com/office/drawing/2014/main" id="{1292DC1B-ADF2-5B46-28C6-0F7A1D3B4E3A}"/>
                </a:ext>
              </a:extLst>
            </p:cNvPr>
            <p:cNvSpPr/>
            <p:nvPr/>
          </p:nvSpPr>
          <p:spPr>
            <a:xfrm>
              <a:off x="3604003" y="824856"/>
              <a:ext cx="7658506" cy="55922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3;p50">
              <a:extLst>
                <a:ext uri="{FF2B5EF4-FFF2-40B4-BE49-F238E27FC236}">
                  <a16:creationId xmlns:a16="http://schemas.microsoft.com/office/drawing/2014/main" id="{24AFC95F-E2B7-4CCF-5D00-F771C0FCE5CA}"/>
                </a:ext>
              </a:extLst>
            </p:cNvPr>
            <p:cNvSpPr txBox="1"/>
            <p:nvPr/>
          </p:nvSpPr>
          <p:spPr>
            <a:xfrm>
              <a:off x="3604003" y="824856"/>
              <a:ext cx="7658506" cy="559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Health and Safety at Work Act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Additional regulations covering first aid, hazardous substances and fire safety</a:t>
              </a:r>
              <a:endParaRPr/>
            </a:p>
          </p:txBody>
        </p:sp>
        <p:sp>
          <p:nvSpPr>
            <p:cNvPr id="13" name="Google Shape;1284;p50">
              <a:extLst>
                <a:ext uri="{FF2B5EF4-FFF2-40B4-BE49-F238E27FC236}">
                  <a16:creationId xmlns:a16="http://schemas.microsoft.com/office/drawing/2014/main" id="{6C962878-569D-2AB4-75F5-FCDC431D5FFC}"/>
                </a:ext>
              </a:extLst>
            </p:cNvPr>
            <p:cNvSpPr/>
            <p:nvPr/>
          </p:nvSpPr>
          <p:spPr>
            <a:xfrm>
              <a:off x="0" y="1663170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5;p50">
              <a:extLst>
                <a:ext uri="{FF2B5EF4-FFF2-40B4-BE49-F238E27FC236}">
                  <a16:creationId xmlns:a16="http://schemas.microsoft.com/office/drawing/2014/main" id="{7C602CE2-BF97-B232-A1CA-4A39ED677EB3}"/>
                </a:ext>
              </a:extLst>
            </p:cNvPr>
            <p:cNvSpPr txBox="1"/>
            <p:nvPr/>
          </p:nvSpPr>
          <p:spPr>
            <a:xfrm>
              <a:off x="0" y="1663170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tx1"/>
                  </a:solidFill>
                  <a:latin typeface="Gill Sans"/>
                  <a:ea typeface="Gill Sans"/>
                  <a:cs typeface="Gill Sans"/>
                  <a:sym typeface="Gill Sans"/>
                </a:rPr>
                <a:t>Fire precautions</a:t>
              </a:r>
              <a:endParaRPr sz="14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Google Shape;1286;p50">
              <a:extLst>
                <a:ext uri="{FF2B5EF4-FFF2-40B4-BE49-F238E27FC236}">
                  <a16:creationId xmlns:a16="http://schemas.microsoft.com/office/drawing/2014/main" id="{5041C569-C372-46D2-AE5C-F14FB9685BF0}"/>
                </a:ext>
              </a:extLst>
            </p:cNvPr>
            <p:cNvSpPr/>
            <p:nvPr/>
          </p:nvSpPr>
          <p:spPr>
            <a:xfrm>
              <a:off x="2815627" y="1401031"/>
              <a:ext cx="563125" cy="803891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87;p50">
              <a:extLst>
                <a:ext uri="{FF2B5EF4-FFF2-40B4-BE49-F238E27FC236}">
                  <a16:creationId xmlns:a16="http://schemas.microsoft.com/office/drawing/2014/main" id="{61D57C7B-64EB-BBD5-FB71-63C654786D37}"/>
                </a:ext>
              </a:extLst>
            </p:cNvPr>
            <p:cNvSpPr/>
            <p:nvPr/>
          </p:nvSpPr>
          <p:spPr>
            <a:xfrm>
              <a:off x="3604003" y="1401031"/>
              <a:ext cx="7658506" cy="803891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8;p50">
              <a:extLst>
                <a:ext uri="{FF2B5EF4-FFF2-40B4-BE49-F238E27FC236}">
                  <a16:creationId xmlns:a16="http://schemas.microsoft.com/office/drawing/2014/main" id="{FB488F1A-BB20-2215-8A92-790F139ACF60}"/>
                </a:ext>
              </a:extLst>
            </p:cNvPr>
            <p:cNvSpPr txBox="1"/>
            <p:nvPr/>
          </p:nvSpPr>
          <p:spPr>
            <a:xfrm>
              <a:off x="3604003" y="1401031"/>
              <a:ext cx="7658506" cy="803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Fire (Scotland) Act 2005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The Fire Safety (Scotland) Regulations of 2006</a:t>
              </a:r>
              <a:endPara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Ensure the safety of others by putting in place appropriate fire safety measures</a:t>
              </a:r>
              <a:endPara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Google Shape;1289;p50">
              <a:extLst>
                <a:ext uri="{FF2B5EF4-FFF2-40B4-BE49-F238E27FC236}">
                  <a16:creationId xmlns:a16="http://schemas.microsoft.com/office/drawing/2014/main" id="{CF57276B-CA23-ABC8-4378-C0BB0B751C5D}"/>
                </a:ext>
              </a:extLst>
            </p:cNvPr>
            <p:cNvSpPr/>
            <p:nvPr/>
          </p:nvSpPr>
          <p:spPr>
            <a:xfrm>
              <a:off x="0" y="2361676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0;p50">
              <a:extLst>
                <a:ext uri="{FF2B5EF4-FFF2-40B4-BE49-F238E27FC236}">
                  <a16:creationId xmlns:a16="http://schemas.microsoft.com/office/drawing/2014/main" id="{4528198E-2ECB-905C-437B-88A7CF5BB0D8}"/>
                </a:ext>
              </a:extLst>
            </p:cNvPr>
            <p:cNvSpPr txBox="1"/>
            <p:nvPr/>
          </p:nvSpPr>
          <p:spPr>
            <a:xfrm>
              <a:off x="0" y="2361676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Children &amp; vulnerable adults</a:t>
              </a:r>
              <a:endParaRPr/>
            </a:p>
          </p:txBody>
        </p:sp>
        <p:sp>
          <p:nvSpPr>
            <p:cNvPr id="20" name="Google Shape;1291;p50">
              <a:extLst>
                <a:ext uri="{FF2B5EF4-FFF2-40B4-BE49-F238E27FC236}">
                  <a16:creationId xmlns:a16="http://schemas.microsoft.com/office/drawing/2014/main" id="{93D1C97A-662C-EB63-69F7-49F1BD10B331}"/>
                </a:ext>
              </a:extLst>
            </p:cNvPr>
            <p:cNvSpPr/>
            <p:nvPr/>
          </p:nvSpPr>
          <p:spPr>
            <a:xfrm>
              <a:off x="2815627" y="2221869"/>
              <a:ext cx="563125" cy="559228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2;p50">
              <a:extLst>
                <a:ext uri="{FF2B5EF4-FFF2-40B4-BE49-F238E27FC236}">
                  <a16:creationId xmlns:a16="http://schemas.microsoft.com/office/drawing/2014/main" id="{D8E624DF-32DB-6184-8CDE-60FDD795FCB3}"/>
                </a:ext>
              </a:extLst>
            </p:cNvPr>
            <p:cNvSpPr/>
            <p:nvPr/>
          </p:nvSpPr>
          <p:spPr>
            <a:xfrm>
              <a:off x="3604003" y="2221869"/>
              <a:ext cx="7658506" cy="55922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93;p50">
              <a:extLst>
                <a:ext uri="{FF2B5EF4-FFF2-40B4-BE49-F238E27FC236}">
                  <a16:creationId xmlns:a16="http://schemas.microsoft.com/office/drawing/2014/main" id="{42BA1C93-2B7A-3EB6-E80F-8C56E09AFD4B}"/>
                </a:ext>
              </a:extLst>
            </p:cNvPr>
            <p:cNvSpPr txBox="1"/>
            <p:nvPr/>
          </p:nvSpPr>
          <p:spPr>
            <a:xfrm>
              <a:off x="3604003" y="2221869"/>
              <a:ext cx="7658506" cy="559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Scottish ‘Protecting Vulnerable Groups’ scheme</a:t>
              </a:r>
              <a:endParaRPr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254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Google Shape;1294;p50">
              <a:extLst>
                <a:ext uri="{FF2B5EF4-FFF2-40B4-BE49-F238E27FC236}">
                  <a16:creationId xmlns:a16="http://schemas.microsoft.com/office/drawing/2014/main" id="{015EED23-80C2-1C09-063C-8244BEC27B6B}"/>
                </a:ext>
              </a:extLst>
            </p:cNvPr>
            <p:cNvSpPr/>
            <p:nvPr/>
          </p:nvSpPr>
          <p:spPr>
            <a:xfrm>
              <a:off x="0" y="2937851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5;p50">
              <a:extLst>
                <a:ext uri="{FF2B5EF4-FFF2-40B4-BE49-F238E27FC236}">
                  <a16:creationId xmlns:a16="http://schemas.microsoft.com/office/drawing/2014/main" id="{F2B74C8E-CF78-A945-18DD-5CD664306A84}"/>
                </a:ext>
              </a:extLst>
            </p:cNvPr>
            <p:cNvSpPr txBox="1"/>
            <p:nvPr/>
          </p:nvSpPr>
          <p:spPr>
            <a:xfrm>
              <a:off x="0" y="2937851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tx1"/>
                  </a:solidFill>
                  <a:latin typeface="Gill Sans"/>
                  <a:ea typeface="Gill Sans"/>
                  <a:cs typeface="Gill Sans"/>
                  <a:sym typeface="Gill Sans"/>
                </a:rPr>
                <a:t>Disability and access</a:t>
              </a:r>
              <a:endParaRPr sz="1400" b="1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" name="Google Shape;1296;p50">
              <a:extLst>
                <a:ext uri="{FF2B5EF4-FFF2-40B4-BE49-F238E27FC236}">
                  <a16:creationId xmlns:a16="http://schemas.microsoft.com/office/drawing/2014/main" id="{53C92014-4AF0-E46A-1ED3-5CC0510F610D}"/>
                </a:ext>
              </a:extLst>
            </p:cNvPr>
            <p:cNvSpPr/>
            <p:nvPr/>
          </p:nvSpPr>
          <p:spPr>
            <a:xfrm>
              <a:off x="2815627" y="2798044"/>
              <a:ext cx="563125" cy="559228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97;p50">
              <a:extLst>
                <a:ext uri="{FF2B5EF4-FFF2-40B4-BE49-F238E27FC236}">
                  <a16:creationId xmlns:a16="http://schemas.microsoft.com/office/drawing/2014/main" id="{C209F373-6DDD-AD7D-32B5-D3A014473229}"/>
                </a:ext>
              </a:extLst>
            </p:cNvPr>
            <p:cNvSpPr/>
            <p:nvPr/>
          </p:nvSpPr>
          <p:spPr>
            <a:xfrm>
              <a:off x="3604003" y="2798044"/>
              <a:ext cx="7658506" cy="559228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8;p50">
              <a:extLst>
                <a:ext uri="{FF2B5EF4-FFF2-40B4-BE49-F238E27FC236}">
                  <a16:creationId xmlns:a16="http://schemas.microsoft.com/office/drawing/2014/main" id="{E238466E-CCDE-625B-7779-1CE7C278B1A9}"/>
                </a:ext>
              </a:extLst>
            </p:cNvPr>
            <p:cNvSpPr txBox="1"/>
            <p:nvPr/>
          </p:nvSpPr>
          <p:spPr>
            <a:xfrm>
              <a:off x="3604003" y="2798044"/>
              <a:ext cx="7658506" cy="559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Mix of devolved and reserved legislation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Equality Act 2010</a:t>
              </a:r>
              <a:endParaRPr dirty="0"/>
            </a:p>
          </p:txBody>
        </p:sp>
        <p:sp>
          <p:nvSpPr>
            <p:cNvPr id="28" name="Google Shape;1299;p50">
              <a:extLst>
                <a:ext uri="{FF2B5EF4-FFF2-40B4-BE49-F238E27FC236}">
                  <a16:creationId xmlns:a16="http://schemas.microsoft.com/office/drawing/2014/main" id="{992C9B94-D041-9D64-F98F-4ED87BFCF143}"/>
                </a:ext>
              </a:extLst>
            </p:cNvPr>
            <p:cNvSpPr/>
            <p:nvPr/>
          </p:nvSpPr>
          <p:spPr>
            <a:xfrm>
              <a:off x="0" y="3627620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0;p50">
              <a:extLst>
                <a:ext uri="{FF2B5EF4-FFF2-40B4-BE49-F238E27FC236}">
                  <a16:creationId xmlns:a16="http://schemas.microsoft.com/office/drawing/2014/main" id="{C8C1A248-0EA7-E7C2-81E1-910A9F87249C}"/>
                </a:ext>
              </a:extLst>
            </p:cNvPr>
            <p:cNvSpPr txBox="1"/>
            <p:nvPr/>
          </p:nvSpPr>
          <p:spPr>
            <a:xfrm>
              <a:off x="-18938" y="3551537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tx1"/>
                  </a:solidFill>
                  <a:latin typeface="Gill Sans"/>
                  <a:ea typeface="Gill Sans"/>
                  <a:cs typeface="Gill Sans"/>
                  <a:sym typeface="Gill Sans"/>
                </a:rPr>
                <a:t>Insurance</a:t>
              </a:r>
              <a:endParaRPr sz="1400" b="0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" name="Google Shape;1301;p50">
              <a:extLst>
                <a:ext uri="{FF2B5EF4-FFF2-40B4-BE49-F238E27FC236}">
                  <a16:creationId xmlns:a16="http://schemas.microsoft.com/office/drawing/2014/main" id="{4E715577-8974-5A3B-D411-593270D3D988}"/>
                </a:ext>
              </a:extLst>
            </p:cNvPr>
            <p:cNvSpPr/>
            <p:nvPr/>
          </p:nvSpPr>
          <p:spPr>
            <a:xfrm>
              <a:off x="2815627" y="3374219"/>
              <a:ext cx="563124" cy="660461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2;p50">
              <a:extLst>
                <a:ext uri="{FF2B5EF4-FFF2-40B4-BE49-F238E27FC236}">
                  <a16:creationId xmlns:a16="http://schemas.microsoft.com/office/drawing/2014/main" id="{C9311625-8033-E1F7-D2E1-252A9BF9BF93}"/>
                </a:ext>
              </a:extLst>
            </p:cNvPr>
            <p:cNvSpPr/>
            <p:nvPr/>
          </p:nvSpPr>
          <p:spPr>
            <a:xfrm>
              <a:off x="3594534" y="3374218"/>
              <a:ext cx="7658506" cy="660462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03;p50">
              <a:extLst>
                <a:ext uri="{FF2B5EF4-FFF2-40B4-BE49-F238E27FC236}">
                  <a16:creationId xmlns:a16="http://schemas.microsoft.com/office/drawing/2014/main" id="{EF668590-5C3A-692D-C6E7-2D4AF69AA0ED}"/>
                </a:ext>
              </a:extLst>
            </p:cNvPr>
            <p:cNvSpPr txBox="1"/>
            <p:nvPr/>
          </p:nvSpPr>
          <p:spPr>
            <a:xfrm>
              <a:off x="3604003" y="3484165"/>
              <a:ext cx="7658506" cy="701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Insurance for the building and its contents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Insurance for any activities that take place there</a:t>
              </a:r>
              <a:endParaRPr dirty="0"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304;p50">
              <a:extLst>
                <a:ext uri="{FF2B5EF4-FFF2-40B4-BE49-F238E27FC236}">
                  <a16:creationId xmlns:a16="http://schemas.microsoft.com/office/drawing/2014/main" id="{34BB4787-7FE2-14E6-ED29-10B232D38945}"/>
                </a:ext>
              </a:extLst>
            </p:cNvPr>
            <p:cNvSpPr/>
            <p:nvPr/>
          </p:nvSpPr>
          <p:spPr>
            <a:xfrm>
              <a:off x="0" y="4439719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05;p50">
              <a:extLst>
                <a:ext uri="{FF2B5EF4-FFF2-40B4-BE49-F238E27FC236}">
                  <a16:creationId xmlns:a16="http://schemas.microsoft.com/office/drawing/2014/main" id="{7C561277-8A26-1EB8-0905-C1C2B9B41579}"/>
                </a:ext>
              </a:extLst>
            </p:cNvPr>
            <p:cNvSpPr txBox="1"/>
            <p:nvPr/>
          </p:nvSpPr>
          <p:spPr>
            <a:xfrm>
              <a:off x="14555" y="4313765"/>
              <a:ext cx="2815627" cy="279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35550" rIns="99550" bIns="35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Formal agreements  </a:t>
              </a:r>
              <a:endParaRPr sz="1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5" name="Google Shape;1306;p50">
              <a:extLst>
                <a:ext uri="{FF2B5EF4-FFF2-40B4-BE49-F238E27FC236}">
                  <a16:creationId xmlns:a16="http://schemas.microsoft.com/office/drawing/2014/main" id="{5E6E8904-B11B-DF4E-E6BB-B52A0CAFEA7A}"/>
                </a:ext>
              </a:extLst>
            </p:cNvPr>
            <p:cNvSpPr/>
            <p:nvPr/>
          </p:nvSpPr>
          <p:spPr>
            <a:xfrm>
              <a:off x="2825096" y="4034680"/>
              <a:ext cx="563124" cy="803891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rgbClr val="364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07;p50">
              <a:extLst>
                <a:ext uri="{FF2B5EF4-FFF2-40B4-BE49-F238E27FC236}">
                  <a16:creationId xmlns:a16="http://schemas.microsoft.com/office/drawing/2014/main" id="{E09B2F64-DEB8-3A25-B7C3-1D7FE5BCF874}"/>
                </a:ext>
              </a:extLst>
            </p:cNvPr>
            <p:cNvSpPr/>
            <p:nvPr/>
          </p:nvSpPr>
          <p:spPr>
            <a:xfrm>
              <a:off x="3594533" y="4043055"/>
              <a:ext cx="7658506" cy="803891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08;p50">
              <a:extLst>
                <a:ext uri="{FF2B5EF4-FFF2-40B4-BE49-F238E27FC236}">
                  <a16:creationId xmlns:a16="http://schemas.microsoft.com/office/drawing/2014/main" id="{D2B1D590-3D43-4F91-3991-38261159BB95}"/>
                </a:ext>
              </a:extLst>
            </p:cNvPr>
            <p:cNvSpPr txBox="1"/>
            <p:nvPr/>
          </p:nvSpPr>
          <p:spPr>
            <a:xfrm>
              <a:off x="3604003" y="4043474"/>
              <a:ext cx="7658506" cy="803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Lease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Licence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GB" sz="14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Hire agreement</a:t>
              </a:r>
              <a:endParaRPr dirty="0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5100C369-5B7C-5C0C-9405-7A8D5D48756B}"/>
              </a:ext>
            </a:extLst>
          </p:cNvPr>
          <p:cNvSpPr txBox="1"/>
          <p:nvPr/>
        </p:nvSpPr>
        <p:spPr>
          <a:xfrm>
            <a:off x="2153840" y="385569"/>
            <a:ext cx="788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Legal &amp; Regulatory Responsibilities</a:t>
            </a:r>
          </a:p>
        </p:txBody>
      </p:sp>
      <p:sp>
        <p:nvSpPr>
          <p:cNvPr id="199" name="Google Shape;1306;p50">
            <a:extLst>
              <a:ext uri="{FF2B5EF4-FFF2-40B4-BE49-F238E27FC236}">
                <a16:creationId xmlns:a16="http://schemas.microsoft.com/office/drawing/2014/main" id="{6599B7B0-4384-D9BC-C2D8-B7F7A4DC9914}"/>
              </a:ext>
            </a:extLst>
          </p:cNvPr>
          <p:cNvSpPr/>
          <p:nvPr/>
        </p:nvSpPr>
        <p:spPr>
          <a:xfrm>
            <a:off x="4166204" y="5681568"/>
            <a:ext cx="499364" cy="728501"/>
          </a:xfrm>
          <a:prstGeom prst="leftBrace">
            <a:avLst>
              <a:gd name="adj1" fmla="val 35000"/>
              <a:gd name="adj2" fmla="val 50000"/>
            </a:avLst>
          </a:prstGeom>
          <a:noFill/>
          <a:ln w="25400" cap="flat" cmpd="sng">
            <a:solidFill>
              <a:srgbClr val="364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1307;p50">
            <a:extLst>
              <a:ext uri="{FF2B5EF4-FFF2-40B4-BE49-F238E27FC236}">
                <a16:creationId xmlns:a16="http://schemas.microsoft.com/office/drawing/2014/main" id="{B6F42FCF-4E3B-ABA7-90D1-9A36A50EF0D4}"/>
              </a:ext>
            </a:extLst>
          </p:cNvPr>
          <p:cNvSpPr/>
          <p:nvPr/>
        </p:nvSpPr>
        <p:spPr>
          <a:xfrm>
            <a:off x="4856917" y="5695833"/>
            <a:ext cx="6791362" cy="728501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1305;p50">
            <a:extLst>
              <a:ext uri="{FF2B5EF4-FFF2-40B4-BE49-F238E27FC236}">
                <a16:creationId xmlns:a16="http://schemas.microsoft.com/office/drawing/2014/main" id="{ABEE61C8-71A3-FC89-F805-A49541F38120}"/>
              </a:ext>
            </a:extLst>
          </p:cNvPr>
          <p:cNvSpPr txBox="1"/>
          <p:nvPr/>
        </p:nvSpPr>
        <p:spPr>
          <a:xfrm>
            <a:off x="1665001" y="5930324"/>
            <a:ext cx="2496824" cy="25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35550" rIns="99550" bIns="35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Planning &amp; building standards </a:t>
            </a:r>
            <a:endParaRPr sz="1400" b="0" i="0" u="none" strike="noStrike" cap="none" dirty="0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1308;p50">
            <a:extLst>
              <a:ext uri="{FF2B5EF4-FFF2-40B4-BE49-F238E27FC236}">
                <a16:creationId xmlns:a16="http://schemas.microsoft.com/office/drawing/2014/main" id="{0616E817-A9B2-CD12-C8F1-2C0DD4341C73}"/>
              </a:ext>
            </a:extLst>
          </p:cNvPr>
          <p:cNvSpPr txBox="1"/>
          <p:nvPr/>
        </p:nvSpPr>
        <p:spPr>
          <a:xfrm>
            <a:off x="4873713" y="5668843"/>
            <a:ext cx="6791362" cy="72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dirty="0">
                <a:solidFill>
                  <a:schemeClr val="lt1"/>
                </a:solidFill>
                <a:latin typeface="Gill Sans"/>
                <a:cs typeface="Gill Sans"/>
                <a:sym typeface="Gill Sans"/>
              </a:rPr>
              <a:t>Planning permission </a:t>
            </a:r>
            <a:endParaRPr dirty="0"/>
          </a:p>
          <a:p>
            <a:pPr marL="114300" marR="0" lvl="1" indent="-1143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Permitted development rights </a:t>
            </a:r>
            <a:endParaRPr dirty="0"/>
          </a:p>
          <a:p>
            <a:pPr marL="114300" marR="0" lvl="1" indent="-1143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Building warrant &amp; completion certificate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" name="Google Shape;1334;p52">
            <a:extLst>
              <a:ext uri="{FF2B5EF4-FFF2-40B4-BE49-F238E27FC236}">
                <a16:creationId xmlns:a16="http://schemas.microsoft.com/office/drawing/2014/main" id="{1A3CF949-894A-19F4-65E3-CAE88B110145}"/>
              </a:ext>
            </a:extLst>
          </p:cNvPr>
          <p:cNvSpPr txBox="1"/>
          <p:nvPr/>
        </p:nvSpPr>
        <p:spPr>
          <a:xfrm>
            <a:off x="2667786" y="1179305"/>
            <a:ext cx="9064306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Ensure regular inspection and sufficient maintenance &amp; capital expenditure budget, to avoid deterioration of the asset - as this can result in:</a:t>
            </a:r>
            <a:endParaRPr sz="28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Higher costs in the long-term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dirty="0"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Loss of services, users – and income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800" dirty="0">
                <a:latin typeface="Century Gothic" panose="020B0502020202020204" pitchFamily="34" charset="0"/>
                <a:cs typeface="Gill Sans"/>
                <a:sym typeface="Gill Sans"/>
              </a:rPr>
              <a:t>De-valuation of asset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dirty="0">
              <a:latin typeface="Century Gothic" panose="020B0502020202020204" pitchFamily="34" charset="0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800" dirty="0">
                <a:latin typeface="Century Gothic" panose="020B0502020202020204" pitchFamily="34" charset="0"/>
                <a:cs typeface="Gill Sans"/>
                <a:sym typeface="Gill Sans"/>
              </a:rPr>
              <a:t>H&amp;S &amp; Insurance-cover risks</a:t>
            </a:r>
            <a:endParaRPr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A56A0-1F2E-260E-680F-1329EDDC54AF}"/>
              </a:ext>
            </a:extLst>
          </p:cNvPr>
          <p:cNvSpPr txBox="1"/>
          <p:nvPr/>
        </p:nvSpPr>
        <p:spPr>
          <a:xfrm>
            <a:off x="2153840" y="385569"/>
            <a:ext cx="788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Building Fabric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06E58-F044-215E-1C55-42BA494CCE11}"/>
              </a:ext>
            </a:extLst>
          </p:cNvPr>
          <p:cNvSpPr txBox="1"/>
          <p:nvPr/>
        </p:nvSpPr>
        <p:spPr>
          <a:xfrm>
            <a:off x="2153840" y="385569"/>
            <a:ext cx="788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Operational Management</a:t>
            </a:r>
          </a:p>
        </p:txBody>
      </p:sp>
      <p:grpSp>
        <p:nvGrpSpPr>
          <p:cNvPr id="3" name="Google Shape;1347;p53">
            <a:extLst>
              <a:ext uri="{FF2B5EF4-FFF2-40B4-BE49-F238E27FC236}">
                <a16:creationId xmlns:a16="http://schemas.microsoft.com/office/drawing/2014/main" id="{0A56B486-B88B-6D70-7279-DA333DDF9ABF}"/>
              </a:ext>
            </a:extLst>
          </p:cNvPr>
          <p:cNvGrpSpPr/>
          <p:nvPr/>
        </p:nvGrpSpPr>
        <p:grpSpPr>
          <a:xfrm>
            <a:off x="1726838" y="1740231"/>
            <a:ext cx="9628050" cy="4814024"/>
            <a:chOff x="743854" y="3429"/>
            <a:chExt cx="9628050" cy="4814024"/>
          </a:xfrm>
        </p:grpSpPr>
        <p:sp>
          <p:nvSpPr>
            <p:cNvPr id="4" name="Google Shape;1348;p53">
              <a:extLst>
                <a:ext uri="{FF2B5EF4-FFF2-40B4-BE49-F238E27FC236}">
                  <a16:creationId xmlns:a16="http://schemas.microsoft.com/office/drawing/2014/main" id="{356015F1-D4E2-76AD-9608-CC8777DDA07A}"/>
                </a:ext>
              </a:extLst>
            </p:cNvPr>
            <p:cNvSpPr/>
            <p:nvPr/>
          </p:nvSpPr>
          <p:spPr>
            <a:xfrm>
              <a:off x="743854" y="342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9;p53">
              <a:extLst>
                <a:ext uri="{FF2B5EF4-FFF2-40B4-BE49-F238E27FC236}">
                  <a16:creationId xmlns:a16="http://schemas.microsoft.com/office/drawing/2014/main" id="{0CDAE3D7-056A-CC8F-F02E-F7AFCECD4AC9}"/>
                </a:ext>
              </a:extLst>
            </p:cNvPr>
            <p:cNvSpPr txBox="1"/>
            <p:nvPr/>
          </p:nvSpPr>
          <p:spPr>
            <a:xfrm>
              <a:off x="743854" y="342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Electrical fixed wiring 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50;p53">
              <a:extLst>
                <a:ext uri="{FF2B5EF4-FFF2-40B4-BE49-F238E27FC236}">
                  <a16:creationId xmlns:a16="http://schemas.microsoft.com/office/drawing/2014/main" id="{F27E6608-5057-6E6E-1D5A-EEBD205544D1}"/>
                </a:ext>
              </a:extLst>
            </p:cNvPr>
            <p:cNvSpPr/>
            <p:nvPr/>
          </p:nvSpPr>
          <p:spPr>
            <a:xfrm>
              <a:off x="2705124" y="342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1;p53">
              <a:extLst>
                <a:ext uri="{FF2B5EF4-FFF2-40B4-BE49-F238E27FC236}">
                  <a16:creationId xmlns:a16="http://schemas.microsoft.com/office/drawing/2014/main" id="{A71032F8-6670-0304-8626-281AA64491B9}"/>
                </a:ext>
              </a:extLst>
            </p:cNvPr>
            <p:cNvSpPr txBox="1"/>
            <p:nvPr/>
          </p:nvSpPr>
          <p:spPr>
            <a:xfrm>
              <a:off x="2705124" y="342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Electrical PAT testing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52;p53">
              <a:extLst>
                <a:ext uri="{FF2B5EF4-FFF2-40B4-BE49-F238E27FC236}">
                  <a16:creationId xmlns:a16="http://schemas.microsoft.com/office/drawing/2014/main" id="{49153D20-0A73-A3D9-4E87-DC682C195F74}"/>
                </a:ext>
              </a:extLst>
            </p:cNvPr>
            <p:cNvSpPr/>
            <p:nvPr/>
          </p:nvSpPr>
          <p:spPr>
            <a:xfrm>
              <a:off x="4666393" y="342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3;p53">
              <a:extLst>
                <a:ext uri="{FF2B5EF4-FFF2-40B4-BE49-F238E27FC236}">
                  <a16:creationId xmlns:a16="http://schemas.microsoft.com/office/drawing/2014/main" id="{EFAE1DA5-275D-45B1-9EEA-A1FA7DE259BA}"/>
                </a:ext>
              </a:extLst>
            </p:cNvPr>
            <p:cNvSpPr txBox="1"/>
            <p:nvPr/>
          </p:nvSpPr>
          <p:spPr>
            <a:xfrm>
              <a:off x="4666393" y="342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Emergency and exit lights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354;p53">
              <a:extLst>
                <a:ext uri="{FF2B5EF4-FFF2-40B4-BE49-F238E27FC236}">
                  <a16:creationId xmlns:a16="http://schemas.microsoft.com/office/drawing/2014/main" id="{2A83DA82-CB81-9027-9CD1-E6377A1FA2C2}"/>
                </a:ext>
              </a:extLst>
            </p:cNvPr>
            <p:cNvSpPr/>
            <p:nvPr/>
          </p:nvSpPr>
          <p:spPr>
            <a:xfrm>
              <a:off x="6627662" y="342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5;p53">
              <a:extLst>
                <a:ext uri="{FF2B5EF4-FFF2-40B4-BE49-F238E27FC236}">
                  <a16:creationId xmlns:a16="http://schemas.microsoft.com/office/drawing/2014/main" id="{EE8B4C27-26CF-6243-D9AC-F495E77B79E1}"/>
                </a:ext>
              </a:extLst>
            </p:cNvPr>
            <p:cNvSpPr txBox="1"/>
            <p:nvPr/>
          </p:nvSpPr>
          <p:spPr>
            <a:xfrm>
              <a:off x="6627662" y="342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Fire alarms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56;p53">
              <a:extLst>
                <a:ext uri="{FF2B5EF4-FFF2-40B4-BE49-F238E27FC236}">
                  <a16:creationId xmlns:a16="http://schemas.microsoft.com/office/drawing/2014/main" id="{1E3C7EDF-82B2-7ADA-DCDD-050B7C06E4C7}"/>
                </a:ext>
              </a:extLst>
            </p:cNvPr>
            <p:cNvSpPr/>
            <p:nvPr/>
          </p:nvSpPr>
          <p:spPr>
            <a:xfrm>
              <a:off x="8588932" y="342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7;p53">
              <a:extLst>
                <a:ext uri="{FF2B5EF4-FFF2-40B4-BE49-F238E27FC236}">
                  <a16:creationId xmlns:a16="http://schemas.microsoft.com/office/drawing/2014/main" id="{8079E33D-8179-639A-75CC-9394701C7598}"/>
                </a:ext>
              </a:extLst>
            </p:cNvPr>
            <p:cNvSpPr txBox="1"/>
            <p:nvPr/>
          </p:nvSpPr>
          <p:spPr>
            <a:xfrm>
              <a:off x="8588932" y="342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Portable firefighting equipment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58;p53">
              <a:extLst>
                <a:ext uri="{FF2B5EF4-FFF2-40B4-BE49-F238E27FC236}">
                  <a16:creationId xmlns:a16="http://schemas.microsoft.com/office/drawing/2014/main" id="{0D294F9B-406C-DD64-BFDC-878E508538BB}"/>
                </a:ext>
              </a:extLst>
            </p:cNvPr>
            <p:cNvSpPr/>
            <p:nvPr/>
          </p:nvSpPr>
          <p:spPr>
            <a:xfrm>
              <a:off x="743854" y="125150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9;p53">
              <a:extLst>
                <a:ext uri="{FF2B5EF4-FFF2-40B4-BE49-F238E27FC236}">
                  <a16:creationId xmlns:a16="http://schemas.microsoft.com/office/drawing/2014/main" id="{FD6E6D28-C6A4-4423-90CE-4F6196A8EC6C}"/>
                </a:ext>
              </a:extLst>
            </p:cNvPr>
            <p:cNvSpPr txBox="1"/>
            <p:nvPr/>
          </p:nvSpPr>
          <p:spPr>
            <a:xfrm>
              <a:off x="743854" y="125150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Any renewable energy products (PV cells, turbines etc)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60;p53">
              <a:extLst>
                <a:ext uri="{FF2B5EF4-FFF2-40B4-BE49-F238E27FC236}">
                  <a16:creationId xmlns:a16="http://schemas.microsoft.com/office/drawing/2014/main" id="{54434274-B764-D926-C895-72439F1E9F86}"/>
                </a:ext>
              </a:extLst>
            </p:cNvPr>
            <p:cNvSpPr/>
            <p:nvPr/>
          </p:nvSpPr>
          <p:spPr>
            <a:xfrm>
              <a:off x="2705124" y="125150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1;p53">
              <a:extLst>
                <a:ext uri="{FF2B5EF4-FFF2-40B4-BE49-F238E27FC236}">
                  <a16:creationId xmlns:a16="http://schemas.microsoft.com/office/drawing/2014/main" id="{48DFD952-60B4-4178-6216-944EF26A7F99}"/>
                </a:ext>
              </a:extLst>
            </p:cNvPr>
            <p:cNvSpPr txBox="1"/>
            <p:nvPr/>
          </p:nvSpPr>
          <p:spPr>
            <a:xfrm>
              <a:off x="2705124" y="125150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Lifts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62;p53">
              <a:extLst>
                <a:ext uri="{FF2B5EF4-FFF2-40B4-BE49-F238E27FC236}">
                  <a16:creationId xmlns:a16="http://schemas.microsoft.com/office/drawing/2014/main" id="{E6F1D1F2-545E-AAE6-E232-277269C7621C}"/>
                </a:ext>
              </a:extLst>
            </p:cNvPr>
            <p:cNvSpPr/>
            <p:nvPr/>
          </p:nvSpPr>
          <p:spPr>
            <a:xfrm>
              <a:off x="4666393" y="125150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3;p53">
              <a:extLst>
                <a:ext uri="{FF2B5EF4-FFF2-40B4-BE49-F238E27FC236}">
                  <a16:creationId xmlns:a16="http://schemas.microsoft.com/office/drawing/2014/main" id="{F56509A6-C951-2AEB-F026-238CB0775178}"/>
                </a:ext>
              </a:extLst>
            </p:cNvPr>
            <p:cNvSpPr txBox="1"/>
            <p:nvPr/>
          </p:nvSpPr>
          <p:spPr>
            <a:xfrm>
              <a:off x="4666393" y="125150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Gas appliances test and certification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64;p53">
              <a:extLst>
                <a:ext uri="{FF2B5EF4-FFF2-40B4-BE49-F238E27FC236}">
                  <a16:creationId xmlns:a16="http://schemas.microsoft.com/office/drawing/2014/main" id="{5779CB13-D711-8E4F-A110-655EC0C77893}"/>
                </a:ext>
              </a:extLst>
            </p:cNvPr>
            <p:cNvSpPr/>
            <p:nvPr/>
          </p:nvSpPr>
          <p:spPr>
            <a:xfrm>
              <a:off x="6627662" y="125150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5;p53">
              <a:extLst>
                <a:ext uri="{FF2B5EF4-FFF2-40B4-BE49-F238E27FC236}">
                  <a16:creationId xmlns:a16="http://schemas.microsoft.com/office/drawing/2014/main" id="{2FD5838F-0FDF-36CA-8ADA-904EC828DE7C}"/>
                </a:ext>
              </a:extLst>
            </p:cNvPr>
            <p:cNvSpPr txBox="1"/>
            <p:nvPr/>
          </p:nvSpPr>
          <p:spPr>
            <a:xfrm>
              <a:off x="6627662" y="125150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Gas systems, including boilers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66;p53">
              <a:extLst>
                <a:ext uri="{FF2B5EF4-FFF2-40B4-BE49-F238E27FC236}">
                  <a16:creationId xmlns:a16="http://schemas.microsoft.com/office/drawing/2014/main" id="{24EA7E7F-5757-12E4-DDC4-6A32CD6E1454}"/>
                </a:ext>
              </a:extLst>
            </p:cNvPr>
            <p:cNvSpPr/>
            <p:nvPr/>
          </p:nvSpPr>
          <p:spPr>
            <a:xfrm>
              <a:off x="8588932" y="1251509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7;p53">
              <a:extLst>
                <a:ext uri="{FF2B5EF4-FFF2-40B4-BE49-F238E27FC236}">
                  <a16:creationId xmlns:a16="http://schemas.microsoft.com/office/drawing/2014/main" id="{695EC4C8-6168-C79D-EC1A-B8D3CBA904ED}"/>
                </a:ext>
              </a:extLst>
            </p:cNvPr>
            <p:cNvSpPr txBox="1"/>
            <p:nvPr/>
          </p:nvSpPr>
          <p:spPr>
            <a:xfrm>
              <a:off x="8588932" y="1251509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Oil boilers and other oil-fired appliances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68;p53">
              <a:extLst>
                <a:ext uri="{FF2B5EF4-FFF2-40B4-BE49-F238E27FC236}">
                  <a16:creationId xmlns:a16="http://schemas.microsoft.com/office/drawing/2014/main" id="{AB59A316-7AF9-59BD-108E-92B2A148DE2D}"/>
                </a:ext>
              </a:extLst>
            </p:cNvPr>
            <p:cNvSpPr/>
            <p:nvPr/>
          </p:nvSpPr>
          <p:spPr>
            <a:xfrm>
              <a:off x="743854" y="249959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9;p53">
              <a:extLst>
                <a:ext uri="{FF2B5EF4-FFF2-40B4-BE49-F238E27FC236}">
                  <a16:creationId xmlns:a16="http://schemas.microsoft.com/office/drawing/2014/main" id="{3EA53570-7D06-E376-0417-45BF6774C722}"/>
                </a:ext>
              </a:extLst>
            </p:cNvPr>
            <p:cNvSpPr txBox="1"/>
            <p:nvPr/>
          </p:nvSpPr>
          <p:spPr>
            <a:xfrm>
              <a:off x="743854" y="249959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Air conditioning systems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70;p53">
              <a:extLst>
                <a:ext uri="{FF2B5EF4-FFF2-40B4-BE49-F238E27FC236}">
                  <a16:creationId xmlns:a16="http://schemas.microsoft.com/office/drawing/2014/main" id="{4CF34F57-F4D4-A14D-73B3-57AAB530A7B7}"/>
                </a:ext>
              </a:extLst>
            </p:cNvPr>
            <p:cNvSpPr/>
            <p:nvPr/>
          </p:nvSpPr>
          <p:spPr>
            <a:xfrm>
              <a:off x="2705124" y="249959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1;p53">
              <a:extLst>
                <a:ext uri="{FF2B5EF4-FFF2-40B4-BE49-F238E27FC236}">
                  <a16:creationId xmlns:a16="http://schemas.microsoft.com/office/drawing/2014/main" id="{5BDAF5CC-6E3D-1A25-59E4-0F5FBEBF402B}"/>
                </a:ext>
              </a:extLst>
            </p:cNvPr>
            <p:cNvSpPr txBox="1"/>
            <p:nvPr/>
          </p:nvSpPr>
          <p:spPr>
            <a:xfrm>
              <a:off x="2705124" y="249959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Water quality sampling and chlorination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72;p53">
              <a:extLst>
                <a:ext uri="{FF2B5EF4-FFF2-40B4-BE49-F238E27FC236}">
                  <a16:creationId xmlns:a16="http://schemas.microsoft.com/office/drawing/2014/main" id="{E4887F2C-82BF-458C-F3A1-7CD9D525DDA9}"/>
                </a:ext>
              </a:extLst>
            </p:cNvPr>
            <p:cNvSpPr/>
            <p:nvPr/>
          </p:nvSpPr>
          <p:spPr>
            <a:xfrm>
              <a:off x="4666393" y="249959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3;p53">
              <a:extLst>
                <a:ext uri="{FF2B5EF4-FFF2-40B4-BE49-F238E27FC236}">
                  <a16:creationId xmlns:a16="http://schemas.microsoft.com/office/drawing/2014/main" id="{E3379754-FF2C-65D0-2C3D-50F6FDEF030F}"/>
                </a:ext>
              </a:extLst>
            </p:cNvPr>
            <p:cNvSpPr txBox="1"/>
            <p:nvPr/>
          </p:nvSpPr>
          <p:spPr>
            <a:xfrm>
              <a:off x="4666393" y="249959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Playground equipment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74;p53">
              <a:extLst>
                <a:ext uri="{FF2B5EF4-FFF2-40B4-BE49-F238E27FC236}">
                  <a16:creationId xmlns:a16="http://schemas.microsoft.com/office/drawing/2014/main" id="{509D8E09-EDAC-F366-34DE-3736398FF7A0}"/>
                </a:ext>
              </a:extLst>
            </p:cNvPr>
            <p:cNvSpPr/>
            <p:nvPr/>
          </p:nvSpPr>
          <p:spPr>
            <a:xfrm>
              <a:off x="6627662" y="249959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5;p53">
              <a:extLst>
                <a:ext uri="{FF2B5EF4-FFF2-40B4-BE49-F238E27FC236}">
                  <a16:creationId xmlns:a16="http://schemas.microsoft.com/office/drawing/2014/main" id="{DC0C07A0-3CEE-54E5-DE6D-DCC2DB88A6F7}"/>
                </a:ext>
              </a:extLst>
            </p:cNvPr>
            <p:cNvSpPr txBox="1"/>
            <p:nvPr/>
          </p:nvSpPr>
          <p:spPr>
            <a:xfrm>
              <a:off x="6627662" y="249959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Gym equipment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376;p53">
              <a:extLst>
                <a:ext uri="{FF2B5EF4-FFF2-40B4-BE49-F238E27FC236}">
                  <a16:creationId xmlns:a16="http://schemas.microsoft.com/office/drawing/2014/main" id="{37931186-938A-EFA5-2915-365DA673B99F}"/>
                </a:ext>
              </a:extLst>
            </p:cNvPr>
            <p:cNvSpPr/>
            <p:nvPr/>
          </p:nvSpPr>
          <p:spPr>
            <a:xfrm>
              <a:off x="8588932" y="249959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77;p53">
              <a:extLst>
                <a:ext uri="{FF2B5EF4-FFF2-40B4-BE49-F238E27FC236}">
                  <a16:creationId xmlns:a16="http://schemas.microsoft.com/office/drawing/2014/main" id="{A8014B0E-0343-567B-DC14-00E6DDD07E1B}"/>
                </a:ext>
              </a:extLst>
            </p:cNvPr>
            <p:cNvSpPr txBox="1"/>
            <p:nvPr/>
          </p:nvSpPr>
          <p:spPr>
            <a:xfrm>
              <a:off x="8588932" y="249959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Kitchen equipment: coffee machine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378;p53">
              <a:extLst>
                <a:ext uri="{FF2B5EF4-FFF2-40B4-BE49-F238E27FC236}">
                  <a16:creationId xmlns:a16="http://schemas.microsoft.com/office/drawing/2014/main" id="{916AC983-C707-EB21-73E2-1BCC9872ED64}"/>
                </a:ext>
              </a:extLst>
            </p:cNvPr>
            <p:cNvSpPr/>
            <p:nvPr/>
          </p:nvSpPr>
          <p:spPr>
            <a:xfrm>
              <a:off x="2705124" y="374767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79;p53">
              <a:extLst>
                <a:ext uri="{FF2B5EF4-FFF2-40B4-BE49-F238E27FC236}">
                  <a16:creationId xmlns:a16="http://schemas.microsoft.com/office/drawing/2014/main" id="{3E423352-A316-881B-BB30-863EE0FC15F9}"/>
                </a:ext>
              </a:extLst>
            </p:cNvPr>
            <p:cNvSpPr txBox="1"/>
            <p:nvPr/>
          </p:nvSpPr>
          <p:spPr>
            <a:xfrm>
              <a:off x="2705124" y="374767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Risk Assessments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380;p53">
              <a:extLst>
                <a:ext uri="{FF2B5EF4-FFF2-40B4-BE49-F238E27FC236}">
                  <a16:creationId xmlns:a16="http://schemas.microsoft.com/office/drawing/2014/main" id="{74B6E764-1944-558B-E93B-E4E71F9ADFE9}"/>
                </a:ext>
              </a:extLst>
            </p:cNvPr>
            <p:cNvSpPr/>
            <p:nvPr/>
          </p:nvSpPr>
          <p:spPr>
            <a:xfrm>
              <a:off x="4666393" y="374767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81;p53">
              <a:extLst>
                <a:ext uri="{FF2B5EF4-FFF2-40B4-BE49-F238E27FC236}">
                  <a16:creationId xmlns:a16="http://schemas.microsoft.com/office/drawing/2014/main" id="{A369B7D0-85D5-CFD1-0CD5-55407C8B4558}"/>
                </a:ext>
              </a:extLst>
            </p:cNvPr>
            <p:cNvSpPr txBox="1"/>
            <p:nvPr/>
          </p:nvSpPr>
          <p:spPr>
            <a:xfrm>
              <a:off x="4666393" y="374767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Burglar alarms Control panel testing 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382;p53">
              <a:extLst>
                <a:ext uri="{FF2B5EF4-FFF2-40B4-BE49-F238E27FC236}">
                  <a16:creationId xmlns:a16="http://schemas.microsoft.com/office/drawing/2014/main" id="{ABF4969C-9FF3-ADEF-FE67-BEF0001894F2}"/>
                </a:ext>
              </a:extLst>
            </p:cNvPr>
            <p:cNvSpPr/>
            <p:nvPr/>
          </p:nvSpPr>
          <p:spPr>
            <a:xfrm>
              <a:off x="6627662" y="3747670"/>
              <a:ext cx="1782972" cy="1069783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83;p53">
              <a:extLst>
                <a:ext uri="{FF2B5EF4-FFF2-40B4-BE49-F238E27FC236}">
                  <a16:creationId xmlns:a16="http://schemas.microsoft.com/office/drawing/2014/main" id="{3832DD67-CF40-0E7C-B01C-AA7AA5C76F7C}"/>
                </a:ext>
              </a:extLst>
            </p:cNvPr>
            <p:cNvSpPr txBox="1"/>
            <p:nvPr/>
          </p:nvSpPr>
          <p:spPr>
            <a:xfrm>
              <a:off x="6627662" y="3747670"/>
              <a:ext cx="1782972" cy="106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Powered access doors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1378;p53">
            <a:extLst>
              <a:ext uri="{FF2B5EF4-FFF2-40B4-BE49-F238E27FC236}">
                <a16:creationId xmlns:a16="http://schemas.microsoft.com/office/drawing/2014/main" id="{B360E1CF-2E9A-7C24-7419-CD3D99560B18}"/>
              </a:ext>
            </a:extLst>
          </p:cNvPr>
          <p:cNvSpPr/>
          <p:nvPr/>
        </p:nvSpPr>
        <p:spPr>
          <a:xfrm>
            <a:off x="1726838" y="5471185"/>
            <a:ext cx="1782972" cy="106978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1379;p53">
            <a:extLst>
              <a:ext uri="{FF2B5EF4-FFF2-40B4-BE49-F238E27FC236}">
                <a16:creationId xmlns:a16="http://schemas.microsoft.com/office/drawing/2014/main" id="{D482DDA6-5362-807E-9F08-DBB9BCD8E1E8}"/>
              </a:ext>
            </a:extLst>
          </p:cNvPr>
          <p:cNvSpPr txBox="1"/>
          <p:nvPr/>
        </p:nvSpPr>
        <p:spPr>
          <a:xfrm>
            <a:off x="1726838" y="5484472"/>
            <a:ext cx="1782972" cy="106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Utilities &amp;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Rates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1382;p53">
            <a:extLst>
              <a:ext uri="{FF2B5EF4-FFF2-40B4-BE49-F238E27FC236}">
                <a16:creationId xmlns:a16="http://schemas.microsoft.com/office/drawing/2014/main" id="{8EC584C8-A310-E9D5-033E-584CFF1BD593}"/>
              </a:ext>
            </a:extLst>
          </p:cNvPr>
          <p:cNvSpPr/>
          <p:nvPr/>
        </p:nvSpPr>
        <p:spPr>
          <a:xfrm>
            <a:off x="9571915" y="5471185"/>
            <a:ext cx="1782972" cy="1069783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1383;p53">
            <a:extLst>
              <a:ext uri="{FF2B5EF4-FFF2-40B4-BE49-F238E27FC236}">
                <a16:creationId xmlns:a16="http://schemas.microsoft.com/office/drawing/2014/main" id="{6ABE40E3-6F05-3176-B135-F8E782AC6C8E}"/>
              </a:ext>
            </a:extLst>
          </p:cNvPr>
          <p:cNvSpPr txBox="1"/>
          <p:nvPr/>
        </p:nvSpPr>
        <p:spPr>
          <a:xfrm>
            <a:off x="9571915" y="5484472"/>
            <a:ext cx="1782972" cy="106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Staff, volunteer &amp; contractor management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1334;p52">
            <a:extLst>
              <a:ext uri="{FF2B5EF4-FFF2-40B4-BE49-F238E27FC236}">
                <a16:creationId xmlns:a16="http://schemas.microsoft.com/office/drawing/2014/main" id="{C9CA24AC-517D-894C-6A8C-DF5B9669A98E}"/>
              </a:ext>
            </a:extLst>
          </p:cNvPr>
          <p:cNvSpPr txBox="1"/>
          <p:nvPr/>
        </p:nvSpPr>
        <p:spPr>
          <a:xfrm>
            <a:off x="1726838" y="1178395"/>
            <a:ext cx="93942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entury Gothic" panose="020B0502020202020204" pitchFamily="34" charset="0"/>
                <a:cs typeface="Gill Sans"/>
                <a:sym typeface="Gill Sans"/>
              </a:rPr>
              <a:t>Use available checklists, templates and create a building manual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" name="Google Shape;1334;p52">
            <a:extLst>
              <a:ext uri="{FF2B5EF4-FFF2-40B4-BE49-F238E27FC236}">
                <a16:creationId xmlns:a16="http://schemas.microsoft.com/office/drawing/2014/main" id="{1A3CF949-894A-19F4-65E3-CAE88B110145}"/>
              </a:ext>
            </a:extLst>
          </p:cNvPr>
          <p:cNvSpPr txBox="1"/>
          <p:nvPr/>
        </p:nvSpPr>
        <p:spPr>
          <a:xfrm>
            <a:off x="2337847" y="1179305"/>
            <a:ext cx="9394245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The FM support resources have seen extensive use since their launch, with the top-4 used resources as follows: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Building handover 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3"/>
              </a:rPr>
              <a:t>checklist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Day 1 what should be in place 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4"/>
              </a:rPr>
              <a:t>checklist</a:t>
            </a:r>
            <a:endParaRPr lang="en-GB" sz="2100" dirty="0"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Tasks required for managing your community facility 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5"/>
              </a:rPr>
              <a:t>checklist 1 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&amp; 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6"/>
              </a:rPr>
              <a:t>2</a:t>
            </a:r>
            <a:endParaRPr lang="en-GB" sz="21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A community hub manual example 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7"/>
              </a:rPr>
              <a:t>contents-list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Asset maintenance 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8"/>
              </a:rPr>
              <a:t>checklist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1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2-day on-line FM training, ca. 60 groups participated in 2023 to-date, next dates 13</a:t>
            </a:r>
            <a:r>
              <a:rPr lang="en-GB" sz="2100" baseline="300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th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and 20</a:t>
            </a:r>
            <a:r>
              <a:rPr lang="en-GB" sz="2100" baseline="300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th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June.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100" dirty="0"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SCVO/DTAS - Village &amp; Community Halls Handbook, 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  <a:hlinkClick r:id="rId9"/>
              </a:rPr>
              <a:t>https://scvo.scot/support/village-community-halls</a:t>
            </a:r>
            <a:r>
              <a:rPr lang="en-GB" sz="21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Century Gothic" panose="020B0502020202020204" pitchFamily="34" charset="0"/>
                <a:ea typeface="Gill Sans"/>
                <a:cs typeface="Gill Sans"/>
                <a:sym typeface="Gill Sans"/>
              </a:rPr>
              <a:t> </a:t>
            </a:r>
            <a:endParaRPr lang="en-GB" sz="20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A56A0-1F2E-260E-680F-1329EDDC54AF}"/>
              </a:ext>
            </a:extLst>
          </p:cNvPr>
          <p:cNvSpPr txBox="1"/>
          <p:nvPr/>
        </p:nvSpPr>
        <p:spPr>
          <a:xfrm>
            <a:off x="2153840" y="385569"/>
            <a:ext cx="788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DTAS FM resources &amp; training </a:t>
            </a:r>
          </a:p>
        </p:txBody>
      </p:sp>
    </p:spTree>
    <p:extLst>
      <p:ext uri="{BB962C8B-B14F-4D97-AF65-F5344CB8AC3E}">
        <p14:creationId xmlns:p14="http://schemas.microsoft.com/office/powerpoint/2010/main" val="243806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2936-94D6-C205-71C0-327EF071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3819" cy="1963405"/>
          </a:xfrm>
        </p:spPr>
        <p:txBody>
          <a:bodyPr/>
          <a:lstStyle/>
          <a:p>
            <a:r>
              <a:rPr lang="en-US" dirty="0"/>
              <a:t>Facilities Management Plan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5FFE-6249-5CC0-977F-F4B0BBEC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F1BD1-7D49-03E7-FF3C-CFF6C94BA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What is this</a:t>
            </a:r>
            <a:r>
              <a:rPr lang="en-GB" dirty="0"/>
              <a:t>?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Do I need it?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Will it help?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8" name="Google Shape;208;p7">
            <a:extLst>
              <a:ext uri="{FF2B5EF4-FFF2-40B4-BE49-F238E27FC236}">
                <a16:creationId xmlns:a16="http://schemas.microsoft.com/office/drawing/2014/main" id="{98151E57-AC80-6464-2222-EF54118FDA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367" y="4327451"/>
            <a:ext cx="4369982" cy="1460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95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a29f6-2071-41b0-b241-183c4fb96362" xsi:nil="true"/>
    <lcf76f155ced4ddcb4097134ff3c332f xmlns="f0cd350a-1bb4-4891-a45a-8e2aba4656e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047684533994DAEB228229AAFB513" ma:contentTypeVersion="13" ma:contentTypeDescription="Create a new document." ma:contentTypeScope="" ma:versionID="84c7e0af4d34a30f94437289a6e847ac">
  <xsd:schema xmlns:xsd="http://www.w3.org/2001/XMLSchema" xmlns:xs="http://www.w3.org/2001/XMLSchema" xmlns:p="http://schemas.microsoft.com/office/2006/metadata/properties" xmlns:ns2="f0cd350a-1bb4-4891-a45a-8e2aba4656e6" xmlns:ns3="3e0a29f6-2071-41b0-b241-183c4fb96362" targetNamespace="http://schemas.microsoft.com/office/2006/metadata/properties" ma:root="true" ma:fieldsID="4264534686b2efca545c7a7735ee93ed" ns2:_="" ns3:_="">
    <xsd:import namespace="f0cd350a-1bb4-4891-a45a-8e2aba4656e6"/>
    <xsd:import namespace="3e0a29f6-2071-41b0-b241-183c4fb96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d350a-1bb4-4891-a45a-8e2aba4656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2335fb7-6c83-4d92-8a4c-296fb25aa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a29f6-2071-41b0-b241-183c4fb96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c7e81a-80c7-452b-874e-f60ec6b40370}" ma:internalName="TaxCatchAll" ma:showField="CatchAllData" ma:web="3e0a29f6-2071-41b0-b241-183c4fb96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6F939-0C9B-45B5-90BD-1E2857141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59746B-1AE9-4FD2-9D5F-24F3C09ADF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cd350a-1bb4-4891-a45a-8e2aba4656e6"/>
    <ds:schemaRef ds:uri="http://purl.org/dc/elements/1.1/"/>
    <ds:schemaRef ds:uri="http://schemas.microsoft.com/office/2006/metadata/properties"/>
    <ds:schemaRef ds:uri="3e0a29f6-2071-41b0-b241-183c4fb963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91FB9E-1DE3-43CB-A5A6-B40D401B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d350a-1bb4-4891-a45a-8e2aba4656e6"/>
    <ds:schemaRef ds:uri="3e0a29f6-2071-41b0-b241-183c4fb96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15006</TotalTime>
  <Words>949</Words>
  <Application>Microsoft Office PowerPoint</Application>
  <PresentationFormat>Widescreen</PresentationFormat>
  <Paragraphs>278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Open Sans</vt:lpstr>
      <vt:lpstr>Wingdings</vt:lpstr>
      <vt:lpstr>Arial</vt:lpstr>
      <vt:lpstr>Aptos Narrow</vt:lpstr>
      <vt:lpstr>Aptos Display</vt:lpstr>
      <vt:lpstr>Gill Sans</vt:lpstr>
      <vt:lpstr>Calibri</vt:lpstr>
      <vt:lpstr>Century Gothic</vt:lpstr>
      <vt:lpstr>Aptos</vt:lpstr>
      <vt:lpstr>Office Theme</vt:lpstr>
      <vt:lpstr>Microsoft Word Document</vt:lpstr>
      <vt:lpstr>“Facilities Management Fundamentals, Empowering Charities for Success”   Ruth Evans May 2025</vt:lpstr>
      <vt:lpstr>Contents</vt:lpstr>
      <vt:lpstr>DTAS, Facilities Management Support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 Management Plan</vt:lpstr>
      <vt:lpstr>Insurance</vt:lpstr>
      <vt:lpstr>Servicing and Testing</vt:lpstr>
      <vt:lpstr>Building Fabric</vt:lpstr>
      <vt:lpstr>Health and Safety</vt:lpstr>
      <vt:lpstr>Staffing</vt:lpstr>
      <vt:lpstr>Risk Assessments</vt:lpstr>
      <vt:lpstr>Useful Training courses</vt:lpstr>
      <vt:lpstr>Useful Links</vt:lpstr>
      <vt:lpstr>Thanks &amp; Questions  Ruth@dtascot.org.uk Andrew@dtascot.org.uk 07946 024 025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Patel</dc:creator>
  <cp:lastModifiedBy>Ruth Evans</cp:lastModifiedBy>
  <cp:revision>10</cp:revision>
  <dcterms:created xsi:type="dcterms:W3CDTF">2022-02-16T15:00:37Z</dcterms:created>
  <dcterms:modified xsi:type="dcterms:W3CDTF">2025-05-28T11:33:45Z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0x010100D86047684533994DAEB228229AAFB513</vt:lpwstr>
  </property>
</Properties>
</file>