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271" r:id="rId6"/>
    <p:sldId id="260" r:id="rId7"/>
    <p:sldId id="285" r:id="rId8"/>
    <p:sldId id="286" r:id="rId9"/>
    <p:sldId id="267" r:id="rId10"/>
    <p:sldId id="274" r:id="rId11"/>
    <p:sldId id="266" r:id="rId12"/>
    <p:sldId id="284" r:id="rId13"/>
    <p:sldId id="28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71171"/>
    <a:srgbClr val="2A1B52"/>
    <a:srgbClr val="0DABC2"/>
    <a:srgbClr val="FEC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29" autoAdjust="0"/>
  </p:normalViewPr>
  <p:slideViewPr>
    <p:cSldViewPr snapToGrid="0">
      <p:cViewPr varScale="1">
        <p:scale>
          <a:sx n="62" d="100"/>
          <a:sy n="62" d="100"/>
        </p:scale>
        <p:origin x="141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la McCulloch" userId="f9885780-eb86-43e9-a0a0-cfa57fcab3a7" providerId="ADAL" clId="{AB3F825B-04E4-489D-BBFE-0F1D9509B6CE}"/>
    <pc:docChg chg="modSld">
      <pc:chgData name="Isla McCulloch" userId="f9885780-eb86-43e9-a0a0-cfa57fcab3a7" providerId="ADAL" clId="{AB3F825B-04E4-489D-BBFE-0F1D9509B6CE}" dt="2025-06-10T10:43:33.803" v="3" actId="20577"/>
      <pc:docMkLst>
        <pc:docMk/>
      </pc:docMkLst>
      <pc:sldChg chg="modSp mod">
        <pc:chgData name="Isla McCulloch" userId="f9885780-eb86-43e9-a0a0-cfa57fcab3a7" providerId="ADAL" clId="{AB3F825B-04E4-489D-BBFE-0F1D9509B6CE}" dt="2025-06-10T10:43:33.803" v="3" actId="20577"/>
        <pc:sldMkLst>
          <pc:docMk/>
          <pc:sldMk cId="0" sldId="279"/>
        </pc:sldMkLst>
        <pc:spChg chg="mod">
          <ac:chgData name="Isla McCulloch" userId="f9885780-eb86-43e9-a0a0-cfa57fcab3a7" providerId="ADAL" clId="{AB3F825B-04E4-489D-BBFE-0F1D9509B6CE}" dt="2025-06-10T10:43:33.803" v="3" actId="20577"/>
          <ac:spMkLst>
            <pc:docMk/>
            <pc:sldMk cId="0" sldId="279"/>
            <ac:spMk id="9" creationId="{00000000-0000-0000-0000-000000000000}"/>
          </ac:spMkLst>
        </pc:spChg>
      </pc:sldChg>
    </pc:docChg>
  </pc:docChgLst>
  <pc:docChgLst>
    <pc:chgData name="Morven Lyon" userId="0023e322-fb70-4198-8628-c5b973136283" providerId="ADAL" clId="{C3A970F0-9902-4150-BCFD-9B0B72FFC183}"/>
    <pc:docChg chg="modSld">
      <pc:chgData name="Morven Lyon" userId="0023e322-fb70-4198-8628-c5b973136283" providerId="ADAL" clId="{C3A970F0-9902-4150-BCFD-9B0B72FFC183}" dt="2025-06-03T14:37:35.268" v="4" actId="1076"/>
      <pc:docMkLst>
        <pc:docMk/>
      </pc:docMkLst>
      <pc:sldChg chg="modSp mod">
        <pc:chgData name="Morven Lyon" userId="0023e322-fb70-4198-8628-c5b973136283" providerId="ADAL" clId="{C3A970F0-9902-4150-BCFD-9B0B72FFC183}" dt="2025-06-03T14:37:35.268" v="4" actId="1076"/>
        <pc:sldMkLst>
          <pc:docMk/>
          <pc:sldMk cId="0" sldId="260"/>
        </pc:sldMkLst>
        <pc:spChg chg="mod">
          <ac:chgData name="Morven Lyon" userId="0023e322-fb70-4198-8628-c5b973136283" providerId="ADAL" clId="{C3A970F0-9902-4150-BCFD-9B0B72FFC183}" dt="2025-06-03T14:37:35.268" v="4" actId="1076"/>
          <ac:spMkLst>
            <pc:docMk/>
            <pc:sldMk cId="0" sldId="260"/>
            <ac:spMk id="16" creationId="{00000000-0000-0000-0000-000000000000}"/>
          </ac:spMkLst>
        </pc:spChg>
      </pc:sldChg>
      <pc:sldChg chg="modSp mod">
        <pc:chgData name="Morven Lyon" userId="0023e322-fb70-4198-8628-c5b973136283" providerId="ADAL" clId="{C3A970F0-9902-4150-BCFD-9B0B72FFC183}" dt="2025-06-03T14:36:57.804" v="1" actId="20577"/>
        <pc:sldMkLst>
          <pc:docMk/>
          <pc:sldMk cId="3778646782" sldId="266"/>
        </pc:sldMkLst>
        <pc:spChg chg="mod">
          <ac:chgData name="Morven Lyon" userId="0023e322-fb70-4198-8628-c5b973136283" providerId="ADAL" clId="{C3A970F0-9902-4150-BCFD-9B0B72FFC183}" dt="2025-06-03T14:36:57.804" v="1" actId="20577"/>
          <ac:spMkLst>
            <pc:docMk/>
            <pc:sldMk cId="3778646782" sldId="266"/>
            <ac:spMk id="5" creationId="{5FA1B80D-DDF7-437D-7072-F06173ED96C6}"/>
          </ac:spMkLst>
        </pc:spChg>
      </pc:sldChg>
      <pc:sldChg chg="modSp mod">
        <pc:chgData name="Morven Lyon" userId="0023e322-fb70-4198-8628-c5b973136283" providerId="ADAL" clId="{C3A970F0-9902-4150-BCFD-9B0B72FFC183}" dt="2025-06-03T14:37:15.854" v="2" actId="167"/>
        <pc:sldMkLst>
          <pc:docMk/>
          <pc:sldMk cId="0" sldId="279"/>
        </pc:sldMkLst>
        <pc:spChg chg="ord">
          <ac:chgData name="Morven Lyon" userId="0023e322-fb70-4198-8628-c5b973136283" providerId="ADAL" clId="{C3A970F0-9902-4150-BCFD-9B0B72FFC183}" dt="2025-06-03T14:37:15.854" v="2" actId="167"/>
          <ac:spMkLst>
            <pc:docMk/>
            <pc:sldMk cId="0" sldId="279"/>
            <ac:spMk id="10" creationId="{4E8BE88A-78B2-96B7-60EB-059431F5524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C2CFA-2525-4A7F-8FBD-0B1DBA403B8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BAE971A4-0141-49D8-B00D-377EBDD7DA26}">
      <dgm:prSet phldrT="[Text]" phldr="1"/>
      <dgm:spPr/>
      <dgm:t>
        <a:bodyPr/>
        <a:lstStyle/>
        <a:p>
          <a:endParaRPr lang="en-GB" dirty="0"/>
        </a:p>
      </dgm:t>
    </dgm:pt>
    <dgm:pt modelId="{93A7EE27-6A23-437A-99F2-258474F54A40}" type="sibTrans" cxnId="{D282EDFE-FF24-4D55-A1CB-2B18C0FCD85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Laura-Worku">
            <a:extLst>
              <a:ext uri="{FF2B5EF4-FFF2-40B4-BE49-F238E27FC236}">
                <a16:creationId xmlns:a16="http://schemas.microsoft.com/office/drawing/2014/main" id="{4A53A4A9-35AE-A8D4-046B-9B6DFB9AD8A5}"/>
              </a:ext>
            </a:extLst>
          </dgm14:cNvPr>
        </a:ext>
      </dgm:extLst>
    </dgm:pt>
    <dgm:pt modelId="{5E03A27D-D8E9-4ADE-91BF-491457E991D4}" type="parTrans" cxnId="{D282EDFE-FF24-4D55-A1CB-2B18C0FCD851}">
      <dgm:prSet/>
      <dgm:spPr/>
      <dgm:t>
        <a:bodyPr/>
        <a:lstStyle/>
        <a:p>
          <a:endParaRPr lang="en-GB"/>
        </a:p>
      </dgm:t>
    </dgm:pt>
    <dgm:pt modelId="{E33DF2BF-E084-4323-B7F0-C4BAE22B0325}" type="pres">
      <dgm:prSet presAssocID="{FB5C2CFA-2525-4A7F-8FBD-0B1DBA403B8C}" presName="Name0" presStyleCnt="0">
        <dgm:presLayoutVars>
          <dgm:chMax val="7"/>
          <dgm:chPref val="7"/>
          <dgm:dir/>
        </dgm:presLayoutVars>
      </dgm:prSet>
      <dgm:spPr/>
    </dgm:pt>
    <dgm:pt modelId="{BDCD49AC-3D5E-4DAB-B1A1-1D2C13A8A0A2}" type="pres">
      <dgm:prSet presAssocID="{FB5C2CFA-2525-4A7F-8FBD-0B1DBA403B8C}" presName="Name1" presStyleCnt="0"/>
      <dgm:spPr/>
    </dgm:pt>
    <dgm:pt modelId="{2AB7D23F-B26A-4DEE-8467-AE7CC84CD203}" type="pres">
      <dgm:prSet presAssocID="{93A7EE27-6A23-437A-99F2-258474F54A40}" presName="picture_1" presStyleCnt="0"/>
      <dgm:spPr/>
    </dgm:pt>
    <dgm:pt modelId="{A61EFA37-2659-4731-AFDE-3BB27F257F68}" type="pres">
      <dgm:prSet presAssocID="{93A7EE27-6A23-437A-99F2-258474F54A40}" presName="pictureRepeatNode" presStyleLbl="alignImgPlace1" presStyleIdx="0" presStyleCnt="1" custLinFactNeighborY="6420"/>
      <dgm:spPr/>
    </dgm:pt>
    <dgm:pt modelId="{A61F6BE9-40E5-423A-B328-A30C3FC0BAEC}" type="pres">
      <dgm:prSet presAssocID="{BAE971A4-0141-49D8-B00D-377EBDD7DA26}" presName="text_1" presStyleLbl="node1" presStyleIdx="0" presStyleCnt="0" custLinFactY="65490" custLinFactNeighborX="72495" custLinFactNeighborY="100000">
        <dgm:presLayoutVars>
          <dgm:bulletEnabled val="1"/>
        </dgm:presLayoutVars>
      </dgm:prSet>
      <dgm:spPr/>
    </dgm:pt>
  </dgm:ptLst>
  <dgm:cxnLst>
    <dgm:cxn modelId="{A317A10C-DDAF-47E9-92A9-B54164A956C0}" type="presOf" srcId="{93A7EE27-6A23-437A-99F2-258474F54A40}" destId="{A61EFA37-2659-4731-AFDE-3BB27F257F68}" srcOrd="0" destOrd="0" presId="urn:microsoft.com/office/officeart/2008/layout/CircularPictureCallout"/>
    <dgm:cxn modelId="{A90B9B20-6FD3-4385-9A76-BE168929109E}" type="presOf" srcId="{FB5C2CFA-2525-4A7F-8FBD-0B1DBA403B8C}" destId="{E33DF2BF-E084-4323-B7F0-C4BAE22B0325}" srcOrd="0" destOrd="0" presId="urn:microsoft.com/office/officeart/2008/layout/CircularPictureCallout"/>
    <dgm:cxn modelId="{6C0D056D-F35C-47B9-8264-4071689B2672}" type="presOf" srcId="{BAE971A4-0141-49D8-B00D-377EBDD7DA26}" destId="{A61F6BE9-40E5-423A-B328-A30C3FC0BAEC}" srcOrd="0" destOrd="0" presId="urn:microsoft.com/office/officeart/2008/layout/CircularPictureCallout"/>
    <dgm:cxn modelId="{D282EDFE-FF24-4D55-A1CB-2B18C0FCD851}" srcId="{FB5C2CFA-2525-4A7F-8FBD-0B1DBA403B8C}" destId="{BAE971A4-0141-49D8-B00D-377EBDD7DA26}" srcOrd="0" destOrd="0" parTransId="{5E03A27D-D8E9-4ADE-91BF-491457E991D4}" sibTransId="{93A7EE27-6A23-437A-99F2-258474F54A40}"/>
    <dgm:cxn modelId="{240E0AEF-26C7-4A72-82DE-8BE1FAA7B12E}" type="presParOf" srcId="{E33DF2BF-E084-4323-B7F0-C4BAE22B0325}" destId="{BDCD49AC-3D5E-4DAB-B1A1-1D2C13A8A0A2}" srcOrd="0" destOrd="0" presId="urn:microsoft.com/office/officeart/2008/layout/CircularPictureCallout"/>
    <dgm:cxn modelId="{6C7EEEA5-DAA8-4376-80BF-8211B2AF9336}" type="presParOf" srcId="{BDCD49AC-3D5E-4DAB-B1A1-1D2C13A8A0A2}" destId="{2AB7D23F-B26A-4DEE-8467-AE7CC84CD203}" srcOrd="0" destOrd="0" presId="urn:microsoft.com/office/officeart/2008/layout/CircularPictureCallout"/>
    <dgm:cxn modelId="{45880B16-B9DA-41DE-ADB6-24DC2F1C034D}" type="presParOf" srcId="{2AB7D23F-B26A-4DEE-8467-AE7CC84CD203}" destId="{A61EFA37-2659-4731-AFDE-3BB27F257F68}" srcOrd="0" destOrd="0" presId="urn:microsoft.com/office/officeart/2008/layout/CircularPictureCallout"/>
    <dgm:cxn modelId="{B45DD69C-55E7-46F2-AE6D-9793D33291CA}" type="presParOf" srcId="{BDCD49AC-3D5E-4DAB-B1A1-1D2C13A8A0A2}" destId="{A61F6BE9-40E5-423A-B328-A30C3FC0BAE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EFA37-2659-4731-AFDE-3BB27F257F68}">
      <dsp:nvSpPr>
        <dsp:cNvPr id="0" name=""/>
        <dsp:cNvSpPr/>
      </dsp:nvSpPr>
      <dsp:spPr>
        <a:xfrm>
          <a:off x="577678" y="652867"/>
          <a:ext cx="1155357" cy="11553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F6BE9-40E5-423A-B328-A30C3FC0BAEC}">
      <dsp:nvSpPr>
        <dsp:cNvPr id="0" name=""/>
        <dsp:cNvSpPr/>
      </dsp:nvSpPr>
      <dsp:spPr>
        <a:xfrm>
          <a:off x="1321691" y="1823148"/>
          <a:ext cx="739428" cy="3812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321691" y="1823148"/>
        <a:ext cx="739428" cy="381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8500F-84E2-4122-B9A0-BAFC4A5842C2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F792-387B-4F49-9B7A-19F7EEDC93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0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0F792-387B-4F49-9B7A-19F7EEDC93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51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0F792-387B-4F49-9B7A-19F7EEDC93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5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0F792-387B-4F49-9B7A-19F7EEDC93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1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0F792-387B-4F49-9B7A-19F7EEDC93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1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D45F08CB-ACA9-D480-BA03-D5718F8D5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8F63CC2E-6EE8-461D-8C62-83217472DE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976" y="4760398"/>
            <a:ext cx="5511800" cy="4509850"/>
          </a:xfrm>
          <a:prstGeom prst="rect">
            <a:avLst/>
          </a:prstGeom>
        </p:spPr>
        <p:txBody>
          <a:bodyPr spcFirstLastPara="1" wrap="square" lIns="96610" tIns="96610" rIns="96610" bIns="9661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506DCFC2-8872-9433-1A56-1A17835740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7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0F792-387B-4F49-9B7A-19F7EEDC93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1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4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D41B-3229-7331-6654-0E93D529C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9030B-5F5A-47D7-C94E-60345D341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47C83-310A-9D58-0C62-DB25E9E2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52392-EF75-C4FB-BE05-4340B305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5DCE5-7FC6-F22C-0DC3-27A62677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5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D653-3091-8D4B-E513-9AA79051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81105-690F-F087-3502-6DE47B63C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5A37B-EDDC-FBC1-1518-04CF3A69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FED58-1F5D-781A-63A9-6E435232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506B-8527-FDEF-7CE2-805CD628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5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7349-27FC-4F06-5D94-B73BBE43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85B4-B9EB-7819-1F5B-5761AB544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FBC1D-C64A-D30F-7946-3EA25177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C24E8-C760-FDC0-10DF-3B1EDD2E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C22C7-B10C-7039-CCAD-CD19A4C1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5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0019-9FF0-9DA5-1AE4-39C33BE4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A1B7-4C37-2CD9-4FFA-A36512DF2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B218-383D-06BC-D78C-DD9801209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AFBB8-AF5D-B37F-C34B-21C67E05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C105-29F6-7BF3-4B06-505FEE1E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A0894-ED8C-A7D6-58AB-8DCAECD0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0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8F5F-5511-E42A-72E8-290AB97D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06E8-1D88-43A0-C0FB-0465A2AF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AA5AF-7A0F-352B-7A65-14D89C38C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CE066-DE02-6F94-4B34-64A633E4A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BC861-60E3-93B5-7B15-DF365D06D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7F2049-50D7-AA85-3CAD-D5C69F87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A70BA-E038-9B67-F459-4B91E30B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0C49B-FDF8-B60B-0340-6BAB2F00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592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2B91-3492-EF1C-8686-55D2461C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8EEA2-5DD3-2DBE-6898-2F09DE9C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9750C-799B-B0E7-CA97-B6FCB1E1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16376-6A08-0505-8DF8-1294B5CC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5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2C114-AC34-BB53-0746-8ECCF260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7CA-20D7-244C-8C3D-7487429F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8CE2C-372A-B1C9-F532-CD3C2EA6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44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C6FE-C180-417F-3380-56D1E183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B167-FCB8-8D1C-3236-E454425C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CE2AC-4ADA-5B61-70A9-4F5C1CAF5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5A6D6-17FA-5257-5B21-6B0F5540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ACD86-A754-02C3-A953-9E3BDC50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438F4-95C1-A2B2-3667-6CB323F4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9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E0D5-C7CF-81B2-1D39-4F1DDE42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FE842-0885-7BC4-8794-1937F0584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45B70-BCB0-8948-0667-30CA0AE0B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2D7A4-3E45-A487-A311-3E0C4C67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E581E-38A2-845F-3204-5093F970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2A45-20CD-513A-1408-808CAC45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24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FF1D-4922-0EB5-50BF-0B5C314C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3A727-014F-0B0A-3E8B-B0C148A0A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5B2F6-195E-2BD6-BE01-02DCAFF0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8BAF0-6FEE-5426-E304-2D77FCC4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2463F-A32B-6B0F-B6D8-F63F9D45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0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0EA3E-74B9-392C-8010-C7CD22DF6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6D08C-9FE2-5470-E0A6-A947EAE2E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A3898-E36A-4E15-D96A-27DEB533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595FD-6060-F1F0-7B05-133A684E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9C1BA-766E-8A0B-ACFA-E0C1D95B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5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3FA57-20BA-4C47-6528-E531096B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B67BB-CF4D-49FE-0A48-64DFE26A6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A5ABF-1AE7-E69F-4DF5-48C052E6C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F2CF-089B-46B5-9F91-666E65E1D19E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3E49F-CFEE-7A55-781C-BBA7612EF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063EC-1762-09CC-914A-A71CEA0DF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E399-531E-434F-BA3C-8CA25AE8D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3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mocraticfinance.scot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hyperlink" Target="mailto:info@democraticfinance.sco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660" y="-279602"/>
            <a:ext cx="12472315" cy="7417205"/>
          </a:xfrm>
          <a:custGeom>
            <a:avLst/>
            <a:gdLst/>
            <a:ahLst/>
            <a:cxnLst/>
            <a:rect l="l" t="t" r="r" b="b"/>
            <a:pathLst>
              <a:path w="18708473" h="11125807">
                <a:moveTo>
                  <a:pt x="0" y="0"/>
                </a:moveTo>
                <a:lnTo>
                  <a:pt x="18708473" y="0"/>
                </a:lnTo>
                <a:lnTo>
                  <a:pt x="18708473" y="11125806"/>
                </a:lnTo>
                <a:lnTo>
                  <a:pt x="0" y="11125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91" b="-1891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srgbClr val="0DABC2"/>
              </a:solidFill>
              <a:latin typeface="Calibri"/>
            </a:endParaRPr>
          </a:p>
        </p:txBody>
      </p:sp>
      <p:pic>
        <p:nvPicPr>
          <p:cNvPr id="3" name="Picture 4" descr="Home">
            <a:extLst>
              <a:ext uri="{FF2B5EF4-FFF2-40B4-BE49-F238E27FC236}">
                <a16:creationId xmlns:a16="http://schemas.microsoft.com/office/drawing/2014/main" id="{70616516-D729-E247-F05D-B76386E6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31" y="61785"/>
            <a:ext cx="2176039" cy="9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4E8BE88A-78B2-96B7-60EB-059431F55247}"/>
              </a:ext>
            </a:extLst>
          </p:cNvPr>
          <p:cNvSpPr/>
          <p:nvPr/>
        </p:nvSpPr>
        <p:spPr>
          <a:xfrm>
            <a:off x="0" y="0"/>
            <a:ext cx="12192000" cy="7229680"/>
          </a:xfrm>
          <a:custGeom>
            <a:avLst/>
            <a:gdLst/>
            <a:ahLst/>
            <a:cxnLst/>
            <a:rect l="l" t="t" r="r" b="b"/>
            <a:pathLst>
              <a:path w="18288000" h="10844520">
                <a:moveTo>
                  <a:pt x="0" y="0"/>
                </a:moveTo>
                <a:lnTo>
                  <a:pt x="18288000" y="0"/>
                </a:lnTo>
                <a:lnTo>
                  <a:pt x="18288000" y="10844520"/>
                </a:lnTo>
                <a:lnTo>
                  <a:pt x="0" y="10844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84" b="-884"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3" name="Freeform 3"/>
          <p:cNvSpPr/>
          <p:nvPr/>
        </p:nvSpPr>
        <p:spPr>
          <a:xfrm>
            <a:off x="2588968" y="2534968"/>
            <a:ext cx="621881" cy="621881"/>
          </a:xfrm>
          <a:custGeom>
            <a:avLst/>
            <a:gdLst/>
            <a:ahLst/>
            <a:cxnLst/>
            <a:rect l="l" t="t" r="r" b="b"/>
            <a:pathLst>
              <a:path w="932822" h="932822">
                <a:moveTo>
                  <a:pt x="0" y="0"/>
                </a:moveTo>
                <a:lnTo>
                  <a:pt x="932822" y="0"/>
                </a:lnTo>
                <a:lnTo>
                  <a:pt x="932822" y="932822"/>
                </a:lnTo>
                <a:lnTo>
                  <a:pt x="0" y="932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2322522" y="3416930"/>
            <a:ext cx="845402" cy="422701"/>
          </a:xfrm>
          <a:custGeom>
            <a:avLst/>
            <a:gdLst/>
            <a:ahLst/>
            <a:cxnLst/>
            <a:rect l="l" t="t" r="r" b="b"/>
            <a:pathLst>
              <a:path w="1268103" h="634051">
                <a:moveTo>
                  <a:pt x="0" y="0"/>
                </a:moveTo>
                <a:lnTo>
                  <a:pt x="1268103" y="0"/>
                </a:lnTo>
                <a:lnTo>
                  <a:pt x="1268103" y="634051"/>
                </a:lnTo>
                <a:lnTo>
                  <a:pt x="0" y="634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TextBox 6"/>
          <p:cNvSpPr txBox="1"/>
          <p:nvPr/>
        </p:nvSpPr>
        <p:spPr>
          <a:xfrm>
            <a:off x="2028951" y="1371083"/>
            <a:ext cx="8134097" cy="59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3"/>
              </a:lnSpc>
            </a:pPr>
            <a:r>
              <a:rPr lang="en-US" sz="3730" dirty="0">
                <a:solidFill>
                  <a:srgbClr val="31305B"/>
                </a:solidFill>
                <a:latin typeface="Ubuntu Bold"/>
                <a:ea typeface="Ubuntu Bold"/>
                <a:cs typeface="Ubuntu Bold"/>
                <a:sym typeface="Ubuntu Bold"/>
              </a:rPr>
              <a:t>Get in Touch!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82618" y="2527919"/>
            <a:ext cx="7330057" cy="5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9"/>
              </a:lnSpc>
            </a:pPr>
            <a:r>
              <a:rPr lang="en-US" sz="3206" dirty="0">
                <a:solidFill>
                  <a:srgbClr val="002060"/>
                </a:solidFill>
                <a:latin typeface="Ubuntu Bold"/>
                <a:ea typeface="Ubuntu Bold"/>
                <a:cs typeface="Ubuntu Bold"/>
                <a:sym typeface="Ubuntu Bold"/>
                <a:hlinkClick r:id="rId8" tooltip="http://www.democraticfinance.sco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www.democraticfinance.scot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82617" y="3281392"/>
            <a:ext cx="7330057" cy="109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9"/>
              </a:lnSpc>
            </a:pPr>
            <a:r>
              <a:rPr lang="en-US" sz="3206" dirty="0" err="1">
                <a:solidFill>
                  <a:srgbClr val="00A7C3"/>
                </a:solidFill>
                <a:latin typeface="Ubuntu Bold"/>
                <a:sym typeface="Ubuntu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info@democraticfinance.scot</a:t>
            </a:r>
            <a:endParaRPr lang="en-US" sz="3206" dirty="0">
              <a:solidFill>
                <a:srgbClr val="00A7C3"/>
              </a:solidFill>
              <a:latin typeface="Ubuntu Bold"/>
              <a:sym typeface="Ubuntu Bold"/>
            </a:endParaRPr>
          </a:p>
          <a:p>
            <a:pPr algn="ctr">
              <a:lnSpc>
                <a:spcPts val="4489"/>
              </a:lnSpc>
            </a:pPr>
            <a:r>
              <a:rPr lang="en-US" sz="3206" u="sng">
                <a:solidFill>
                  <a:srgbClr val="00A7C3"/>
                </a:solidFill>
                <a:latin typeface="Ubuntu Bold"/>
                <a:ea typeface="Ubuntu Bold"/>
                <a:cs typeface="Ubuntu Bold"/>
                <a:sym typeface="Ubuntu Bold"/>
              </a:rPr>
              <a:t>morven@</a:t>
            </a:r>
            <a:r>
              <a:rPr lang="en-US" sz="3206" u="sng" dirty="0">
                <a:solidFill>
                  <a:srgbClr val="00A7C3"/>
                </a:solidFill>
                <a:latin typeface="Ubuntu Bold"/>
                <a:ea typeface="Ubuntu Bold"/>
                <a:cs typeface="Ubuntu Bold"/>
                <a:sym typeface="Ubuntu Bold"/>
              </a:rPr>
              <a:t>dtascot.org.uk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B58A1F3-879F-138A-19B6-2BEC9197EB4F}"/>
              </a:ext>
            </a:extLst>
          </p:cNvPr>
          <p:cNvSpPr/>
          <p:nvPr/>
        </p:nvSpPr>
        <p:spPr>
          <a:xfrm>
            <a:off x="0" y="-1628007"/>
            <a:ext cx="13456508" cy="8513806"/>
          </a:xfrm>
          <a:custGeom>
            <a:avLst/>
            <a:gdLst/>
            <a:ahLst/>
            <a:cxnLst/>
            <a:rect l="l" t="t" r="r" b="b"/>
            <a:pathLst>
              <a:path w="18742938" h="11310904">
                <a:moveTo>
                  <a:pt x="0" y="0"/>
                </a:moveTo>
                <a:lnTo>
                  <a:pt x="18742938" y="0"/>
                </a:lnTo>
                <a:lnTo>
                  <a:pt x="18742938" y="11310904"/>
                </a:lnTo>
                <a:lnTo>
                  <a:pt x="0" y="1131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 dirty="0">
              <a:solidFill>
                <a:srgbClr val="FEC53A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81060" y="1990546"/>
            <a:ext cx="11605539" cy="2167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Ubuntu Bold"/>
              </a:rPr>
              <a:t>A </a:t>
            </a:r>
            <a:r>
              <a:rPr lang="en-US" sz="2800" b="1" dirty="0" err="1">
                <a:solidFill>
                  <a:schemeClr val="bg1"/>
                </a:solidFill>
                <a:latin typeface="Ubuntu Bold"/>
              </a:rPr>
              <a:t>programme</a:t>
            </a:r>
            <a:r>
              <a:rPr lang="en-US" sz="2800" b="1" dirty="0">
                <a:solidFill>
                  <a:schemeClr val="bg1"/>
                </a:solidFill>
                <a:latin typeface="Ubuntu Bold"/>
              </a:rPr>
              <a:t> of support for community led organisations to explore alternative methods of raising finance and funding.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Ubuntu Bold"/>
              </a:rPr>
              <a:t>Particularly money that is locally sourced.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endParaRPr lang="en-GB" sz="3000" b="1" dirty="0">
              <a:solidFill>
                <a:schemeClr val="bg1"/>
              </a:solidFill>
              <a:latin typeface="Ubuntu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1498" y="1093257"/>
            <a:ext cx="10924665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43"/>
              </a:lnSpc>
            </a:pPr>
            <a:r>
              <a:rPr lang="en-US" sz="60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Democratic Finance Scotland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4158319"/>
            <a:ext cx="12115800" cy="2197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6"/>
              </a:lnSpc>
            </a:pPr>
            <a:r>
              <a:rPr lang="en-US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Ensuring communities have the </a:t>
            </a:r>
          </a:p>
          <a:p>
            <a:pPr algn="ctr" defTabSz="609630">
              <a:lnSpc>
                <a:spcPts val="3546"/>
              </a:lnSpc>
            </a:pPr>
            <a:r>
              <a:rPr lang="en-US" sz="2400" b="1" dirty="0">
                <a:solidFill>
                  <a:srgbClr val="FDC62C"/>
                </a:solidFill>
                <a:latin typeface="Ubuntu"/>
                <a:ea typeface="Ubuntu"/>
                <a:cs typeface="Ubuntu"/>
                <a:sym typeface="Ubuntu"/>
              </a:rPr>
              <a:t>financial control</a:t>
            </a:r>
            <a:r>
              <a:rPr lang="en-US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and the</a:t>
            </a:r>
            <a:r>
              <a:rPr lang="en-US" sz="2400" b="1" dirty="0">
                <a:solidFill>
                  <a:srgbClr val="FDC62C"/>
                </a:solidFill>
                <a:latin typeface="Ubuntu"/>
                <a:ea typeface="Ubuntu"/>
                <a:cs typeface="Ubuntu"/>
                <a:sym typeface="Ubuntu"/>
              </a:rPr>
              <a:t> democratic power</a:t>
            </a:r>
            <a:r>
              <a:rPr lang="en-US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  <a:p>
            <a:pPr algn="ctr" defTabSz="609630">
              <a:lnSpc>
                <a:spcPts val="3546"/>
              </a:lnSpc>
            </a:pPr>
            <a:r>
              <a:rPr lang="en-US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to take </a:t>
            </a:r>
            <a:r>
              <a:rPr lang="en-US" sz="2400" b="1" dirty="0">
                <a:solidFill>
                  <a:srgbClr val="00A7C3"/>
                </a:solidFill>
                <a:latin typeface="Ubuntu"/>
                <a:ea typeface="Ubuntu"/>
                <a:cs typeface="Ubuntu"/>
                <a:sym typeface="Ubuntu"/>
              </a:rPr>
              <a:t>ownership of important community assets</a:t>
            </a:r>
            <a:r>
              <a:rPr lang="en-US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  <a:p>
            <a:pPr algn="ctr" defTabSz="609630">
              <a:lnSpc>
                <a:spcPts val="3546"/>
              </a:lnSpc>
            </a:pPr>
            <a:r>
              <a:rPr lang="en-US" sz="24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and run </a:t>
            </a:r>
            <a:r>
              <a:rPr lang="en-US" sz="2400" b="1" dirty="0">
                <a:solidFill>
                  <a:srgbClr val="00A7C3"/>
                </a:solidFill>
                <a:latin typeface="Ubuntu"/>
                <a:ea typeface="Ubuntu"/>
                <a:cs typeface="Ubuntu"/>
                <a:sym typeface="Ubuntu"/>
              </a:rPr>
              <a:t>democratic community led businesses</a:t>
            </a:r>
          </a:p>
          <a:p>
            <a:pPr algn="ctr" defTabSz="609630">
              <a:lnSpc>
                <a:spcPts val="3546"/>
              </a:lnSpc>
            </a:pPr>
            <a:endParaRPr lang="en-US" sz="2600" b="1" dirty="0">
              <a:solidFill>
                <a:srgbClr val="00A7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4E8BE88A-78B2-96B7-60EB-059431F55247}"/>
              </a:ext>
            </a:extLst>
          </p:cNvPr>
          <p:cNvSpPr/>
          <p:nvPr/>
        </p:nvSpPr>
        <p:spPr>
          <a:xfrm>
            <a:off x="0" y="-300153"/>
            <a:ext cx="12192000" cy="7229680"/>
          </a:xfrm>
          <a:custGeom>
            <a:avLst/>
            <a:gdLst/>
            <a:ahLst/>
            <a:cxnLst/>
            <a:rect l="l" t="t" r="r" b="b"/>
            <a:pathLst>
              <a:path w="18288000" h="10844520">
                <a:moveTo>
                  <a:pt x="0" y="0"/>
                </a:moveTo>
                <a:lnTo>
                  <a:pt x="18288000" y="0"/>
                </a:lnTo>
                <a:lnTo>
                  <a:pt x="18288000" y="10844520"/>
                </a:lnTo>
                <a:lnTo>
                  <a:pt x="0" y="10844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84" b="-8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11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357" y="1390108"/>
            <a:ext cx="8900984" cy="603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31305B"/>
                </a:solidFill>
                <a:latin typeface="Ubuntu Bold"/>
                <a:ea typeface="Ubuntu Bold"/>
                <a:cs typeface="Ubuntu Bold"/>
                <a:sym typeface="Ubuntu Bold"/>
              </a:rPr>
              <a:t>Why is Democratic Finance needed?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1305B"/>
              </a:solidFill>
              <a:effectLst/>
              <a:uLnTx/>
              <a:uFillTx/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003EE28-EACC-73AB-8E4B-B63232856090}"/>
              </a:ext>
            </a:extLst>
          </p:cNvPr>
          <p:cNvSpPr/>
          <p:nvPr/>
        </p:nvSpPr>
        <p:spPr>
          <a:xfrm>
            <a:off x="1107993" y="2842054"/>
            <a:ext cx="910623" cy="271850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DAB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DABC2"/>
              </a:solidFill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5AF2C16-EDF7-4219-6E0F-32347CE5041E}"/>
              </a:ext>
            </a:extLst>
          </p:cNvPr>
          <p:cNvSpPr txBox="1"/>
          <p:nvPr/>
        </p:nvSpPr>
        <p:spPr>
          <a:xfrm>
            <a:off x="889000" y="2578105"/>
            <a:ext cx="8134097" cy="59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31305B"/>
                </a:solidFill>
                <a:latin typeface="Ubuntu Bold"/>
                <a:ea typeface="Ubuntu Bold"/>
                <a:cs typeface="Ubuntu Bold"/>
                <a:sym typeface="Ubuntu Bold"/>
              </a:rPr>
              <a:t>Grant dependency too high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1305B"/>
              </a:solidFill>
              <a:effectLst/>
              <a:uLnTx/>
              <a:uFillTx/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00BEDE5-7A39-A4DE-5DC0-3327ED0A3C92}"/>
              </a:ext>
            </a:extLst>
          </p:cNvPr>
          <p:cNvSpPr txBox="1"/>
          <p:nvPr/>
        </p:nvSpPr>
        <p:spPr>
          <a:xfrm>
            <a:off x="1358900" y="3314687"/>
            <a:ext cx="10972801" cy="596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1305B"/>
                </a:solidFill>
                <a:effectLst/>
                <a:uLnTx/>
                <a:uFillTx/>
                <a:latin typeface="Ubuntu Bold"/>
                <a:ea typeface="Ubuntu Bold"/>
                <a:cs typeface="Ubuntu Bold"/>
                <a:sym typeface="Ubuntu Bold"/>
              </a:rPr>
              <a:t>Social Investment loans not always best fit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B5B3E0B-3210-C3BD-C363-2AB898698665}"/>
              </a:ext>
            </a:extLst>
          </p:cNvPr>
          <p:cNvSpPr txBox="1"/>
          <p:nvPr/>
        </p:nvSpPr>
        <p:spPr>
          <a:xfrm>
            <a:off x="510334" y="4054882"/>
            <a:ext cx="10972801" cy="596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1305B"/>
                </a:solidFill>
                <a:effectLst/>
                <a:uLnTx/>
                <a:uFillTx/>
                <a:latin typeface="Ubuntu Bold"/>
                <a:ea typeface="Ubuntu Bold"/>
                <a:cs typeface="Ubuntu Bold"/>
                <a:sym typeface="Ubuntu Bold"/>
              </a:rPr>
              <a:t>Match funding often required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987D5663-1CBA-D364-5969-EA17B63DF976}"/>
              </a:ext>
            </a:extLst>
          </p:cNvPr>
          <p:cNvSpPr txBox="1"/>
          <p:nvPr/>
        </p:nvSpPr>
        <p:spPr>
          <a:xfrm>
            <a:off x="3132438" y="4791464"/>
            <a:ext cx="8134097" cy="59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31305B"/>
                </a:solidFill>
                <a:latin typeface="Ubuntu Bold"/>
                <a:ea typeface="Ubuntu Bold"/>
                <a:cs typeface="Ubuntu Bold"/>
                <a:sym typeface="Ubuntu Bold"/>
              </a:rPr>
              <a:t>Flexible, non-capital, funding required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1305B"/>
              </a:solidFill>
              <a:effectLst/>
              <a:uLnTx/>
              <a:uFillTx/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DD7E60D5-0E96-34D8-3329-0FCF20093FC2}"/>
              </a:ext>
            </a:extLst>
          </p:cNvPr>
          <p:cNvSpPr txBox="1"/>
          <p:nvPr/>
        </p:nvSpPr>
        <p:spPr>
          <a:xfrm>
            <a:off x="3805883" y="5531659"/>
            <a:ext cx="8134097" cy="59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31305B"/>
                </a:solidFill>
                <a:latin typeface="Ubuntu Bold"/>
                <a:ea typeface="Ubuntu Bold"/>
                <a:cs typeface="Ubuntu Bold"/>
                <a:sym typeface="Ubuntu Bold"/>
              </a:rPr>
              <a:t>Builds democratic, robust enterprises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1305B"/>
              </a:solidFill>
              <a:effectLst/>
              <a:uLnTx/>
              <a:uFillTx/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4C73758-B7B7-E209-0918-95AAB6AFBAAC}"/>
              </a:ext>
            </a:extLst>
          </p:cNvPr>
          <p:cNvSpPr/>
          <p:nvPr/>
        </p:nvSpPr>
        <p:spPr>
          <a:xfrm>
            <a:off x="1623203" y="3552862"/>
            <a:ext cx="910623" cy="271850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DAB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DABC2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FE5A0CB-7D1B-FFE3-7F29-92854CD2D9D5}"/>
              </a:ext>
            </a:extLst>
          </p:cNvPr>
          <p:cNvSpPr/>
          <p:nvPr/>
        </p:nvSpPr>
        <p:spPr>
          <a:xfrm>
            <a:off x="2018616" y="4271420"/>
            <a:ext cx="910623" cy="271850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DAB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DABC2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0C626AC-17D7-4366-4A70-2754BF06AD1C}"/>
              </a:ext>
            </a:extLst>
          </p:cNvPr>
          <p:cNvSpPr/>
          <p:nvPr/>
        </p:nvSpPr>
        <p:spPr>
          <a:xfrm>
            <a:off x="2452987" y="5002130"/>
            <a:ext cx="910623" cy="271850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DAB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DABC2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3407659-4C28-5546-745F-AFFD840D6D22}"/>
              </a:ext>
            </a:extLst>
          </p:cNvPr>
          <p:cNvSpPr/>
          <p:nvPr/>
        </p:nvSpPr>
        <p:spPr>
          <a:xfrm>
            <a:off x="3048000" y="5743034"/>
            <a:ext cx="910623" cy="271850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DAB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DAB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0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2B978-A772-CB61-BB0C-C35D8CA26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>
            <a:extLst>
              <a:ext uri="{FF2B5EF4-FFF2-40B4-BE49-F238E27FC236}">
                <a16:creationId xmlns:a16="http://schemas.microsoft.com/office/drawing/2014/main" id="{10BBD11A-7F35-1349-FE7C-FFA1D6C9FC48}"/>
              </a:ext>
            </a:extLst>
          </p:cNvPr>
          <p:cNvSpPr txBox="1"/>
          <p:nvPr/>
        </p:nvSpPr>
        <p:spPr>
          <a:xfrm>
            <a:off x="721498" y="1093257"/>
            <a:ext cx="10924665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9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What are these </a:t>
            </a:r>
            <a:r>
              <a:rPr lang="en-US" sz="4800" b="1" dirty="0">
                <a:solidFill>
                  <a:srgbClr val="FF3399"/>
                </a:solidFill>
                <a:latin typeface="Ubuntu"/>
                <a:ea typeface="Ubuntu"/>
                <a:cs typeface="Ubuntu"/>
                <a:sym typeface="Ubuntu"/>
              </a:rPr>
              <a:t>alternative methods</a:t>
            </a:r>
            <a:r>
              <a:rPr lang="en-US" sz="48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A6044-8586-C23F-3B1D-185AD80E7740}"/>
              </a:ext>
            </a:extLst>
          </p:cNvPr>
          <p:cNvSpPr txBox="1"/>
          <p:nvPr/>
        </p:nvSpPr>
        <p:spPr>
          <a:xfrm>
            <a:off x="721497" y="1970053"/>
            <a:ext cx="1092466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b="1" kern="100" dirty="0">
                <a:solidFill>
                  <a:srgbClr val="FEC53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Locally </a:t>
            </a:r>
            <a:r>
              <a:rPr lang="en-US" sz="3600" b="1" kern="100" dirty="0">
                <a:solidFill>
                  <a:srgbClr val="FEC53A"/>
                </a:solidFill>
                <a:latin typeface="+mj-lt"/>
                <a:cs typeface="Times New Roman" panose="02020603050405020304" pitchFamily="18" charset="0"/>
              </a:rPr>
              <a:t>sourced money from community members and local organisations:</a:t>
            </a:r>
            <a:endParaRPr lang="en-GB" sz="3600" b="1" kern="100" dirty="0">
              <a:solidFill>
                <a:srgbClr val="FEC53A"/>
              </a:solidFill>
              <a:latin typeface="+mj-lt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Community shares 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Community bonds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Grassroots legacy giving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Local philanthropy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kern="100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Donation based crowdfunding</a:t>
            </a:r>
            <a:endParaRPr kumimoji="0" lang="en-GB" sz="2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One-off community lotteries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Common Good Funds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3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B9BDD-BE2A-0A94-5681-2F4872047E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03" r="30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3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67997" y="600377"/>
            <a:ext cx="13411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000" b="1" dirty="0">
                <a:solidFill>
                  <a:srgbClr val="00A7C3"/>
                </a:solidFill>
                <a:ea typeface="Ubuntu Bold"/>
                <a:cs typeface="Ubuntu Bold"/>
                <a:sym typeface="Ubuntu Bold"/>
              </a:rPr>
              <a:t>Our support is fully funded and in two stages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7997" y="1847124"/>
            <a:ext cx="10077861" cy="3967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defTabSz="609630">
              <a:lnSpc>
                <a:spcPts val="2520"/>
              </a:lnSpc>
              <a:buAutoNum type="arabicPeriod"/>
            </a:pPr>
            <a:r>
              <a:rPr lang="en-US" sz="2800" b="1" dirty="0">
                <a:solidFill>
                  <a:srgbClr val="FF3399"/>
                </a:solidFill>
                <a:sym typeface="Ubuntu"/>
              </a:rPr>
              <a:t>Early Stage</a:t>
            </a:r>
          </a:p>
          <a:p>
            <a:pPr defTabSz="609630">
              <a:lnSpc>
                <a:spcPts val="2520"/>
              </a:lnSpc>
            </a:pPr>
            <a:endParaRPr lang="en-US" sz="2800" dirty="0">
              <a:solidFill>
                <a:srgbClr val="31305B"/>
              </a:solidFill>
              <a:sym typeface="Ubuntu"/>
            </a:endParaRPr>
          </a:p>
          <a:p>
            <a:pPr defTabSz="609630">
              <a:lnSpc>
                <a:spcPts val="2520"/>
              </a:lnSpc>
            </a:pPr>
            <a:r>
              <a:rPr lang="en-US" sz="2800" dirty="0">
                <a:solidFill>
                  <a:srgbClr val="002060"/>
                </a:solidFill>
                <a:ea typeface="Ubuntu"/>
                <a:cs typeface="Ubuntu"/>
                <a:sym typeface="Ubuntu"/>
              </a:rPr>
              <a:t>Exploring what democratic finance sources are the best fit for your community</a:t>
            </a:r>
          </a:p>
          <a:p>
            <a:pPr defTabSz="609630">
              <a:lnSpc>
                <a:spcPts val="2520"/>
              </a:lnSpc>
            </a:pPr>
            <a:endParaRPr lang="en-US" sz="2800" b="1" dirty="0">
              <a:solidFill>
                <a:srgbClr val="002060"/>
              </a:solidFill>
              <a:ea typeface="Ubuntu"/>
              <a:cs typeface="Ubuntu"/>
              <a:sym typeface="Ubuntu"/>
            </a:endParaRPr>
          </a:p>
          <a:p>
            <a:pPr defTabSz="609630">
              <a:lnSpc>
                <a:spcPts val="2520"/>
              </a:lnSpc>
            </a:pPr>
            <a:r>
              <a:rPr lang="en-US" sz="2800" b="1" dirty="0">
                <a:solidFill>
                  <a:srgbClr val="FF3399"/>
                </a:solidFill>
                <a:sym typeface="Ubuntu"/>
              </a:rPr>
              <a:t>2. In Depth Development</a:t>
            </a:r>
          </a:p>
          <a:p>
            <a:pPr defTabSz="609630">
              <a:lnSpc>
                <a:spcPts val="2520"/>
              </a:lnSpc>
            </a:pPr>
            <a:endParaRPr lang="en-US" sz="2800" dirty="0">
              <a:solidFill>
                <a:srgbClr val="31305B"/>
              </a:solidFill>
              <a:sym typeface="Ubuntu"/>
            </a:endParaRP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a typeface="Ubuntu"/>
                <a:cs typeface="Ubuntu"/>
                <a:sym typeface="Ubuntu"/>
              </a:rPr>
              <a:t>Community engagement and consultation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a typeface="Ubuntu"/>
                <a:cs typeface="Ubuntu"/>
                <a:sym typeface="Ubuntu"/>
              </a:rPr>
              <a:t>Governance expertise and training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a typeface="Ubuntu"/>
                <a:cs typeface="Ubuntu"/>
                <a:sym typeface="Ubuntu"/>
              </a:rPr>
              <a:t>Business planning and financial modelling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ea typeface="Ubuntu"/>
                <a:cs typeface="Ubuntu"/>
                <a:sym typeface="Ubuntu"/>
              </a:rPr>
              <a:t>Marketing and PR incl. £5k Micro Grant available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D12A63-B338-4BAD-8419-48B8376DC4C6}"/>
              </a:ext>
            </a:extLst>
          </p:cNvPr>
          <p:cNvSpPr txBox="1"/>
          <p:nvPr/>
        </p:nvSpPr>
        <p:spPr>
          <a:xfrm>
            <a:off x="360123" y="133844"/>
            <a:ext cx="114717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1B80D-DDF7-437D-7072-F06173ED96C6}"/>
              </a:ext>
            </a:extLst>
          </p:cNvPr>
          <p:cNvSpPr txBox="1"/>
          <p:nvPr/>
        </p:nvSpPr>
        <p:spPr>
          <a:xfrm>
            <a:off x="486397" y="1557217"/>
            <a:ext cx="11471753" cy="334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Community-led opportunities from renewable energy developments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11" marR="0" lvl="0" indent="-228611" defTabSz="609630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chemeClr val="bg1"/>
                </a:solidFill>
              </a:rPr>
              <a:t>Community ownership of renewables – 100% and shared ownership</a:t>
            </a:r>
          </a:p>
          <a:p>
            <a:pPr marL="228611" marR="0" lvl="0" indent="-228611" defTabSz="609630" fontAlgn="auto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chemeClr val="bg1"/>
                </a:solidFill>
              </a:rPr>
              <a:t>Fair distribution and good governance of Community Benefit Funds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7A9C2-AE0A-2AD6-D070-25DDB23B497E}"/>
              </a:ext>
            </a:extLst>
          </p:cNvPr>
          <p:cNvSpPr txBox="1"/>
          <p:nvPr/>
        </p:nvSpPr>
        <p:spPr>
          <a:xfrm>
            <a:off x="486397" y="312612"/>
            <a:ext cx="9757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5400" b="1" kern="100" dirty="0">
                <a:solidFill>
                  <a:srgbClr val="FEC53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Additional Programme Support</a:t>
            </a:r>
            <a:endParaRPr kumimoji="0" lang="en-GB" sz="5400" b="1" i="0" u="none" strike="noStrike" kern="100" cap="none" spc="0" normalizeH="0" baseline="0" noProof="0" dirty="0">
              <a:ln>
                <a:noFill/>
              </a:ln>
              <a:solidFill>
                <a:srgbClr val="FEC53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4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E9BF1698-D04B-F0C4-4697-6E006C71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>
            <a:extLst>
              <a:ext uri="{FF2B5EF4-FFF2-40B4-BE49-F238E27FC236}">
                <a16:creationId xmlns:a16="http://schemas.microsoft.com/office/drawing/2014/main" id="{7F0406A2-EBC4-2DB8-9ACB-21E12E6B84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827" y="495082"/>
            <a:ext cx="10972800" cy="7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3721"/>
              </a:buClr>
              <a:buSzPts val="4400"/>
              <a:buFont typeface="Calibri"/>
              <a:buNone/>
            </a:pPr>
            <a:r>
              <a:rPr lang="en-GB" sz="48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DTAS’ Democrati</a:t>
            </a:r>
            <a:r>
              <a:rPr lang="en-GB" sz="4800" b="1" dirty="0">
                <a:solidFill>
                  <a:srgbClr val="FF3399"/>
                </a:solidFill>
              </a:rPr>
              <a:t>c Finance T</a:t>
            </a:r>
            <a:r>
              <a:rPr lang="en-GB" sz="4800" b="1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eam</a:t>
            </a:r>
            <a:endParaRPr sz="4800" b="1" dirty="0">
              <a:solidFill>
                <a:srgbClr val="FF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 descr="CSS-icon-Rev.eps">
            <a:extLst>
              <a:ext uri="{FF2B5EF4-FFF2-40B4-BE49-F238E27FC236}">
                <a16:creationId xmlns:a16="http://schemas.microsoft.com/office/drawing/2014/main" id="{3042695C-8F0B-3752-308B-3A1CC1D006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10" y="5459021"/>
            <a:ext cx="1395889" cy="12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D60BC0-1184-2FF6-4E5E-69467509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91" y="2424002"/>
            <a:ext cx="1081560" cy="10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CD15CF-BD1E-3118-76E6-2703A93F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3" y="1257403"/>
            <a:ext cx="1227975" cy="12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D8DB848-6A1C-F8E6-EB66-0A6B74A9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7" y="3389421"/>
            <a:ext cx="1227600" cy="12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">
            <a:extLst>
              <a:ext uri="{FF2B5EF4-FFF2-40B4-BE49-F238E27FC236}">
                <a16:creationId xmlns:a16="http://schemas.microsoft.com/office/drawing/2014/main" id="{14B97C68-B470-AAD3-9E9A-D2FB1409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94" y="207058"/>
            <a:ext cx="2176039" cy="9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03;p3">
            <a:extLst>
              <a:ext uri="{FF2B5EF4-FFF2-40B4-BE49-F238E27FC236}">
                <a16:creationId xmlns:a16="http://schemas.microsoft.com/office/drawing/2014/main" id="{020D841D-FAFF-C69E-69E3-D15A8F2B41FB}"/>
              </a:ext>
            </a:extLst>
          </p:cNvPr>
          <p:cNvSpPr txBox="1">
            <a:spLocks/>
          </p:cNvSpPr>
          <p:nvPr/>
        </p:nvSpPr>
        <p:spPr>
          <a:xfrm>
            <a:off x="1844074" y="1463067"/>
            <a:ext cx="10972800" cy="7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D3721"/>
              </a:buClr>
              <a:buSzPts val="4400"/>
            </a:pPr>
            <a:r>
              <a:rPr lang="en-US" sz="2400" b="1" kern="0" dirty="0">
                <a:solidFill>
                  <a:srgbClr val="31305B"/>
                </a:solidFill>
              </a:rPr>
              <a:t>Morven Lyon – Head of Democratic Finance</a:t>
            </a:r>
          </a:p>
        </p:txBody>
      </p:sp>
      <p:sp>
        <p:nvSpPr>
          <p:cNvPr id="6" name="Google Shape;103;p3">
            <a:extLst>
              <a:ext uri="{FF2B5EF4-FFF2-40B4-BE49-F238E27FC236}">
                <a16:creationId xmlns:a16="http://schemas.microsoft.com/office/drawing/2014/main" id="{2AD5DA06-17EB-87D4-B4F5-7A0A1F1B7EF3}"/>
              </a:ext>
            </a:extLst>
          </p:cNvPr>
          <p:cNvSpPr txBox="1">
            <a:spLocks/>
          </p:cNvSpPr>
          <p:nvPr/>
        </p:nvSpPr>
        <p:spPr>
          <a:xfrm>
            <a:off x="3133564" y="2497523"/>
            <a:ext cx="8777391" cy="7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D3721"/>
              </a:buClr>
              <a:buSzPts val="4400"/>
            </a:pPr>
            <a:r>
              <a:rPr lang="en-US" sz="2400" b="1" kern="0" dirty="0">
                <a:solidFill>
                  <a:srgbClr val="31305B"/>
                </a:solidFill>
              </a:rPr>
              <a:t>Isla McCulloch– Democratic Finance Development Officer</a:t>
            </a:r>
          </a:p>
          <a:p>
            <a:pPr>
              <a:buClr>
                <a:srgbClr val="9D3721"/>
              </a:buClr>
              <a:buSzPts val="4400"/>
            </a:pPr>
            <a:r>
              <a:rPr lang="en-US" sz="1900" b="1" kern="0" dirty="0">
                <a:solidFill>
                  <a:srgbClr val="31305B"/>
                </a:solidFill>
              </a:rPr>
              <a:t>Specialism in community shares and Community Benefit Societies</a:t>
            </a:r>
          </a:p>
        </p:txBody>
      </p:sp>
      <p:sp>
        <p:nvSpPr>
          <p:cNvPr id="7" name="Google Shape;103;p3">
            <a:extLst>
              <a:ext uri="{FF2B5EF4-FFF2-40B4-BE49-F238E27FC236}">
                <a16:creationId xmlns:a16="http://schemas.microsoft.com/office/drawing/2014/main" id="{38378A22-C900-E718-93D2-4C5FF9313518}"/>
              </a:ext>
            </a:extLst>
          </p:cNvPr>
          <p:cNvSpPr txBox="1">
            <a:spLocks/>
          </p:cNvSpPr>
          <p:nvPr/>
        </p:nvSpPr>
        <p:spPr>
          <a:xfrm>
            <a:off x="1782438" y="3579793"/>
            <a:ext cx="8777391" cy="7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D3721"/>
              </a:buClr>
              <a:buSzPts val="4400"/>
            </a:pPr>
            <a:r>
              <a:rPr lang="en-US" sz="2400" b="1" kern="0" dirty="0">
                <a:solidFill>
                  <a:srgbClr val="31305B"/>
                </a:solidFill>
              </a:rPr>
              <a:t>Pamela Barnes– Democratic Finance Development Officer</a:t>
            </a:r>
          </a:p>
          <a:p>
            <a:pPr>
              <a:buClr>
                <a:srgbClr val="9D3721"/>
              </a:buClr>
              <a:buSzPts val="4400"/>
            </a:pPr>
            <a:r>
              <a:rPr lang="en-US" sz="1900" b="1" kern="0" dirty="0">
                <a:solidFill>
                  <a:srgbClr val="31305B"/>
                </a:solidFill>
              </a:rPr>
              <a:t>Specialism in community engagement and comms</a:t>
            </a:r>
          </a:p>
        </p:txBody>
      </p:sp>
      <p:pic>
        <p:nvPicPr>
          <p:cNvPr id="3" name="Picture 2" descr="Katie">
            <a:extLst>
              <a:ext uri="{FF2B5EF4-FFF2-40B4-BE49-F238E27FC236}">
                <a16:creationId xmlns:a16="http://schemas.microsoft.com/office/drawing/2014/main" id="{DF5519A1-58E5-D8B9-E591-61605975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96" y="4464589"/>
            <a:ext cx="1238725" cy="12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E7C797B2-4CB9-789E-9FF8-6702D1CB9E03}"/>
              </a:ext>
            </a:extLst>
          </p:cNvPr>
          <p:cNvSpPr txBox="1">
            <a:spLocks/>
          </p:cNvSpPr>
          <p:nvPr/>
        </p:nvSpPr>
        <p:spPr>
          <a:xfrm>
            <a:off x="3145090" y="4729881"/>
            <a:ext cx="8777391" cy="7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D3721"/>
              </a:buClr>
              <a:buSzPts val="4400"/>
            </a:pPr>
            <a:r>
              <a:rPr lang="en-US" sz="2400" b="1" kern="0" dirty="0">
                <a:solidFill>
                  <a:srgbClr val="31305B"/>
                </a:solidFill>
              </a:rPr>
              <a:t>Katie Little-Sadler – Democratic Finance Development Officer</a:t>
            </a:r>
          </a:p>
          <a:p>
            <a:pPr>
              <a:buClr>
                <a:srgbClr val="9D3721"/>
              </a:buClr>
              <a:buSzPts val="4400"/>
            </a:pPr>
            <a:r>
              <a:rPr lang="en-US" sz="1900" b="1" kern="0" dirty="0">
                <a:solidFill>
                  <a:srgbClr val="31305B"/>
                </a:solidFill>
              </a:rPr>
              <a:t>Specialism in community engagement and comms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3F2BF0D-4803-DC38-B23D-E7ED36575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535674"/>
              </p:ext>
            </p:extLst>
          </p:nvPr>
        </p:nvGraphicFramePr>
        <p:xfrm>
          <a:off x="0" y="4846542"/>
          <a:ext cx="2310714" cy="231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Google Shape;103;p3">
            <a:extLst>
              <a:ext uri="{FF2B5EF4-FFF2-40B4-BE49-F238E27FC236}">
                <a16:creationId xmlns:a16="http://schemas.microsoft.com/office/drawing/2014/main" id="{2C3B7CCE-541F-7AFD-222C-6DEBCA829942}"/>
              </a:ext>
            </a:extLst>
          </p:cNvPr>
          <p:cNvSpPr txBox="1">
            <a:spLocks/>
          </p:cNvSpPr>
          <p:nvPr/>
        </p:nvSpPr>
        <p:spPr>
          <a:xfrm>
            <a:off x="1844074" y="5800441"/>
            <a:ext cx="8777391" cy="7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D3721"/>
              </a:buClr>
              <a:buSzPts val="4400"/>
            </a:pPr>
            <a:r>
              <a:rPr lang="en-US" sz="2400" b="1" kern="0" dirty="0">
                <a:solidFill>
                  <a:srgbClr val="31305B"/>
                </a:solidFill>
              </a:rPr>
              <a:t>Laura Bedford – Democratic Finance Development Officer</a:t>
            </a:r>
          </a:p>
          <a:p>
            <a:pPr>
              <a:buClr>
                <a:srgbClr val="9D3721"/>
              </a:buClr>
              <a:buSzPts val="4400"/>
            </a:pPr>
            <a:r>
              <a:rPr lang="en-US" sz="1900" b="1" kern="0" dirty="0">
                <a:solidFill>
                  <a:srgbClr val="31305B"/>
                </a:solidFill>
              </a:rPr>
              <a:t>Specialism in good governance and Development Trust approach</a:t>
            </a:r>
          </a:p>
        </p:txBody>
      </p:sp>
    </p:spTree>
    <p:extLst>
      <p:ext uri="{BB962C8B-B14F-4D97-AF65-F5344CB8AC3E}">
        <p14:creationId xmlns:p14="http://schemas.microsoft.com/office/powerpoint/2010/main" val="269223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100A7A4-BB3C-786F-6FD0-6F29481541F1}"/>
              </a:ext>
            </a:extLst>
          </p:cNvPr>
          <p:cNvSpPr txBox="1"/>
          <p:nvPr/>
        </p:nvSpPr>
        <p:spPr>
          <a:xfrm>
            <a:off x="5742340" y="3071727"/>
            <a:ext cx="6455401" cy="3786273"/>
          </a:xfrm>
          <a:prstGeom prst="rect">
            <a:avLst/>
          </a:prstGeom>
          <a:solidFill>
            <a:srgbClr val="2A1B5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EEEF3-F75F-86B4-AEA2-49F12DF3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7" r="5071"/>
          <a:stretch/>
        </p:blipFill>
        <p:spPr>
          <a:xfrm>
            <a:off x="0" y="3071727"/>
            <a:ext cx="5864285" cy="3786274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62401E3D-2585-1DED-94DA-EB0B1C97F90B}"/>
              </a:ext>
            </a:extLst>
          </p:cNvPr>
          <p:cNvSpPr txBox="1"/>
          <p:nvPr/>
        </p:nvSpPr>
        <p:spPr>
          <a:xfrm>
            <a:off x="131806" y="410698"/>
            <a:ext cx="8134097" cy="59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2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0" b="1" dirty="0">
                <a:solidFill>
                  <a:srgbClr val="31305B"/>
                </a:solidFill>
                <a:latin typeface="Ubuntu Bold"/>
                <a:ea typeface="Ubuntu Bold"/>
                <a:cs typeface="Ubuntu Bold"/>
                <a:sym typeface="Ubuntu Bold"/>
              </a:rPr>
              <a:t>Action Porty – Bellfield Church</a:t>
            </a:r>
            <a:endParaRPr kumimoji="0" lang="en-US" sz="3730" b="1" i="0" u="none" strike="noStrike" kern="1200" cap="none" spc="0" normalizeH="0" baseline="0" noProof="0" dirty="0">
              <a:ln>
                <a:noFill/>
              </a:ln>
              <a:solidFill>
                <a:srgbClr val="31305B"/>
              </a:solidFill>
              <a:effectLst/>
              <a:uLnTx/>
              <a:uFillTx/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BF578D4-DAD9-4042-3C81-AD2347D2E69A}"/>
              </a:ext>
            </a:extLst>
          </p:cNvPr>
          <p:cNvSpPr txBox="1"/>
          <p:nvPr/>
        </p:nvSpPr>
        <p:spPr>
          <a:xfrm>
            <a:off x="1127489" y="1385258"/>
            <a:ext cx="13411200" cy="108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Aft>
                <a:spcPts val="140"/>
              </a:spcAft>
            </a:pPr>
            <a:r>
              <a:rPr lang="en-US" sz="2300" b="1" dirty="0">
                <a:solidFill>
                  <a:srgbClr val="00A7C3"/>
                </a:solidFill>
                <a:ea typeface="Ubuntu Bold"/>
                <a:cs typeface="Ubuntu Bold"/>
                <a:sym typeface="Ubuntu Bold"/>
              </a:rPr>
              <a:t>£200,000 raised through community shares </a:t>
            </a:r>
          </a:p>
          <a:p>
            <a:pPr defTabSz="609630">
              <a:spcAft>
                <a:spcPts val="140"/>
              </a:spcAft>
            </a:pPr>
            <a:r>
              <a:rPr lang="en-US" sz="2300" b="1" dirty="0">
                <a:solidFill>
                  <a:srgbClr val="00A7C3"/>
                </a:solidFill>
                <a:ea typeface="Ubuntu Bold"/>
                <a:cs typeface="Ubuntu Bold"/>
                <a:sym typeface="Ubuntu Bold"/>
              </a:rPr>
              <a:t>Match funded by £450,000 Community Ownership Fund and £100,000 Acorns 2 Trees</a:t>
            </a:r>
          </a:p>
          <a:p>
            <a:pPr defTabSz="609630">
              <a:spcAft>
                <a:spcPts val="140"/>
              </a:spcAft>
            </a:pPr>
            <a:r>
              <a:rPr lang="en-US" sz="2300" b="1" dirty="0">
                <a:solidFill>
                  <a:srgbClr val="00A7C3"/>
                </a:solidFill>
                <a:ea typeface="Ubuntu Bold"/>
                <a:cs typeface="Ubuntu Bold"/>
                <a:sym typeface="Ubuntu Bold"/>
              </a:rPr>
              <a:t>Community Benefit Society structure – democratic and community led 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2F044ADC-9A75-8BC1-647B-6350FF6F8DCC}"/>
              </a:ext>
            </a:extLst>
          </p:cNvPr>
          <p:cNvSpPr txBox="1"/>
          <p:nvPr/>
        </p:nvSpPr>
        <p:spPr>
          <a:xfrm>
            <a:off x="6792041" y="3419303"/>
            <a:ext cx="6886887" cy="3929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ts val="18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ea typeface="Ubuntu Bold"/>
                <a:cs typeface="Ubuntu Bold"/>
                <a:sym typeface="Ubuntu Bold"/>
              </a:rPr>
              <a:t>£25 minimum residents</a:t>
            </a:r>
          </a:p>
          <a:p>
            <a:pPr defTabSz="609630">
              <a:spcBef>
                <a:spcPts val="18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ea typeface="Ubuntu Bold"/>
                <a:cs typeface="Ubuntu Bold"/>
                <a:sym typeface="Ubuntu Bold"/>
              </a:rPr>
              <a:t>£50 minimum non-residents</a:t>
            </a:r>
            <a:endParaRPr lang="en-US" sz="2300" dirty="0">
              <a:solidFill>
                <a:schemeClr val="bg1"/>
              </a:solidFill>
              <a:ea typeface="Ubuntu Bold"/>
              <a:cs typeface="Ubuntu Bold"/>
            </a:endParaRPr>
          </a:p>
          <a:p>
            <a:pPr defTabSz="609630">
              <a:spcBef>
                <a:spcPts val="18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ea typeface="Ubuntu Bold"/>
                <a:cs typeface="Ubuntu Bold"/>
                <a:sym typeface="Ubuntu Bold"/>
              </a:rPr>
              <a:t>Investment from local organisations</a:t>
            </a:r>
          </a:p>
          <a:p>
            <a:pPr defTabSz="609630">
              <a:spcBef>
                <a:spcPts val="18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ea typeface="Ubuntu Bold"/>
                <a:cs typeface="Ubuntu Bold"/>
                <a:sym typeface="Ubuntu Bold"/>
              </a:rPr>
              <a:t>2% interest and withdrawals from 2029</a:t>
            </a:r>
          </a:p>
          <a:p>
            <a:pPr defTabSz="609630">
              <a:spcBef>
                <a:spcPts val="18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ea typeface="Ubuntu Bold"/>
                <a:cs typeface="Ubuntu Bold"/>
                <a:sym typeface="Ubuntu Bold"/>
              </a:rPr>
              <a:t>Enterprising business – room and event hire</a:t>
            </a:r>
          </a:p>
          <a:p>
            <a:pPr defTabSz="609630">
              <a:spcBef>
                <a:spcPts val="18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ea typeface="Ubuntu Bold"/>
                <a:cs typeface="Ubuntu Bold"/>
                <a:sym typeface="Ubuntu Bold"/>
              </a:rPr>
              <a:t>One member one vote</a:t>
            </a:r>
          </a:p>
          <a:p>
            <a:pPr defTabSz="609630">
              <a:spcBef>
                <a:spcPts val="18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ea typeface="Ubuntu Bold"/>
                <a:cs typeface="Ubuntu Bold"/>
                <a:sym typeface="Ubuntu Bold"/>
              </a:rPr>
              <a:t>Amazing community engagement campaign</a:t>
            </a:r>
          </a:p>
          <a:p>
            <a:pPr defTabSz="609630">
              <a:spcBef>
                <a:spcPts val="180"/>
              </a:spcBef>
            </a:pPr>
            <a:endParaRPr lang="en-US" sz="2300" b="1" dirty="0">
              <a:solidFill>
                <a:schemeClr val="bg1"/>
              </a:solidFill>
              <a:ea typeface="Ubuntu Bold"/>
              <a:cs typeface="Ubuntu Bold"/>
              <a:sym typeface="Ubuntu Bold"/>
            </a:endParaRPr>
          </a:p>
          <a:p>
            <a:pPr defTabSz="609630">
              <a:spcBef>
                <a:spcPts val="180"/>
              </a:spcBef>
            </a:pPr>
            <a:endParaRPr lang="en-US" sz="2300" b="1" dirty="0">
              <a:solidFill>
                <a:schemeClr val="bg1"/>
              </a:solidFill>
              <a:ea typeface="Ubuntu Bold"/>
              <a:cs typeface="Ubuntu Bold"/>
              <a:sym typeface="Ubuntu Bold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CB1654-4B42-676A-3508-081B8F29FD8D}"/>
              </a:ext>
            </a:extLst>
          </p:cNvPr>
          <p:cNvGrpSpPr/>
          <p:nvPr/>
        </p:nvGrpSpPr>
        <p:grpSpPr>
          <a:xfrm>
            <a:off x="538483" y="1326722"/>
            <a:ext cx="469557" cy="1204547"/>
            <a:chOff x="864973" y="1483296"/>
            <a:chExt cx="469557" cy="1204547"/>
          </a:xfrm>
        </p:grpSpPr>
        <p:pic>
          <p:nvPicPr>
            <p:cNvPr id="20" name="Graphic 19" descr="Checkmark">
              <a:extLst>
                <a:ext uri="{FF2B5EF4-FFF2-40B4-BE49-F238E27FC236}">
                  <a16:creationId xmlns:a16="http://schemas.microsoft.com/office/drawing/2014/main" id="{E133C302-339B-14D3-735B-C6177EC24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973" y="1483296"/>
              <a:ext cx="441820" cy="44182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9A0401-DB8A-6AF2-F023-6FD8E4441B68}"/>
                </a:ext>
              </a:extLst>
            </p:cNvPr>
            <p:cNvGrpSpPr/>
            <p:nvPr/>
          </p:nvGrpSpPr>
          <p:grpSpPr>
            <a:xfrm>
              <a:off x="864973" y="1867179"/>
              <a:ext cx="469557" cy="820664"/>
              <a:chOff x="867996" y="1749448"/>
              <a:chExt cx="469557" cy="820664"/>
            </a:xfrm>
          </p:grpSpPr>
          <p:pic>
            <p:nvPicPr>
              <p:cNvPr id="22" name="Graphic 21" descr="Checkmark">
                <a:extLst>
                  <a:ext uri="{FF2B5EF4-FFF2-40B4-BE49-F238E27FC236}">
                    <a16:creationId xmlns:a16="http://schemas.microsoft.com/office/drawing/2014/main" id="{BB765AB3-9BA5-DB90-05E3-8445FFEFB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7996" y="1749448"/>
                <a:ext cx="441820" cy="441820"/>
              </a:xfrm>
              <a:prstGeom prst="rect">
                <a:avLst/>
              </a:prstGeom>
            </p:spPr>
          </p:pic>
          <p:pic>
            <p:nvPicPr>
              <p:cNvPr id="23" name="Graphic 22" descr="Checkmark">
                <a:extLst>
                  <a:ext uri="{FF2B5EF4-FFF2-40B4-BE49-F238E27FC236}">
                    <a16:creationId xmlns:a16="http://schemas.microsoft.com/office/drawing/2014/main" id="{4ACE1DDB-F188-75C6-E807-B0CC9D25C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95733" y="2128292"/>
                <a:ext cx="441820" cy="441820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28EC52-0AE1-B8DC-67E7-91B4CF229ADF}"/>
              </a:ext>
            </a:extLst>
          </p:cNvPr>
          <p:cNvGrpSpPr/>
          <p:nvPr/>
        </p:nvGrpSpPr>
        <p:grpSpPr>
          <a:xfrm>
            <a:off x="6238926" y="4715026"/>
            <a:ext cx="553115" cy="1357227"/>
            <a:chOff x="864973" y="1483296"/>
            <a:chExt cx="469557" cy="1204547"/>
          </a:xfrm>
        </p:grpSpPr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18D7B685-DA65-A791-F99D-D473605D3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973" y="1483296"/>
              <a:ext cx="441820" cy="441820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88A667A-B6AD-A1EC-691E-51F034F99A4E}"/>
                </a:ext>
              </a:extLst>
            </p:cNvPr>
            <p:cNvGrpSpPr/>
            <p:nvPr/>
          </p:nvGrpSpPr>
          <p:grpSpPr>
            <a:xfrm>
              <a:off x="864973" y="1867179"/>
              <a:ext cx="469557" cy="820664"/>
              <a:chOff x="867996" y="1749448"/>
              <a:chExt cx="469557" cy="820664"/>
            </a:xfrm>
          </p:grpSpPr>
          <p:pic>
            <p:nvPicPr>
              <p:cNvPr id="27" name="Graphic 26" descr="Checkmark">
                <a:extLst>
                  <a:ext uri="{FF2B5EF4-FFF2-40B4-BE49-F238E27FC236}">
                    <a16:creationId xmlns:a16="http://schemas.microsoft.com/office/drawing/2014/main" id="{DE606419-CC6D-41BE-CBCD-A9A7C9B44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95733" y="2128292"/>
                <a:ext cx="441820" cy="441820"/>
              </a:xfrm>
              <a:prstGeom prst="rect">
                <a:avLst/>
              </a:prstGeom>
            </p:spPr>
          </p:pic>
          <p:pic>
            <p:nvPicPr>
              <p:cNvPr id="28" name="Graphic 27" descr="Checkmark">
                <a:extLst>
                  <a:ext uri="{FF2B5EF4-FFF2-40B4-BE49-F238E27FC236}">
                    <a16:creationId xmlns:a16="http://schemas.microsoft.com/office/drawing/2014/main" id="{C042B66D-E357-CA8E-8982-D5AB58A8F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7996" y="1749448"/>
                <a:ext cx="441820" cy="44182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C377EE-1777-C0DF-35BE-EDA29F15217C}"/>
              </a:ext>
            </a:extLst>
          </p:cNvPr>
          <p:cNvGrpSpPr/>
          <p:nvPr/>
        </p:nvGrpSpPr>
        <p:grpSpPr>
          <a:xfrm>
            <a:off x="6230460" y="3419303"/>
            <a:ext cx="553115" cy="1357227"/>
            <a:chOff x="864973" y="1483296"/>
            <a:chExt cx="469557" cy="1204547"/>
          </a:xfrm>
        </p:grpSpPr>
        <p:pic>
          <p:nvPicPr>
            <p:cNvPr id="30" name="Graphic 29" descr="Checkmark">
              <a:extLst>
                <a:ext uri="{FF2B5EF4-FFF2-40B4-BE49-F238E27FC236}">
                  <a16:creationId xmlns:a16="http://schemas.microsoft.com/office/drawing/2014/main" id="{D14FC8B9-72C6-77F8-7D82-E8318B818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973" y="1483296"/>
              <a:ext cx="441820" cy="44182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5DF01EB-766F-C179-33D5-59695C545ACE}"/>
                </a:ext>
              </a:extLst>
            </p:cNvPr>
            <p:cNvGrpSpPr/>
            <p:nvPr/>
          </p:nvGrpSpPr>
          <p:grpSpPr>
            <a:xfrm>
              <a:off x="864973" y="1867179"/>
              <a:ext cx="469557" cy="820664"/>
              <a:chOff x="867996" y="1749448"/>
              <a:chExt cx="469557" cy="820664"/>
            </a:xfrm>
          </p:grpSpPr>
          <p:pic>
            <p:nvPicPr>
              <p:cNvPr id="32" name="Graphic 31" descr="Checkmark">
                <a:extLst>
                  <a:ext uri="{FF2B5EF4-FFF2-40B4-BE49-F238E27FC236}">
                    <a16:creationId xmlns:a16="http://schemas.microsoft.com/office/drawing/2014/main" id="{973F1D49-ACDB-D19B-4DD4-70AEBEF14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95733" y="2128292"/>
                <a:ext cx="441820" cy="441820"/>
              </a:xfrm>
              <a:prstGeom prst="rect">
                <a:avLst/>
              </a:prstGeom>
            </p:spPr>
          </p:pic>
          <p:pic>
            <p:nvPicPr>
              <p:cNvPr id="33" name="Graphic 32" descr="Checkmark">
                <a:extLst>
                  <a:ext uri="{FF2B5EF4-FFF2-40B4-BE49-F238E27FC236}">
                    <a16:creationId xmlns:a16="http://schemas.microsoft.com/office/drawing/2014/main" id="{10CE83DB-96E0-E27E-39F2-A29B8C8C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7996" y="1749448"/>
                <a:ext cx="441820" cy="441820"/>
              </a:xfrm>
              <a:prstGeom prst="rect">
                <a:avLst/>
              </a:prstGeom>
            </p:spPr>
          </p:pic>
        </p:grpSp>
      </p:grpSp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DD1626F7-62A5-BB4F-8EB3-5ED7457C1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7823" y="5931839"/>
            <a:ext cx="520442" cy="5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779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6047684533994DAEB228229AAFB513" ma:contentTypeVersion="16" ma:contentTypeDescription="Create a new document." ma:contentTypeScope="" ma:versionID="35425aa1f770394e8792322453a32d91">
  <xsd:schema xmlns:xsd="http://www.w3.org/2001/XMLSchema" xmlns:xs="http://www.w3.org/2001/XMLSchema" xmlns:p="http://schemas.microsoft.com/office/2006/metadata/properties" xmlns:ns2="f0cd350a-1bb4-4891-a45a-8e2aba4656e6" xmlns:ns3="3e0a29f6-2071-41b0-b241-183c4fb96362" targetNamespace="http://schemas.microsoft.com/office/2006/metadata/properties" ma:root="true" ma:fieldsID="1790906f477562832b5bee249a2dec56" ns2:_="" ns3:_="">
    <xsd:import namespace="f0cd350a-1bb4-4891-a45a-8e2aba4656e6"/>
    <xsd:import namespace="3e0a29f6-2071-41b0-b241-183c4fb96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d350a-1bb4-4891-a45a-8e2aba4656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2335fb7-6c83-4d92-8a4c-296fb25aa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3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a29f6-2071-41b0-b241-183c4fb96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6c7e81a-80c7-452b-874e-f60ec6b40370}" ma:internalName="TaxCatchAll" ma:showField="CatchAllData" ma:web="3e0a29f6-2071-41b0-b241-183c4fb963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a29f6-2071-41b0-b241-183c4fb96362" xsi:nil="true"/>
    <NOTES xmlns="f0cd350a-1bb4-4891-a45a-8e2aba4656e6" xsi:nil="true"/>
    <lcf76f155ced4ddcb4097134ff3c332f xmlns="f0cd350a-1bb4-4891-a45a-8e2aba4656e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B8AD56-1AD7-4AD1-9AEE-1A5F2EE749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59BB15-0AB2-43BB-9BE7-B3611E016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cd350a-1bb4-4891-a45a-8e2aba4656e6"/>
    <ds:schemaRef ds:uri="3e0a29f6-2071-41b0-b241-183c4fb96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92FDF5-8569-4B63-AEE9-054EB8D3E6B0}">
  <ds:schemaRefs>
    <ds:schemaRef ds:uri="http://schemas.microsoft.com/office/2006/metadata/properties"/>
    <ds:schemaRef ds:uri="http://schemas.microsoft.com/office/infopath/2007/PartnerControls"/>
    <ds:schemaRef ds:uri="3e0a29f6-2071-41b0-b241-183c4fb96362"/>
    <ds:schemaRef ds:uri="f0cd350a-1bb4-4891-a45a-8e2aba4656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361</Words>
  <Application>Microsoft Office PowerPoint</Application>
  <PresentationFormat>Widescreen</PresentationFormat>
  <Paragraphs>76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Ubuntu</vt:lpstr>
      <vt:lpstr>Ubuntu Bold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DTAS’ Democratic Finance Team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Morven Lyon</dc:creator>
  <cp:lastModifiedBy>Morven Lyon</cp:lastModifiedBy>
  <cp:revision>18</cp:revision>
  <dcterms:created xsi:type="dcterms:W3CDTF">2024-08-21T08:58:41Z</dcterms:created>
  <dcterms:modified xsi:type="dcterms:W3CDTF">2025-06-16T12:35:59Z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0x010100D86047684533994DAEB228229AAFB513</vt:lpwstr>
  </property>
  <property fmtid="{D5CDD505-2E9C-101B-9397-08002B2CF9AE}" pid="3" name="MediaServiceImageTags">
    <vt:lpwstr/>
  </property>
</Properties>
</file>