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1B7048-801C-5689-90BF-E8FE3B1BEED5}" v="2" dt="2025-05-27T10:09:59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erley Page" userId="S::kpage@utility-aid.co.uk::00cf7bc9-703f-4550-8ee3-df02393c37bc" providerId="AD" clId="Web-{BD1B7048-801C-5689-90BF-E8FE3B1BEED5}"/>
    <pc:docChg chg="modSld">
      <pc:chgData name="Kimberley Page" userId="S::kpage@utility-aid.co.uk::00cf7bc9-703f-4550-8ee3-df02393c37bc" providerId="AD" clId="Web-{BD1B7048-801C-5689-90BF-E8FE3B1BEED5}" dt="2025-05-27T10:09:59.228" v="1" actId="1076"/>
      <pc:docMkLst>
        <pc:docMk/>
      </pc:docMkLst>
      <pc:sldChg chg="modSp">
        <pc:chgData name="Kimberley Page" userId="S::kpage@utility-aid.co.uk::00cf7bc9-703f-4550-8ee3-df02393c37bc" providerId="AD" clId="Web-{BD1B7048-801C-5689-90BF-E8FE3B1BEED5}" dt="2025-05-27T10:09:59.228" v="1" actId="1076"/>
        <pc:sldMkLst>
          <pc:docMk/>
          <pc:sldMk cId="262249006" sldId="261"/>
        </pc:sldMkLst>
        <pc:picChg chg="mod">
          <ac:chgData name="Kimberley Page" userId="S::kpage@utility-aid.co.uk::00cf7bc9-703f-4550-8ee3-df02393c37bc" providerId="AD" clId="Web-{BD1B7048-801C-5689-90BF-E8FE3B1BEED5}" dt="2025-05-27T10:09:59.228" v="1" actId="1076"/>
          <ac:picMkLst>
            <pc:docMk/>
            <pc:sldMk cId="262249006" sldId="261"/>
            <ac:picMk id="6" creationId="{A169AD2C-08BC-1145-42A7-F0A7A810DD6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3E4-EA57-4643-AE8C-C7FEF7B89324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8ED4-1B7E-46B2-B54A-1D3CA42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72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3E4-EA57-4643-AE8C-C7FEF7B89324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8ED4-1B7E-46B2-B54A-1D3CA42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3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3E4-EA57-4643-AE8C-C7FEF7B89324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8ED4-1B7E-46B2-B54A-1D3CA42F186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016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3E4-EA57-4643-AE8C-C7FEF7B89324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8ED4-1B7E-46B2-B54A-1D3CA42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534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3E4-EA57-4643-AE8C-C7FEF7B89324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8ED4-1B7E-46B2-B54A-1D3CA42F186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407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3E4-EA57-4643-AE8C-C7FEF7B89324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8ED4-1B7E-46B2-B54A-1D3CA42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56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3E4-EA57-4643-AE8C-C7FEF7B89324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8ED4-1B7E-46B2-B54A-1D3CA42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884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3E4-EA57-4643-AE8C-C7FEF7B89324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8ED4-1B7E-46B2-B54A-1D3CA42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18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3E4-EA57-4643-AE8C-C7FEF7B89324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8ED4-1B7E-46B2-B54A-1D3CA42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83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3E4-EA57-4643-AE8C-C7FEF7B89324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8ED4-1B7E-46B2-B54A-1D3CA42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22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3E4-EA57-4643-AE8C-C7FEF7B89324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8ED4-1B7E-46B2-B54A-1D3CA42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6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3E4-EA57-4643-AE8C-C7FEF7B89324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8ED4-1B7E-46B2-B54A-1D3CA42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50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3E4-EA57-4643-AE8C-C7FEF7B89324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8ED4-1B7E-46B2-B54A-1D3CA42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31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3E4-EA57-4643-AE8C-C7FEF7B89324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8ED4-1B7E-46B2-B54A-1D3CA42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66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3E4-EA57-4643-AE8C-C7FEF7B89324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8ED4-1B7E-46B2-B54A-1D3CA42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04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8ED4-1B7E-46B2-B54A-1D3CA42F186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3E4-EA57-4643-AE8C-C7FEF7B89324}" type="datetimeFigureOut">
              <a:rPr lang="en-GB" smtClean="0"/>
              <a:t>27/05/2025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6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B03E4-EA57-4643-AE8C-C7FEF7B89324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B58ED4-1B7E-46B2-B54A-1D3CA42F1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4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F4313F-5F06-C0C8-A3D8-76A991A19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Energy Baskets with  </a:t>
            </a:r>
            <a:endParaRPr lang="en-GB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logo with blue and black text&#10;&#10;AI-generated content may be incorrect.">
            <a:extLst>
              <a:ext uri="{FF2B5EF4-FFF2-40B4-BE49-F238E27FC236}">
                <a16:creationId xmlns:a16="http://schemas.microsoft.com/office/drawing/2014/main" id="{C6958E2F-4F94-9D8F-EB50-AE4054F24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6" b="32178"/>
          <a:stretch/>
        </p:blipFill>
        <p:spPr>
          <a:xfrm>
            <a:off x="1696737" y="4180383"/>
            <a:ext cx="4107536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7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5C048-E880-2769-74A0-4567E740D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199" y="1585912"/>
            <a:ext cx="4514851" cy="38730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100" dirty="0">
                <a:solidFill>
                  <a:schemeClr val="tx1"/>
                </a:solidFill>
                <a:latin typeface="Aptos" panose="020B0004020202020204" pitchFamily="34" charset="0"/>
              </a:rPr>
              <a:t>Let’s talk about Energy Baskets: a smart way to reduce energy costs while supporting green energy.</a:t>
            </a:r>
          </a:p>
          <a:p>
            <a:r>
              <a:rPr lang="en-US" sz="2100" b="1" dirty="0">
                <a:solidFill>
                  <a:schemeClr val="tx1"/>
                </a:solidFill>
                <a:latin typeface="Aptos" panose="020B0004020202020204" pitchFamily="34" charset="0"/>
              </a:rPr>
              <a:t>Firstly</a:t>
            </a:r>
            <a:r>
              <a:rPr lang="en-US" sz="2100" dirty="0">
                <a:solidFill>
                  <a:schemeClr val="tx1"/>
                </a:solidFill>
                <a:latin typeface="Aptos" panose="020B0004020202020204" pitchFamily="34" charset="0"/>
              </a:rPr>
              <a:t>, we purchase renewable energy from suppliers like Ecotricity, which offers 100% green energy. But rather than buying small amounts, we purchase in bulk chunks known as </a:t>
            </a:r>
            <a:r>
              <a:rPr lang="en-US" sz="2100" b="1" dirty="0">
                <a:solidFill>
                  <a:schemeClr val="tx1"/>
                </a:solidFill>
                <a:latin typeface="Aptos" panose="020B0004020202020204" pitchFamily="34" charset="0"/>
              </a:rPr>
              <a:t>'clips. </a:t>
            </a:r>
          </a:p>
          <a:p>
            <a:r>
              <a:rPr lang="en-US" sz="2100" b="1" dirty="0">
                <a:solidFill>
                  <a:schemeClr val="tx1"/>
                </a:solidFill>
                <a:latin typeface="Aptos" panose="020B0004020202020204" pitchFamily="34" charset="0"/>
              </a:rPr>
              <a:t>Each clip</a:t>
            </a:r>
            <a:r>
              <a:rPr lang="en-US" sz="2100" dirty="0">
                <a:solidFill>
                  <a:schemeClr val="tx1"/>
                </a:solidFill>
                <a:latin typeface="Aptos" panose="020B0004020202020204" pitchFamily="34" charset="0"/>
              </a:rPr>
              <a:t> is </a:t>
            </a:r>
            <a:r>
              <a:rPr lang="en-US" sz="2100" b="1" dirty="0">
                <a:solidFill>
                  <a:schemeClr val="tx1"/>
                </a:solidFill>
                <a:latin typeface="Aptos" panose="020B0004020202020204" pitchFamily="34" charset="0"/>
              </a:rPr>
              <a:t>10 GWh</a:t>
            </a:r>
            <a:r>
              <a:rPr lang="en-US" sz="2100" dirty="0">
                <a:solidFill>
                  <a:schemeClr val="tx1"/>
                </a:solidFill>
                <a:latin typeface="Aptos" panose="020B0004020202020204" pitchFamily="34" charset="0"/>
              </a:rPr>
              <a:t>, and if we buy several clips at once, we get a </a:t>
            </a:r>
            <a:r>
              <a:rPr lang="en-US" sz="2100" b="1" dirty="0">
                <a:solidFill>
                  <a:schemeClr val="tx1"/>
                </a:solidFill>
                <a:latin typeface="Aptos" panose="020B0004020202020204" pitchFamily="34" charset="0"/>
              </a:rPr>
              <a:t>bulk discount</a:t>
            </a:r>
            <a:r>
              <a:rPr lang="en-US" sz="2100" dirty="0">
                <a:solidFill>
                  <a:schemeClr val="tx1"/>
                </a:solidFill>
                <a:latin typeface="Aptos" panose="020B0004020202020204" pitchFamily="34" charset="0"/>
              </a:rPr>
              <a:t>. The energy from each clip is used over </a:t>
            </a:r>
            <a:r>
              <a:rPr lang="en-US" sz="2100" b="1" dirty="0">
                <a:solidFill>
                  <a:schemeClr val="tx1"/>
                </a:solidFill>
                <a:latin typeface="Aptos" panose="020B0004020202020204" pitchFamily="34" charset="0"/>
              </a:rPr>
              <a:t>365 days</a:t>
            </a:r>
            <a:r>
              <a:rPr lang="en-US" sz="2100" dirty="0">
                <a:solidFill>
                  <a:schemeClr val="tx1"/>
                </a:solidFill>
                <a:latin typeface="Aptos" panose="020B0004020202020204" pitchFamily="34" charset="0"/>
              </a:rPr>
              <a:t>, with a usage tolerance of </a:t>
            </a:r>
            <a:r>
              <a:rPr lang="en-US" sz="2100" b="1" dirty="0">
                <a:solidFill>
                  <a:schemeClr val="tx1"/>
                </a:solidFill>
                <a:latin typeface="Aptos" panose="020B0004020202020204" pitchFamily="34" charset="0"/>
              </a:rPr>
              <a:t>plus or minus 20%</a:t>
            </a:r>
            <a:r>
              <a:rPr lang="en-US" sz="2100" dirty="0">
                <a:solidFill>
                  <a:schemeClr val="tx1"/>
                </a:solidFill>
                <a:latin typeface="Aptos" panose="020B0004020202020204" pitchFamily="34" charset="0"/>
              </a:rPr>
              <a:t>.</a:t>
            </a:r>
          </a:p>
        </p:txBody>
      </p:sp>
      <p:pic>
        <p:nvPicPr>
          <p:cNvPr id="5" name="Picture 4" descr="Wind turbines in field">
            <a:extLst>
              <a:ext uri="{FF2B5EF4-FFF2-40B4-BE49-F238E27FC236}">
                <a16:creationId xmlns:a16="http://schemas.microsoft.com/office/drawing/2014/main" id="{BE344743-BE1F-412A-A747-186FA7C35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56" y="1585912"/>
            <a:ext cx="5526838" cy="3686175"/>
          </a:xfrm>
          <a:prstGeom prst="rect">
            <a:avLst/>
          </a:prstGeom>
        </p:spPr>
      </p:pic>
      <p:pic>
        <p:nvPicPr>
          <p:cNvPr id="6" name="Picture 5" descr="A logo with blue and black text&#10;&#10;AI-generated content may be incorrect.">
            <a:extLst>
              <a:ext uri="{FF2B5EF4-FFF2-40B4-BE49-F238E27FC236}">
                <a16:creationId xmlns:a16="http://schemas.microsoft.com/office/drawing/2014/main" id="{0F6D743D-CFC9-8634-A453-91C574085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6" b="32178"/>
          <a:stretch/>
        </p:blipFill>
        <p:spPr>
          <a:xfrm>
            <a:off x="0" y="0"/>
            <a:ext cx="2808588" cy="10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2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C94A704-617B-5426-49A5-4D6094177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5074" y="1321594"/>
            <a:ext cx="4314825" cy="359330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Aptos" panose="020B0004020202020204" pitchFamily="34" charset="0"/>
              </a:rPr>
              <a:t>Why does this matter?</a:t>
            </a: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</a:rPr>
              <a:t>When we </a:t>
            </a:r>
            <a:r>
              <a:rPr lang="en-US" sz="2400" b="1" dirty="0">
                <a:solidFill>
                  <a:schemeClr val="tx1"/>
                </a:solidFill>
                <a:latin typeface="Aptos" panose="020B0004020202020204" pitchFamily="34" charset="0"/>
              </a:rPr>
              <a:t>combine the energy needs of multiple charities and non-profit organisations, especially those with shared environmental goals, we gain</a:t>
            </a: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</a:rPr>
              <a:t> access to </a:t>
            </a:r>
            <a:r>
              <a:rPr lang="en-US" sz="2400" b="1" dirty="0">
                <a:solidFill>
                  <a:schemeClr val="tx1"/>
                </a:solidFill>
                <a:latin typeface="Aptos" panose="020B0004020202020204" pitchFamily="34" charset="0"/>
              </a:rPr>
              <a:t>better tariffs</a:t>
            </a: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</a:rPr>
              <a:t>.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</a:rPr>
              <a:t>The more people we group, the more clips we can buy and the more flexibility we get with how that energy is used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A logo with blue and black text&#10;&#10;AI-generated content may be incorrect.">
            <a:extLst>
              <a:ext uri="{FF2B5EF4-FFF2-40B4-BE49-F238E27FC236}">
                <a16:creationId xmlns:a16="http://schemas.microsoft.com/office/drawing/2014/main" id="{086EAB89-D696-D0AC-AB5C-1565976AD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6" b="32178"/>
          <a:stretch/>
        </p:blipFill>
        <p:spPr>
          <a:xfrm>
            <a:off x="0" y="5776865"/>
            <a:ext cx="2808588" cy="1081135"/>
          </a:xfrm>
          <a:prstGeom prst="rect">
            <a:avLst/>
          </a:prstGeom>
        </p:spPr>
      </p:pic>
      <p:pic>
        <p:nvPicPr>
          <p:cNvPr id="6" name="Picture 5" descr="One glowing fluorescent bulb amonst unlit incandescent bulbs">
            <a:extLst>
              <a:ext uri="{FF2B5EF4-FFF2-40B4-BE49-F238E27FC236}">
                <a16:creationId xmlns:a16="http://schemas.microsoft.com/office/drawing/2014/main" id="{18CF1FC7-F885-2FE0-4462-BB9FF6D24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321594"/>
            <a:ext cx="4791074" cy="359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4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5699D-4FC2-9E26-5AB1-BA89C68E1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0" y="1862667"/>
            <a:ext cx="8596668" cy="1826581"/>
          </a:xfrm>
        </p:spPr>
        <p:txBody>
          <a:bodyPr/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Survey Results </a:t>
            </a:r>
            <a:endParaRPr lang="en-GB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A logo with blue and black text&#10;&#10;AI-generated content may be incorrect.">
            <a:extLst>
              <a:ext uri="{FF2B5EF4-FFF2-40B4-BE49-F238E27FC236}">
                <a16:creationId xmlns:a16="http://schemas.microsoft.com/office/drawing/2014/main" id="{A622BEFA-584E-57B9-9ABE-48A8EBF89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6" b="32178"/>
          <a:stretch/>
        </p:blipFill>
        <p:spPr>
          <a:xfrm>
            <a:off x="0" y="0"/>
            <a:ext cx="2808588" cy="10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3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05E771B-9766-C64D-7B14-F2328ED06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2981" y="2078182"/>
            <a:ext cx="4921828" cy="3205595"/>
          </a:xfrm>
        </p:spPr>
        <p:txBody>
          <a:bodyPr/>
          <a:lstStyle/>
          <a:p>
            <a:pPr algn="l"/>
            <a:r>
              <a:rPr lang="en-GB" sz="1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 had responses from a broad mix of charities. </a:t>
            </a:r>
          </a:p>
          <a:p>
            <a:pPr marL="285750" indent="-285750" algn="l">
              <a:buFontTx/>
              <a:buChar char="-"/>
            </a:pPr>
            <a:r>
              <a:rPr lang="en-GB" sz="1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78 charities from SCVO </a:t>
            </a:r>
          </a:p>
          <a:p>
            <a:pPr marL="285750" indent="-285750" algn="l">
              <a:buFontTx/>
              <a:buChar char="-"/>
            </a:pPr>
            <a:r>
              <a:rPr lang="en-GB" sz="1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50 from workshops we have presented at between Jan 2025 and April 2025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557 Village Halls across Scotland, England and Wales</a:t>
            </a:r>
          </a:p>
          <a:p>
            <a:pPr marL="285750" indent="-285750" algn="l">
              <a:buFontTx/>
              <a:buChar char="-"/>
            </a:pPr>
            <a:r>
              <a:rPr lang="en-GB" sz="1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Nearly 60% are grassroots organisations with annual incomes under £100k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 descr="Person with idea concept">
            <a:extLst>
              <a:ext uri="{FF2B5EF4-FFF2-40B4-BE49-F238E27FC236}">
                <a16:creationId xmlns:a16="http://schemas.microsoft.com/office/drawing/2014/main" id="{8FCEB845-85F3-48D3-0930-74B23DF7B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1" y="2078182"/>
            <a:ext cx="4808393" cy="3205595"/>
          </a:xfrm>
          <a:prstGeom prst="rect">
            <a:avLst/>
          </a:prstGeom>
        </p:spPr>
      </p:pic>
      <p:pic>
        <p:nvPicPr>
          <p:cNvPr id="6" name="Picture 5" descr="A logo with blue and black text&#10;&#10;AI-generated content may be incorrect.">
            <a:extLst>
              <a:ext uri="{FF2B5EF4-FFF2-40B4-BE49-F238E27FC236}">
                <a16:creationId xmlns:a16="http://schemas.microsoft.com/office/drawing/2014/main" id="{D6DD8075-42BC-39DB-9D68-AA72172F2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6" b="32178"/>
          <a:stretch/>
        </p:blipFill>
        <p:spPr>
          <a:xfrm>
            <a:off x="0" y="5776865"/>
            <a:ext cx="2808588" cy="10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6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F497F-A064-01FF-EDD2-70A799A16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0430" y="1742242"/>
            <a:ext cx="4307148" cy="1804826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ptos" panose="020B0004020202020204" pitchFamily="34" charset="0"/>
              </a:rPr>
              <a:t>When we asked what the main barriers are to increasing efficiency and achieving Net zero, the biggest challenge was rising energy prices, which is affecting nearly 80% of respondents</a:t>
            </a:r>
            <a:r>
              <a:rPr lang="en-US" sz="1800" dirty="0">
                <a:solidFill>
                  <a:schemeClr val="tx1"/>
                </a:solidFill>
              </a:rPr>
              <a:t>! </a:t>
            </a:r>
          </a:p>
          <a:p>
            <a:pPr algn="ctr"/>
            <a:endParaRPr lang="en-US" dirty="0"/>
          </a:p>
          <a:p>
            <a:endParaRPr lang="en-GB" dirty="0"/>
          </a:p>
        </p:txBody>
      </p:sp>
      <p:pic>
        <p:nvPicPr>
          <p:cNvPr id="4" name="Picture 3" descr="A logo with blue and black text&#10;&#10;AI-generated content may be incorrect.">
            <a:extLst>
              <a:ext uri="{FF2B5EF4-FFF2-40B4-BE49-F238E27FC236}">
                <a16:creationId xmlns:a16="http://schemas.microsoft.com/office/drawing/2014/main" id="{62766A5B-097D-7EC1-9039-23497FAF7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6" b="32178"/>
          <a:stretch/>
        </p:blipFill>
        <p:spPr>
          <a:xfrm>
            <a:off x="0" y="0"/>
            <a:ext cx="2808588" cy="1081135"/>
          </a:xfrm>
          <a:prstGeom prst="rect">
            <a:avLst/>
          </a:prstGeom>
        </p:spPr>
      </p:pic>
      <p:pic>
        <p:nvPicPr>
          <p:cNvPr id="6" name="Picture 5" descr="Wind turbines against blue sky">
            <a:extLst>
              <a:ext uri="{FF2B5EF4-FFF2-40B4-BE49-F238E27FC236}">
                <a16:creationId xmlns:a16="http://schemas.microsoft.com/office/drawing/2014/main" id="{A169AD2C-08BC-1145-42A7-F0A7A810D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57" y="1520385"/>
            <a:ext cx="3277129" cy="224309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A51A63D-01A6-8153-466F-B8992C2065D9}"/>
              </a:ext>
            </a:extLst>
          </p:cNvPr>
          <p:cNvSpPr txBox="1">
            <a:spLocks/>
          </p:cNvSpPr>
          <p:nvPr/>
        </p:nvSpPr>
        <p:spPr>
          <a:xfrm>
            <a:off x="677335" y="4102919"/>
            <a:ext cx="10484041" cy="22497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chemeClr val="tx1"/>
                </a:solidFill>
                <a:latin typeface="Aptos" panose="020B0004020202020204" pitchFamily="34" charset="0"/>
              </a:rPr>
              <a:t>And when we asked what Charities need the most, our top 3 responses were: </a:t>
            </a:r>
          </a:p>
          <a:p>
            <a:pPr marL="342900" marR="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en-GB" sz="21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renewable solutions, </a:t>
            </a:r>
            <a:endParaRPr lang="en-GB" sz="21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en-GB" sz="21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help finding the best energy deals, </a:t>
            </a:r>
            <a:endParaRPr lang="en-GB" sz="21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GB" sz="21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 access to a group purchasing scheme</a:t>
            </a:r>
            <a:r>
              <a:rPr lang="en-GB" sz="21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</a:pPr>
            <a:r>
              <a:rPr lang="en-GB" sz="21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That’s nearly 50% saying they’d actively welcome the idea of joining forces to cut costs through collective procurement</a:t>
            </a:r>
            <a:r>
              <a:rPr lang="en-GB" sz="21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49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253A494-ACF9-06C1-20B1-5138E5C62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4651" y="1812251"/>
            <a:ext cx="3029351" cy="3335482"/>
          </a:xfrm>
        </p:spPr>
        <p:txBody>
          <a:bodyPr>
            <a:normAutofit fontScale="70000" lnSpcReduction="20000"/>
          </a:bodyPr>
          <a:lstStyle/>
          <a:p>
            <a:pPr marL="0" marR="0" algn="l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1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Which brings us to why we are here today. </a:t>
            </a:r>
            <a:endParaRPr lang="en-GB" sz="2100" kern="100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1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collective purchasing basket can help charities unlock significant value by lowering energy bills, simplifying the process, and leveraging group buying power to negotiate better deals.</a:t>
            </a:r>
          </a:p>
          <a:p>
            <a:pPr marL="0" marR="0" algn="l">
              <a:lnSpc>
                <a:spcPct val="115000"/>
              </a:lnSpc>
              <a:spcAft>
                <a:spcPts val="800"/>
              </a:spcAft>
            </a:pPr>
            <a:r>
              <a:rPr lang="en-GB" sz="21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It’s also a way to support long-term sustainability by aligning supply contracts with greener options and </a:t>
            </a:r>
            <a:r>
              <a:rPr lang="en-GB" sz="2100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</a:t>
            </a:r>
            <a:r>
              <a:rPr lang="en-GB" sz="21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et-Zero goals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/>
          </a:p>
        </p:txBody>
      </p:sp>
      <p:pic>
        <p:nvPicPr>
          <p:cNvPr id="5" name="Picture 4" descr="Hands forming circle">
            <a:extLst>
              <a:ext uri="{FF2B5EF4-FFF2-40B4-BE49-F238E27FC236}">
                <a16:creationId xmlns:a16="http://schemas.microsoft.com/office/drawing/2014/main" id="{9FCECFA8-6FF7-AEE4-29C5-CDCC8B9FD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79" y="1812250"/>
            <a:ext cx="4560671" cy="3335482"/>
          </a:xfrm>
          <a:prstGeom prst="rect">
            <a:avLst/>
          </a:prstGeom>
        </p:spPr>
      </p:pic>
      <p:pic>
        <p:nvPicPr>
          <p:cNvPr id="6" name="Picture 5" descr="A logo with blue and black text&#10;&#10;AI-generated content may be incorrect.">
            <a:extLst>
              <a:ext uri="{FF2B5EF4-FFF2-40B4-BE49-F238E27FC236}">
                <a16:creationId xmlns:a16="http://schemas.microsoft.com/office/drawing/2014/main" id="{EA7E3B15-EE0E-68FC-47AE-C4E770043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6" b="32178"/>
          <a:stretch/>
        </p:blipFill>
        <p:spPr>
          <a:xfrm>
            <a:off x="-17615" y="5776865"/>
            <a:ext cx="2808588" cy="10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42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88E0E-B06A-904C-E27D-AD73124EE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F8C0E40-D341-E782-866C-6A04F85E8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4651" y="1812251"/>
            <a:ext cx="3029351" cy="3335482"/>
          </a:xfrm>
        </p:spPr>
        <p:txBody>
          <a:bodyPr>
            <a:normAutofit fontScale="92500" lnSpcReduction="10000"/>
          </a:bodyPr>
          <a:lstStyle/>
          <a:p>
            <a:pPr marL="0" marR="0" algn="l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Access to group purc</a:t>
            </a:r>
            <a:r>
              <a:rPr lang="en-GB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hasing of: </a:t>
            </a:r>
          </a:p>
          <a:p>
            <a:pPr marL="285750" marR="0" indent="-285750" algn="l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GB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 Charging </a:t>
            </a:r>
          </a:p>
          <a:p>
            <a:pPr marL="285750" marR="0" indent="-285750" algn="l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GB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Broadband services</a:t>
            </a:r>
          </a:p>
          <a:p>
            <a:pPr marL="285750" marR="0" indent="-285750" algn="l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GB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Energy management softwa</a:t>
            </a:r>
            <a:r>
              <a:rPr lang="en-GB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 </a:t>
            </a:r>
          </a:p>
          <a:p>
            <a:pPr marL="285750" marR="0" indent="-285750" algn="l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GB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Access to Utility Aids  Charity Foundation </a:t>
            </a: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4" descr="Hands forming circle">
            <a:extLst>
              <a:ext uri="{FF2B5EF4-FFF2-40B4-BE49-F238E27FC236}">
                <a16:creationId xmlns:a16="http://schemas.microsoft.com/office/drawing/2014/main" id="{694AD18F-B971-2DF3-1B2E-BE753ADE0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79" y="1812250"/>
            <a:ext cx="4560671" cy="3335482"/>
          </a:xfrm>
          <a:prstGeom prst="rect">
            <a:avLst/>
          </a:prstGeom>
        </p:spPr>
      </p:pic>
      <p:pic>
        <p:nvPicPr>
          <p:cNvPr id="6" name="Picture 5" descr="A logo with blue and black text&#10;&#10;AI-generated content may be incorrect.">
            <a:extLst>
              <a:ext uri="{FF2B5EF4-FFF2-40B4-BE49-F238E27FC236}">
                <a16:creationId xmlns:a16="http://schemas.microsoft.com/office/drawing/2014/main" id="{506E6F1C-F5EF-2F48-6D90-C237B9A59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6" b="32178"/>
          <a:stretch/>
        </p:blipFill>
        <p:spPr>
          <a:xfrm>
            <a:off x="-17615" y="5776865"/>
            <a:ext cx="2808588" cy="10811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0828A2-0892-BD0B-8284-884333EC78F9}"/>
              </a:ext>
            </a:extLst>
          </p:cNvPr>
          <p:cNvSpPr txBox="1"/>
          <p:nvPr/>
        </p:nvSpPr>
        <p:spPr>
          <a:xfrm>
            <a:off x="1484671" y="717755"/>
            <a:ext cx="702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ptos" panose="020B0004020202020204" pitchFamily="34" charset="0"/>
              </a:rPr>
              <a:t>Other benefits</a:t>
            </a:r>
            <a:endParaRPr lang="en-GB" sz="3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5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C37FE-480E-E1EA-5998-FE7611710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145512"/>
            <a:ext cx="4075535" cy="4895850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If you would like to be involved with the collective purchasing scheme or just want to find out more information, please fill in your details here.</a:t>
            </a:r>
            <a:endParaRPr lang="en-GB" dirty="0">
              <a:latin typeface="Aptos" panose="020B0004020202020204" pitchFamily="34" charset="0"/>
            </a:endParaRPr>
          </a:p>
        </p:txBody>
      </p:sp>
      <p:pic>
        <p:nvPicPr>
          <p:cNvPr id="4" name="Picture 3" descr="A logo with blue and black text&#10;&#10;AI-generated content may be incorrect.">
            <a:extLst>
              <a:ext uri="{FF2B5EF4-FFF2-40B4-BE49-F238E27FC236}">
                <a16:creationId xmlns:a16="http://schemas.microsoft.com/office/drawing/2014/main" id="{F1681E01-43C9-BE35-7384-13E526D2A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6" b="32178"/>
          <a:stretch/>
        </p:blipFill>
        <p:spPr>
          <a:xfrm>
            <a:off x="0" y="0"/>
            <a:ext cx="2808588" cy="1081135"/>
          </a:xfrm>
          <a:prstGeom prst="rect">
            <a:avLst/>
          </a:prstGeom>
        </p:spPr>
      </p:pic>
      <p:pic>
        <p:nvPicPr>
          <p:cNvPr id="6" name="Picture 5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ACB79E6E-4A85-2819-C129-126C3C0CC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16" y="2069123"/>
            <a:ext cx="2438400" cy="2438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3092A4-A20F-74EB-149B-EC356AEE7673}"/>
              </a:ext>
            </a:extLst>
          </p:cNvPr>
          <p:cNvSpPr txBox="1"/>
          <p:nvPr/>
        </p:nvSpPr>
        <p:spPr>
          <a:xfrm>
            <a:off x="515166" y="1351469"/>
            <a:ext cx="768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ptos" panose="020B0004020202020204" pitchFamily="34" charset="0"/>
              </a:rPr>
              <a:t>Register your interest</a:t>
            </a:r>
            <a:endParaRPr lang="en-GB" sz="2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7984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401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Trebuchet MS</vt:lpstr>
      <vt:lpstr>Wingdings 3</vt:lpstr>
      <vt:lpstr>Facet</vt:lpstr>
      <vt:lpstr>Energy Baskets with  </vt:lpstr>
      <vt:lpstr>PowerPoint Presentation</vt:lpstr>
      <vt:lpstr>PowerPoint Presentation</vt:lpstr>
      <vt:lpstr>Survey Results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Kimberley Page</dc:creator>
  <cp:lastModifiedBy>Emily Berry</cp:lastModifiedBy>
  <cp:revision>2</cp:revision>
  <dcterms:created xsi:type="dcterms:W3CDTF">2025-05-27T09:30:10Z</dcterms:created>
  <dcterms:modified xsi:type="dcterms:W3CDTF">2025-05-27T12:37:11Z</dcterms:modified>
</cp:coreProperties>
</file>