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58" r:id="rId5"/>
    <p:sldId id="261" r:id="rId6"/>
    <p:sldId id="260" r:id="rId7"/>
    <p:sldId id="276" r:id="rId8"/>
    <p:sldId id="595" r:id="rId9"/>
    <p:sldId id="262" r:id="rId10"/>
    <p:sldId id="270" r:id="rId11"/>
    <p:sldId id="275" r:id="rId12"/>
    <p:sldId id="263" r:id="rId13"/>
    <p:sldId id="621" r:id="rId14"/>
    <p:sldId id="622" r:id="rId15"/>
    <p:sldId id="350" r:id="rId16"/>
    <p:sldId id="399" r:id="rId17"/>
    <p:sldId id="623" r:id="rId18"/>
    <p:sldId id="372" r:id="rId19"/>
    <p:sldId id="373" r:id="rId20"/>
    <p:sldId id="400" r:id="rId21"/>
    <p:sldId id="401" r:id="rId22"/>
    <p:sldId id="381" r:id="rId23"/>
    <p:sldId id="624" r:id="rId24"/>
    <p:sldId id="256" r:id="rId25"/>
    <p:sldId id="257" r:id="rId26"/>
    <p:sldId id="616" r:id="rId27"/>
    <p:sldId id="617" r:id="rId28"/>
    <p:sldId id="618" r:id="rId29"/>
    <p:sldId id="619" r:id="rId30"/>
    <p:sldId id="620" r:id="rId31"/>
    <p:sldId id="259" r:id="rId32"/>
    <p:sldId id="277" r:id="rId33"/>
    <p:sldId id="264" r:id="rId34"/>
    <p:sldId id="596" r:id="rId35"/>
    <p:sldId id="597" r:id="rId36"/>
    <p:sldId id="598" r:id="rId37"/>
    <p:sldId id="599" r:id="rId38"/>
    <p:sldId id="600" r:id="rId39"/>
    <p:sldId id="601" r:id="rId40"/>
    <p:sldId id="602" r:id="rId41"/>
    <p:sldId id="603" r:id="rId42"/>
    <p:sldId id="604" r:id="rId43"/>
    <p:sldId id="593" r:id="rId44"/>
    <p:sldId id="606" r:id="rId45"/>
    <p:sldId id="605" r:id="rId46"/>
    <p:sldId id="607" r:id="rId47"/>
    <p:sldId id="608" r:id="rId48"/>
    <p:sldId id="609" r:id="rId49"/>
    <p:sldId id="611" r:id="rId50"/>
    <p:sldId id="610" r:id="rId51"/>
    <p:sldId id="612" r:id="rId52"/>
    <p:sldId id="613" r:id="rId53"/>
    <p:sldId id="614" r:id="rId54"/>
    <p:sldId id="615" r:id="rId55"/>
    <p:sldId id="278" r:id="rId56"/>
    <p:sldId id="265" r:id="rId57"/>
    <p:sldId id="625" r:id="rId58"/>
    <p:sldId id="27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1506"/>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Kilday" userId="25cec295-0791-4251-bb35-a3021cc64850" providerId="ADAL" clId="{38033282-156E-4D4B-A2E8-6787CA9A7464}"/>
    <pc:docChg chg="undo custSel modSld">
      <pc:chgData name="Joanne Kilday" userId="25cec295-0791-4251-bb35-a3021cc64850" providerId="ADAL" clId="{38033282-156E-4D4B-A2E8-6787CA9A7464}" dt="2025-11-05T10:28:52.580" v="16" actId="20577"/>
      <pc:docMkLst>
        <pc:docMk/>
      </pc:docMkLst>
      <pc:sldChg chg="modNotesTx">
        <pc:chgData name="Joanne Kilday" userId="25cec295-0791-4251-bb35-a3021cc64850" providerId="ADAL" clId="{38033282-156E-4D4B-A2E8-6787CA9A7464}" dt="2025-11-05T10:28:51.608" v="13" actId="20577"/>
        <pc:sldMkLst>
          <pc:docMk/>
          <pc:sldMk cId="1127948279" sldId="372"/>
        </pc:sldMkLst>
      </pc:sldChg>
      <pc:sldChg chg="modNotesTx">
        <pc:chgData name="Joanne Kilday" userId="25cec295-0791-4251-bb35-a3021cc64850" providerId="ADAL" clId="{38033282-156E-4D4B-A2E8-6787CA9A7464}" dt="2025-11-05T10:28:50.472" v="11" actId="20577"/>
        <pc:sldMkLst>
          <pc:docMk/>
          <pc:sldMk cId="3587123015" sldId="373"/>
        </pc:sldMkLst>
      </pc:sldChg>
      <pc:sldChg chg="modNotesTx">
        <pc:chgData name="Joanne Kilday" userId="25cec295-0791-4251-bb35-a3021cc64850" providerId="ADAL" clId="{38033282-156E-4D4B-A2E8-6787CA9A7464}" dt="2025-11-05T10:28:49.706" v="10" actId="20577"/>
        <pc:sldMkLst>
          <pc:docMk/>
          <pc:sldMk cId="302362631" sldId="400"/>
        </pc:sldMkLst>
      </pc:sldChg>
      <pc:sldChg chg="modNotesTx">
        <pc:chgData name="Joanne Kilday" userId="25cec295-0791-4251-bb35-a3021cc64850" providerId="ADAL" clId="{38033282-156E-4D4B-A2E8-6787CA9A7464}" dt="2025-11-05T10:28:52.580" v="16" actId="20577"/>
        <pc:sldMkLst>
          <pc:docMk/>
          <pc:sldMk cId="2796162338" sldId="6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42726-09E6-435C-90FB-FB08B10D9304}"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BEA4E-A089-4451-9E08-3F00CC7FD61C}" type="slidenum">
              <a:rPr lang="en-GB" smtClean="0"/>
              <a:t>‹#›</a:t>
            </a:fld>
            <a:endParaRPr lang="en-GB"/>
          </a:p>
        </p:txBody>
      </p:sp>
    </p:spTree>
    <p:extLst>
      <p:ext uri="{BB962C8B-B14F-4D97-AF65-F5344CB8AC3E}">
        <p14:creationId xmlns:p14="http://schemas.microsoft.com/office/powerpoint/2010/main" val="380370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sc.gov.uk/cyberessentials/overview" TargetMode="External"/><Relationship Id="rId7" Type="http://schemas.openxmlformats.org/officeDocument/2006/relationships/hyperlink" Target="https://registry.blockmarktech.com/certificates/d9b2a348-b1ab-41d3-a66e-1d683d266af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oscr.org.uk/media/4184/2018-11-13-oscr-data-protection-policy-website-version.pdf" TargetMode="External"/><Relationship Id="rId5" Type="http://schemas.openxmlformats.org/officeDocument/2006/relationships/hyperlink" Target="https://www.oscr.org.uk/misc-pages/privacy/" TargetMode="External"/><Relationship Id="rId4" Type="http://schemas.openxmlformats.org/officeDocument/2006/relationships/hyperlink" Target="https://iasme.co.u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anticipate holding a schedule (database) of 160,000 individuals who currently serve as charity trustees of one or more charities in Scotland.</a:t>
            </a:r>
          </a:p>
          <a:p>
            <a:pPr marL="171450" indent="-171450">
              <a:buFont typeface="Arial" panose="020B0604020202020204" pitchFamily="34" charset="0"/>
              <a:buChar char="•"/>
            </a:pPr>
            <a:r>
              <a:rPr lang="en-GB"/>
              <a:t>We will also hold information on former trustees (those whose office has terminated) for up to two years.</a:t>
            </a:r>
          </a:p>
          <a:p>
            <a:pPr marL="171450" indent="-171450">
              <a:buFont typeface="Arial" panose="020B0604020202020204" pitchFamily="34" charset="0"/>
              <a:buChar char="•"/>
            </a:pPr>
            <a:r>
              <a:rPr lang="en-GB"/>
              <a:t>Data will be processed for OSCR internal purposes only, to verify identity and to enable us to exercise our statutory functions</a:t>
            </a:r>
          </a:p>
          <a:p>
            <a:pPr marL="171450" indent="-171450">
              <a:buFont typeface="Arial" panose="020B0604020202020204" pitchFamily="34" charset="0"/>
              <a:buChar char="•"/>
            </a:pPr>
            <a:r>
              <a:rPr lang="en-GB"/>
              <a:t>It will reduce the risk of us losing touch with a charity and enable us to contact trustees more easily if we have important information to share</a:t>
            </a:r>
            <a:br>
              <a:rPr lang="en-GB"/>
            </a:br>
            <a:endParaRPr lang="en-GB"/>
          </a:p>
          <a:p>
            <a:pPr marL="171450" indent="-171450">
              <a:buFont typeface="Arial" panose="020B0604020202020204" pitchFamily="34" charset="0"/>
              <a:buChar char="•"/>
            </a:pPr>
            <a:r>
              <a:rPr lang="en-GB"/>
              <a:t>New ‘manage trustees’ tab is now live when you login to OSCR Online.  Details of new trustees can be added and existing entries can be amended by registered users.</a:t>
            </a:r>
          </a:p>
          <a:p>
            <a:pPr marL="171450" indent="-171450">
              <a:buFont typeface="Arial" panose="020B0604020202020204" pitchFamily="34" charset="0"/>
              <a:buChar char="•"/>
            </a:pPr>
            <a:r>
              <a:rPr lang="en-GB"/>
              <a:t>Should be done as soon as possible after there are changes</a:t>
            </a:r>
          </a:p>
          <a:p>
            <a:pPr marL="171450" indent="-171450">
              <a:buFont typeface="Arial" panose="020B0604020202020204" pitchFamily="34" charset="0"/>
              <a:buChar char="•"/>
            </a:pPr>
            <a:r>
              <a:rPr lang="en-GB"/>
              <a:t>In future, it will also become mandatory to complete/confirm trustee data when completing annual returns</a:t>
            </a:r>
          </a:p>
          <a:p>
            <a:pPr marL="171450" indent="-171450">
              <a:buFont typeface="Arial" panose="020B0604020202020204" pitchFamily="34" charset="0"/>
              <a:buChar char="•"/>
            </a:pPr>
            <a:r>
              <a:rPr lang="en-GB"/>
              <a:t>Charities with annual returns due in November / December will be receiving a reminder from us to register trustees</a:t>
            </a:r>
            <a:br>
              <a:rPr lang="en-GB"/>
            </a:br>
            <a:endParaRPr lang="en-GB"/>
          </a:p>
          <a:p>
            <a:pPr marL="171450" indent="-171450">
              <a:buFont typeface="Arial" panose="020B0604020202020204" pitchFamily="34" charset="0"/>
              <a:buChar char="•"/>
            </a:pPr>
            <a:r>
              <a:rPr lang="en-GB"/>
              <a:t>We have now resolved a few early issues with registration (</a:t>
            </a:r>
            <a:r>
              <a:rPr lang="en-GB" err="1"/>
              <a:t>eg</a:t>
            </a:r>
            <a:r>
              <a:rPr lang="en-GB"/>
              <a:t> corporate trustees, trustees with overseas addresses)</a:t>
            </a:r>
          </a:p>
          <a:p>
            <a:pPr marL="171450" indent="-171450">
              <a:buFont typeface="Arial" panose="020B0604020202020204" pitchFamily="34" charset="0"/>
              <a:buChar char="•"/>
            </a:pPr>
            <a:r>
              <a:rPr lang="en-GB"/>
              <a:t>Nb. If you make a duplicate entry in error you cannot remove it. Contact us and we will remove it for you.</a:t>
            </a:r>
          </a:p>
        </p:txBody>
      </p:sp>
      <p:sp>
        <p:nvSpPr>
          <p:cNvPr id="4" name="Slide Number Placeholder 3"/>
          <p:cNvSpPr>
            <a:spLocks noGrp="1"/>
          </p:cNvSpPr>
          <p:nvPr>
            <p:ph type="sldNum" sz="quarter" idx="5"/>
          </p:nvPr>
        </p:nvSpPr>
        <p:spPr/>
        <p:txBody>
          <a:bodyPr/>
          <a:lstStyle/>
          <a:p>
            <a:fld id="{C5694707-8613-4FF2-9643-75379E6C3A6C}" type="slidenum">
              <a:rPr lang="en-GB" smtClean="0"/>
              <a:t>12</a:t>
            </a:fld>
            <a:endParaRPr lang="en-GB"/>
          </a:p>
        </p:txBody>
      </p:sp>
    </p:spTree>
    <p:extLst>
      <p:ext uri="{BB962C8B-B14F-4D97-AF65-F5344CB8AC3E}">
        <p14:creationId xmlns:p14="http://schemas.microsoft.com/office/powerpoint/2010/main" val="140766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606C2-D7A5-9B8B-63E9-95918B585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85FA3-D5DC-C69E-CF0B-C5569EA00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52651-2913-88CB-06D2-FF6F1445029E}"/>
              </a:ext>
            </a:extLst>
          </p:cNvPr>
          <p:cNvSpPr>
            <a:spLocks noGrp="1"/>
          </p:cNvSpPr>
          <p:nvPr>
            <p:ph type="body" idx="1"/>
          </p:nvPr>
        </p:nvSpPr>
        <p:spPr/>
        <p:txBody>
          <a:bodyPr/>
          <a:lstStyle/>
          <a:p>
            <a:pPr>
              <a:lnSpc>
                <a:spcPct val="107000"/>
              </a:lnSpc>
              <a:spcAft>
                <a:spcPts val="800"/>
              </a:spcAft>
              <a:buNone/>
            </a:pPr>
            <a:r>
              <a:rPr lang="en-GB" sz="1800" kern="100">
                <a:effectLst/>
                <a:latin typeface="Barlow Condensed Medium" panose="00000606000000000000" pitchFamily="2" charset="0"/>
                <a:ea typeface="Calibri" panose="020F0502020204030204" pitchFamily="34" charset="0"/>
                <a:cs typeface="Times New Roman" panose="02020603050405020304" pitchFamily="18" charset="0"/>
              </a:rPr>
              <a:t>Will trustee data be safe?</a:t>
            </a:r>
          </a:p>
          <a:p>
            <a:pPr>
              <a:lnSpc>
                <a:spcPct val="107000"/>
              </a:lnSpc>
              <a:spcAft>
                <a:spcPts val="800"/>
              </a:spcAft>
              <a:buNone/>
            </a:pPr>
            <a:r>
              <a:rPr lang="en-GB" sz="1800" kern="100">
                <a:effectLst/>
                <a:latin typeface="DM Sans" pitchFamily="2" charset="0"/>
                <a:ea typeface="Calibri" panose="020F0502020204030204" pitchFamily="34" charset="0"/>
                <a:cs typeface="Arial" panose="020B0604020202020204" pitchFamily="34" charset="0"/>
              </a:rPr>
              <a:t>Legislation requires us to ensure the ‘</a:t>
            </a:r>
            <a:r>
              <a:rPr lang="en-GB" sz="1800" b="1" kern="100">
                <a:effectLst/>
                <a:latin typeface="DM Sans" pitchFamily="2" charset="0"/>
                <a:ea typeface="Calibri" panose="020F0502020204030204" pitchFamily="34" charset="0"/>
                <a:cs typeface="Arial" panose="020B0604020202020204" pitchFamily="34" charset="0"/>
              </a:rPr>
              <a:t>Integrity and Confidentiality</a:t>
            </a:r>
            <a:r>
              <a:rPr lang="en-GB" sz="1800" kern="100">
                <a:effectLst/>
                <a:latin typeface="DM Sans" pitchFamily="2" charset="0"/>
                <a:ea typeface="Calibri" panose="020F0502020204030204" pitchFamily="34" charset="0"/>
                <a:cs typeface="Arial" panose="020B0604020202020204" pitchFamily="34" charset="0"/>
              </a:rPr>
              <a:t>’ of data. This means that we must process personal data with suitable security to prevent unauthorised access and ensure its safety from accidental loss or damage by ensuring we have sufficient technical safeguards and codes of conduct for our staff in place.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a:effectLst/>
                <a:latin typeface="DM Sans" pitchFamily="2" charset="0"/>
                <a:ea typeface="Calibri" panose="020F0502020204030204" pitchFamily="34" charset="0"/>
                <a:cs typeface="Arial" panose="020B0604020202020204" pitchFamily="34" charset="0"/>
              </a:rPr>
              <a:t>We take security very seriously in OSCR.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All staff take annual Data Protection training.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We have regular cybersecurity checks.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We have strong security covering our systems from all points of access.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Where we have contracts with external suppliers, which means they have access to our data, the responsibilities of OSCR and the suppliers regarding the use and security of data are clearly stated in the contracts.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All our work Laptops, tablets, and mobile phones are encrypted to prevent unauthorised access, particularly if they are lost or stolen.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a:effectLst/>
                <a:latin typeface="DM Sans" pitchFamily="2" charset="0"/>
                <a:ea typeface="Calibri" panose="020F0502020204030204" pitchFamily="34" charset="0"/>
                <a:cs typeface="Arial" panose="020B0604020202020204" pitchFamily="34" charset="0"/>
              </a:rPr>
              <a:t>Access to internal systems is restricted to OSCR staff through multi-factor authentication, and staff are assigned role-based permissions to ensure they can only view data necessary to their role.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a:effectLst/>
                <a:latin typeface="DM Sans" pitchFamily="2" charset="0"/>
                <a:ea typeface="Calibri" panose="020F0502020204030204" pitchFamily="34" charset="0"/>
                <a:cs typeface="Arial" panose="020B0604020202020204" pitchFamily="34" charset="0"/>
              </a:rPr>
              <a:t>To provide further assurance to stakeholders, charities, and trustees, OSCR has also achieved </a:t>
            </a:r>
            <a:r>
              <a:rPr lang="en-GB" sz="1800" u="sng" kern="100" err="1">
                <a:solidFill>
                  <a:srgbClr val="E6007D"/>
                </a:solidFill>
                <a:effectLst/>
                <a:latin typeface="DM Sans" pitchFamily="2" charset="0"/>
                <a:ea typeface="Calibri" panose="020F0502020204030204" pitchFamily="34" charset="0"/>
                <a:cs typeface="Arial" panose="020B0604020202020204" pitchFamily="34" charset="0"/>
                <a:hlinkClick r:id="rId3"/>
              </a:rPr>
              <a:t>CyberEssentials</a:t>
            </a:r>
            <a:r>
              <a:rPr lang="en-GB" sz="1800" u="sng" kern="100">
                <a:solidFill>
                  <a:srgbClr val="E6007D"/>
                </a:solidFill>
                <a:effectLst/>
                <a:latin typeface="DM Sans" pitchFamily="2" charset="0"/>
                <a:ea typeface="Calibri" panose="020F0502020204030204" pitchFamily="34" charset="0"/>
                <a:cs typeface="Arial" panose="020B0604020202020204" pitchFamily="34" charset="0"/>
                <a:hlinkClick r:id="rId3"/>
              </a:rPr>
              <a:t> Plus</a:t>
            </a:r>
            <a:r>
              <a:rPr lang="en-GB" sz="1800" kern="100">
                <a:effectLst/>
                <a:latin typeface="DM Sans" pitchFamily="2" charset="0"/>
                <a:ea typeface="Calibri" panose="020F0502020204030204" pitchFamily="34" charset="0"/>
                <a:cs typeface="Arial" panose="020B0604020202020204" pitchFamily="34" charset="0"/>
              </a:rPr>
              <a:t> accreditation from </a:t>
            </a:r>
            <a:r>
              <a:rPr lang="en-GB" sz="1800" u="sng" kern="100">
                <a:solidFill>
                  <a:srgbClr val="E6007D"/>
                </a:solidFill>
                <a:effectLst/>
                <a:latin typeface="DM Sans" pitchFamily="2" charset="0"/>
                <a:ea typeface="Calibri" panose="020F0502020204030204" pitchFamily="34" charset="0"/>
                <a:cs typeface="Arial" panose="020B0604020202020204" pitchFamily="34" charset="0"/>
                <a:hlinkClick r:id="rId4"/>
              </a:rPr>
              <a:t>IASME</a:t>
            </a:r>
            <a:r>
              <a:rPr lang="en-GB" sz="1800" kern="100">
                <a:effectLst/>
                <a:latin typeface="DM Sans" pitchFamily="2" charset="0"/>
                <a:ea typeface="Calibri" panose="020F0502020204030204" pitchFamily="34" charset="0"/>
                <a:cs typeface="Arial" panose="020B0604020202020204" pitchFamily="34" charset="0"/>
              </a:rPr>
              <a:t>. This accreditation requires OSCR to demonstrate adherence to a range of industry-standard security standards.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a:effectLst/>
                <a:latin typeface="DM Sans" pitchFamily="2" charset="0"/>
                <a:ea typeface="Calibri" panose="020F0502020204030204" pitchFamily="34" charset="0"/>
                <a:cs typeface="Arial" panose="020B0604020202020204" pitchFamily="34" charset="0"/>
              </a:rPr>
              <a:t>OSCR's Privacy Statement can be found </a:t>
            </a:r>
            <a:r>
              <a:rPr lang="en-GB" sz="1800" u="sng" kern="100">
                <a:solidFill>
                  <a:srgbClr val="E6007D"/>
                </a:solidFill>
                <a:effectLst/>
                <a:latin typeface="DM Sans" pitchFamily="2" charset="0"/>
                <a:ea typeface="Calibri" panose="020F0502020204030204" pitchFamily="34" charset="0"/>
                <a:cs typeface="Arial" panose="020B0604020202020204" pitchFamily="34" charset="0"/>
                <a:hlinkClick r:id="rId5"/>
              </a:rPr>
              <a:t>HERE</a:t>
            </a:r>
            <a:r>
              <a:rPr lang="en-GB" sz="1800" kern="100">
                <a:solidFill>
                  <a:srgbClr val="E6007D"/>
                </a:solidFill>
                <a:effectLst/>
                <a:latin typeface="DM Sans" pitchFamily="2" charset="0"/>
                <a:ea typeface="Calibri" panose="020F0502020204030204" pitchFamily="34" charset="0"/>
                <a:cs typeface="Arial" panose="020B0604020202020204" pitchFamily="34" charset="0"/>
              </a:rPr>
              <a:t>.</a:t>
            </a:r>
            <a:r>
              <a:rPr lang="en-GB" sz="1800" kern="100">
                <a:effectLst/>
                <a:latin typeface="DM Sans" pitchFamily="2" charset="0"/>
                <a:ea typeface="Calibri" panose="020F0502020204030204" pitchFamily="34" charset="0"/>
                <a:cs typeface="Arial" panose="020B0604020202020204" pitchFamily="34"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a:effectLst/>
                <a:latin typeface="DM Sans" pitchFamily="2" charset="0"/>
                <a:ea typeface="Calibri" panose="020F0502020204030204" pitchFamily="34" charset="0"/>
                <a:cs typeface="Arial" panose="020B0604020202020204" pitchFamily="34" charset="0"/>
              </a:rPr>
              <a:t>OSCR’s Data Protection Policy can be found </a:t>
            </a:r>
            <a:r>
              <a:rPr lang="en-GB" sz="1800" u="sng" kern="100">
                <a:solidFill>
                  <a:srgbClr val="E6007D"/>
                </a:solidFill>
                <a:effectLst/>
                <a:latin typeface="DM Sans" pitchFamily="2" charset="0"/>
                <a:ea typeface="Calibri" panose="020F0502020204030204" pitchFamily="34" charset="0"/>
                <a:cs typeface="Arial" panose="020B0604020202020204" pitchFamily="34" charset="0"/>
                <a:hlinkClick r:id="rId6"/>
              </a:rPr>
              <a:t>HERE</a:t>
            </a:r>
            <a:r>
              <a:rPr lang="en-GB" sz="1800" kern="100">
                <a:effectLst/>
                <a:latin typeface="DM Sans" pitchFamily="2" charset="0"/>
                <a:ea typeface="Calibri" panose="020F0502020204030204" pitchFamily="34" charset="0"/>
                <a:cs typeface="Arial" panose="020B0604020202020204" pitchFamily="34" charset="0"/>
              </a:rPr>
              <a: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DM Sans" pitchFamily="2" charset="0"/>
                <a:ea typeface="Calibri" panose="020F0502020204030204" pitchFamily="34" charset="0"/>
                <a:cs typeface="Arial" panose="020B0604020202020204" pitchFamily="34" charset="0"/>
              </a:rPr>
              <a:t>OSCR's Cyber Essentials Plus certificate can be found </a:t>
            </a:r>
            <a:r>
              <a:rPr lang="en-GB" sz="1800" u="sng" kern="100">
                <a:solidFill>
                  <a:srgbClr val="E6007D"/>
                </a:solidFill>
                <a:effectLst/>
                <a:latin typeface="DM Sans" pitchFamily="2" charset="0"/>
                <a:ea typeface="Calibri" panose="020F0502020204030204" pitchFamily="34" charset="0"/>
                <a:cs typeface="Arial" panose="020B0604020202020204" pitchFamily="34" charset="0"/>
                <a:hlinkClick r:id="rId7"/>
              </a:rPr>
              <a:t>HERE</a:t>
            </a:r>
            <a:r>
              <a:rPr lang="en-GB" sz="1800" kern="100">
                <a:effectLst/>
                <a:latin typeface="DM Sans" pitchFamily="2" charset="0"/>
                <a:ea typeface="Calibri" panose="020F0502020204030204" pitchFamily="34" charset="0"/>
                <a:cs typeface="Arial" panose="020B0604020202020204" pitchFamily="34"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en-GB" sz="1800" kern="100">
              <a:effectLst/>
              <a:latin typeface="DM Sans" pitchFamily="2"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81EBF6-D165-D699-31EB-761C9B28E5C4}"/>
              </a:ext>
            </a:extLst>
          </p:cNvPr>
          <p:cNvSpPr>
            <a:spLocks noGrp="1"/>
          </p:cNvSpPr>
          <p:nvPr>
            <p:ph type="sldNum" sz="quarter" idx="5"/>
          </p:nvPr>
        </p:nvSpPr>
        <p:spPr/>
        <p:txBody>
          <a:bodyPr/>
          <a:lstStyle/>
          <a:p>
            <a:fld id="{4B8DD022-5559-4FE8-B621-66810478C23E}" type="slidenum">
              <a:rPr lang="en-GB" smtClean="0"/>
              <a:t>13</a:t>
            </a:fld>
            <a:endParaRPr lang="en-GB"/>
          </a:p>
        </p:txBody>
      </p:sp>
    </p:spTree>
    <p:extLst>
      <p:ext uri="{BB962C8B-B14F-4D97-AF65-F5344CB8AC3E}">
        <p14:creationId xmlns:p14="http://schemas.microsoft.com/office/powerpoint/2010/main" val="45407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encouraged by the level of compliance so far. We are ahead of where we expected to be four months after the new requirement started.</a:t>
            </a:r>
          </a:p>
          <a:p>
            <a:pPr marL="171450" indent="-171450">
              <a:buFont typeface="Arial" panose="020B0604020202020204" pitchFamily="34" charset="0"/>
              <a:buChar char="•"/>
            </a:pPr>
            <a:r>
              <a:rPr lang="en-GB"/>
              <a:t>But if you haven’t entered data yet please don’t sit back and wait for our reminders.  The sooner the better.</a:t>
            </a:r>
          </a:p>
          <a:p>
            <a:pPr marL="171450" indent="-171450">
              <a:buFont typeface="Arial" panose="020B0604020202020204" pitchFamily="34" charset="0"/>
              <a:buChar char="•"/>
            </a:pPr>
            <a:r>
              <a:rPr lang="en-GB"/>
              <a:t>More charities are entering data every day.  Here are some of our findings to the end of October – thought you would be interested to see the emerging picture.</a:t>
            </a:r>
            <a:endParaRPr lang="en-GB" dirty="0"/>
          </a:p>
        </p:txBody>
      </p:sp>
      <p:sp>
        <p:nvSpPr>
          <p:cNvPr id="4" name="Slide Number Placeholder 3"/>
          <p:cNvSpPr>
            <a:spLocks noGrp="1"/>
          </p:cNvSpPr>
          <p:nvPr>
            <p:ph type="sldNum" sz="quarter" idx="5"/>
          </p:nvPr>
        </p:nvSpPr>
        <p:spPr/>
        <p:txBody>
          <a:bodyPr/>
          <a:lstStyle/>
          <a:p>
            <a:fld id="{C5694707-8613-4FF2-9643-75379E6C3A6C}" type="slidenum">
              <a:rPr lang="en-GB" smtClean="0"/>
              <a:t>14</a:t>
            </a:fld>
            <a:endParaRPr lang="en-GB"/>
          </a:p>
        </p:txBody>
      </p:sp>
    </p:spTree>
    <p:extLst>
      <p:ext uri="{BB962C8B-B14F-4D97-AF65-F5344CB8AC3E}">
        <p14:creationId xmlns:p14="http://schemas.microsoft.com/office/powerpoint/2010/main" val="348829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Guidance on our website including full criteria</a:t>
            </a:r>
          </a:p>
          <a:p>
            <a:pPr marL="171450" indent="-171450">
              <a:buFont typeface="Arial" panose="020B0604020202020204" pitchFamily="34" charset="0"/>
              <a:buChar char="•"/>
            </a:pPr>
            <a:r>
              <a:rPr lang="en-GB"/>
              <a:t>Reference to convictions means ‘unspent’.</a:t>
            </a:r>
          </a:p>
          <a:p>
            <a:pPr marL="171450" indent="-171450">
              <a:buFont typeface="Arial" panose="020B0604020202020204" pitchFamily="34" charset="0"/>
              <a:buChar char="•"/>
            </a:pPr>
            <a:r>
              <a:rPr lang="en-GB"/>
              <a:t>Importance of charities conducting due diligence when considering trustee appointments.</a:t>
            </a:r>
          </a:p>
          <a:p>
            <a:pPr marL="171450" indent="-171450">
              <a:buFont typeface="Arial" panose="020B0604020202020204" pitchFamily="34" charset="0"/>
              <a:buChar char="•"/>
            </a:pPr>
            <a:r>
              <a:rPr lang="en-GB"/>
              <a:t>No single point of reference for charities that will identify all people disqualified.  Reliance on self-declaration.  </a:t>
            </a:r>
          </a:p>
          <a:p>
            <a:pPr marL="171450" indent="-171450">
              <a:buFont typeface="Arial" panose="020B0604020202020204" pitchFamily="34" charset="0"/>
              <a:buChar char="•"/>
            </a:pPr>
            <a:r>
              <a:rPr lang="en-GB"/>
              <a:t>OSCR has updated model trustee declaration form – draw candidate’s attention to the rules </a:t>
            </a:r>
          </a:p>
          <a:p>
            <a:pPr marL="171450" indent="-171450">
              <a:buFont typeface="Arial" panose="020B0604020202020204" pitchFamily="34" charset="0"/>
              <a:buChar char="•"/>
            </a:pPr>
            <a:r>
              <a:rPr lang="en-GB"/>
              <a:t>Duty is on individuals not to act while disqualified (an offence) and to declare to the trustees.</a:t>
            </a:r>
          </a:p>
          <a:p>
            <a:pPr marL="171450" indent="-171450">
              <a:buFont typeface="Arial" panose="020B0604020202020204" pitchFamily="34" charset="0"/>
              <a:buChar char="•"/>
            </a:pPr>
            <a:r>
              <a:rPr lang="en-GB"/>
              <a:t>Refer to our guidance and, if in doubt, stand down and seek professional advice.</a:t>
            </a:r>
            <a:endParaRPr lang="en-GB" dirty="0"/>
          </a:p>
        </p:txBody>
      </p:sp>
      <p:sp>
        <p:nvSpPr>
          <p:cNvPr id="4" name="Slide Number Placeholder 3"/>
          <p:cNvSpPr>
            <a:spLocks noGrp="1"/>
          </p:cNvSpPr>
          <p:nvPr>
            <p:ph type="sldNum" sz="quarter" idx="5"/>
          </p:nvPr>
        </p:nvSpPr>
        <p:spPr/>
        <p:txBody>
          <a:bodyPr/>
          <a:lstStyle/>
          <a:p>
            <a:fld id="{4B8DD022-5559-4FE8-B621-66810478C23E}" type="slidenum">
              <a:rPr lang="en-GB" smtClean="0"/>
              <a:t>15</a:t>
            </a:fld>
            <a:endParaRPr lang="en-GB"/>
          </a:p>
        </p:txBody>
      </p:sp>
    </p:spTree>
    <p:extLst>
      <p:ext uri="{BB962C8B-B14F-4D97-AF65-F5344CB8AC3E}">
        <p14:creationId xmlns:p14="http://schemas.microsoft.com/office/powerpoint/2010/main" val="320835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DM Sans" pitchFamily="2" charset="0"/>
                <a:ea typeface="Calibri" panose="020F0502020204030204" pitchFamily="34" charset="0"/>
                <a:cs typeface="Arial" panose="020B0604020202020204" pitchFamily="34" charset="0"/>
              </a:rPr>
              <a:t>Expansion into senior management roles.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DM Sans" pitchFamily="2" charset="0"/>
                <a:ea typeface="Calibri" panose="020F0502020204030204" pitchFamily="34" charset="0"/>
                <a:cs typeface="Arial" panose="020B0604020202020204" pitchFamily="34" charset="0"/>
              </a:rPr>
              <a:t>Recognises that senior managers (who are typically employees and remunerated for their services) have a pivotal role in the management of charities.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a:effectLst/>
                <a:latin typeface="DM Sans" pitchFamily="2" charset="0"/>
                <a:ea typeface="Calibri" panose="020F0502020204030204" pitchFamily="34" charset="0"/>
                <a:cs typeface="Arial" panose="020B0604020202020204" pitchFamily="34" charset="0"/>
              </a:rPr>
              <a:t>Allows Scottish charity law to achieve broad parity with England, Wales and Northern Ireland. </a:t>
            </a:r>
          </a:p>
          <a:p>
            <a:pPr marL="285750" indent="-285750">
              <a:lnSpc>
                <a:spcPct val="107000"/>
              </a:lnSpc>
              <a:spcAft>
                <a:spcPts val="800"/>
              </a:spcAft>
              <a:buFont typeface="Arial" panose="020B0604020202020204" pitchFamily="34" charset="0"/>
              <a:buChar char="•"/>
            </a:pPr>
            <a:r>
              <a:rPr lang="en-GB" sz="1800" kern="100">
                <a:effectLst/>
                <a:latin typeface="DM Sans" pitchFamily="2" charset="0"/>
                <a:ea typeface="Calibri" panose="020F0502020204030204" pitchFamily="34" charset="0"/>
                <a:cs typeface="Arial" panose="020B0604020202020204" pitchFamily="34" charset="0"/>
              </a:rPr>
              <a:t>It is important that an individual disqualified from running a charity in one jurisdiction of the UK cannot participate in the running of a charity in another UK jurisdiction.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DM Sans" pitchFamily="2" charset="0"/>
                <a:ea typeface="Calibri" panose="020F0502020204030204" pitchFamily="34" charset="0"/>
                <a:cs typeface="Arial" panose="020B0604020202020204" pitchFamily="34" charset="0"/>
              </a:rPr>
              <a:t>OSCR has published guidance on </a:t>
            </a:r>
            <a:r>
              <a:rPr lang="en-GB" sz="1800" b="1" kern="100">
                <a:effectLst/>
                <a:latin typeface="DM Sans" pitchFamily="2" charset="0"/>
                <a:ea typeface="Calibri" panose="020F0502020204030204" pitchFamily="34" charset="0"/>
                <a:cs typeface="Arial" panose="020B0604020202020204" pitchFamily="34" charset="0"/>
              </a:rPr>
              <a:t>senior management function</a:t>
            </a:r>
            <a:r>
              <a:rPr lang="en-GB" sz="1800" kern="100">
                <a:effectLst/>
                <a:latin typeface="DM Sans" pitchFamily="2" charset="0"/>
                <a:ea typeface="Calibri" panose="020F0502020204030204" pitchFamily="34" charset="0"/>
                <a:cs typeface="Arial" panose="020B0604020202020204" pitchFamily="34" charset="0"/>
              </a:rPr>
              <a:t> and how this should be interpreted.</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8DD022-5559-4FE8-B621-66810478C23E}" type="slidenum">
              <a:rPr lang="en-GB" smtClean="0"/>
              <a:t>16</a:t>
            </a:fld>
            <a:endParaRPr lang="en-GB"/>
          </a:p>
        </p:txBody>
      </p:sp>
    </p:spTree>
    <p:extLst>
      <p:ext uri="{BB962C8B-B14F-4D97-AF65-F5344CB8AC3E}">
        <p14:creationId xmlns:p14="http://schemas.microsoft.com/office/powerpoint/2010/main" val="125656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5081C-788B-E81A-FDC0-046EE4126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04891-F647-FE54-9261-233C9811BA67}"/>
              </a:ext>
            </a:extLst>
          </p:cNvPr>
          <p:cNvSpPr>
            <a:spLocks noGrp="1" noRot="1" noChangeAspect="1"/>
          </p:cNvSpPr>
          <p:nvPr>
            <p:ph type="sldImg"/>
          </p:nvPr>
        </p:nvSpPr>
        <p:spPr>
          <a:xfrm>
            <a:off x="685800" y="973138"/>
            <a:ext cx="5486400" cy="3086100"/>
          </a:xfrm>
        </p:spPr>
      </p:sp>
      <p:sp>
        <p:nvSpPr>
          <p:cNvPr id="3" name="Notes Placeholder 2">
            <a:extLst>
              <a:ext uri="{FF2B5EF4-FFF2-40B4-BE49-F238E27FC236}">
                <a16:creationId xmlns:a16="http://schemas.microsoft.com/office/drawing/2014/main" id="{D705B91A-346D-A07D-62F9-0534785FC05B}"/>
              </a:ext>
            </a:extLst>
          </p:cNvPr>
          <p:cNvSpPr>
            <a:spLocks noGrp="1"/>
          </p:cNvSpPr>
          <p:nvPr>
            <p:ph type="body" idx="1"/>
          </p:nvPr>
        </p:nvSpPr>
        <p:spPr/>
        <p:txBody>
          <a:bodyPr/>
          <a:lstStyle/>
          <a:p>
            <a:pPr marL="171450" indent="-171450">
              <a:buFont typeface="Arial" panose="020B0604020202020204" pitchFamily="34" charset="0"/>
              <a:buChar char="•"/>
            </a:pPr>
            <a:r>
              <a:rPr lang="en-GB"/>
              <a:t>Number of people affected is not expected to be high.</a:t>
            </a:r>
          </a:p>
          <a:p>
            <a:pPr marL="171450" indent="-171450">
              <a:buFont typeface="Arial" panose="020B0604020202020204" pitchFamily="34" charset="0"/>
              <a:buChar char="•"/>
            </a:pPr>
            <a:r>
              <a:rPr lang="en-GB"/>
              <a:t>Since the new rules commenced OSCRT has received one application for a waiver from an employee with a senior management function.  The waiver was granted.</a:t>
            </a:r>
            <a:endParaRPr lang="en-GB" dirty="0"/>
          </a:p>
        </p:txBody>
      </p:sp>
      <p:sp>
        <p:nvSpPr>
          <p:cNvPr id="4" name="Slide Number Placeholder 3">
            <a:extLst>
              <a:ext uri="{FF2B5EF4-FFF2-40B4-BE49-F238E27FC236}">
                <a16:creationId xmlns:a16="http://schemas.microsoft.com/office/drawing/2014/main" id="{3F0E83AB-151C-D612-2F02-8B6B8F5413FB}"/>
              </a:ext>
            </a:extLst>
          </p:cNvPr>
          <p:cNvSpPr>
            <a:spLocks noGrp="1"/>
          </p:cNvSpPr>
          <p:nvPr>
            <p:ph type="sldNum" sz="quarter" idx="5"/>
          </p:nvPr>
        </p:nvSpPr>
        <p:spPr/>
        <p:txBody>
          <a:bodyPr/>
          <a:lstStyle/>
          <a:p>
            <a:fld id="{C5694707-8613-4FF2-9643-75379E6C3A6C}" type="slidenum">
              <a:rPr lang="en-GB" smtClean="0"/>
              <a:t>17</a:t>
            </a:fld>
            <a:endParaRPr lang="en-GB"/>
          </a:p>
        </p:txBody>
      </p:sp>
    </p:spTree>
    <p:extLst>
      <p:ext uri="{BB962C8B-B14F-4D97-AF65-F5344CB8AC3E}">
        <p14:creationId xmlns:p14="http://schemas.microsoft.com/office/powerpoint/2010/main" val="255473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8CCCC-2483-A51B-E916-F1E868783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D9194-1AD0-AA52-8020-86EA70AAB4C3}"/>
              </a:ext>
            </a:extLst>
          </p:cNvPr>
          <p:cNvSpPr>
            <a:spLocks noGrp="1" noRot="1" noChangeAspect="1"/>
          </p:cNvSpPr>
          <p:nvPr>
            <p:ph type="sldImg"/>
          </p:nvPr>
        </p:nvSpPr>
        <p:spPr>
          <a:xfrm>
            <a:off x="685800" y="973138"/>
            <a:ext cx="5486400" cy="3086100"/>
          </a:xfrm>
        </p:spPr>
      </p:sp>
      <p:sp>
        <p:nvSpPr>
          <p:cNvPr id="3" name="Notes Placeholder 2">
            <a:extLst>
              <a:ext uri="{FF2B5EF4-FFF2-40B4-BE49-F238E27FC236}">
                <a16:creationId xmlns:a16="http://schemas.microsoft.com/office/drawing/2014/main" id="{28B17D9C-AE60-5D55-1A96-6E18CDC4E663}"/>
              </a:ext>
            </a:extLst>
          </p:cNvPr>
          <p:cNvSpPr>
            <a:spLocks noGrp="1"/>
          </p:cNvSpPr>
          <p:nvPr>
            <p:ph type="body" idx="1"/>
          </p:nvPr>
        </p:nvSpPr>
        <p:spPr/>
        <p:txBody>
          <a:bodyPr/>
          <a:lstStyle/>
          <a:p>
            <a:pPr marL="171450" indent="-171450">
              <a:buFont typeface="Arial" panose="020B0604020202020204" pitchFamily="34" charset="0"/>
              <a:buChar char="•"/>
            </a:pPr>
            <a:r>
              <a:rPr lang="en-GB" dirty="0"/>
              <a:t>Increasing information about charities on the Register helps to improve public trust and confidence.</a:t>
            </a:r>
          </a:p>
          <a:p>
            <a:pPr marL="171450" indent="-171450">
              <a:buFont typeface="Arial" panose="020B0604020202020204" pitchFamily="34" charset="0"/>
              <a:buChar char="•"/>
            </a:pPr>
            <a:r>
              <a:rPr lang="en-GB" dirty="0"/>
              <a:t>Charities are bodies in which the public has a legitimate interest. Knowing who runs charities is important in terms of trustee accountability</a:t>
            </a:r>
          </a:p>
          <a:p>
            <a:pPr marL="171450" indent="-171450">
              <a:buFont typeface="Arial" panose="020B0604020202020204" pitchFamily="34" charset="0"/>
              <a:buChar char="•"/>
            </a:pPr>
            <a:r>
              <a:rPr lang="en-GB" dirty="0"/>
              <a:t>Exemptions can be granted when OSCR is satisfied that publishing the name of a person would result in risk to that person’s safety or security of their premises.</a:t>
            </a:r>
          </a:p>
          <a:p>
            <a:pPr marL="171450" indent="-171450">
              <a:buFont typeface="Arial" panose="020B0604020202020204" pitchFamily="34" charset="0"/>
              <a:buChar char="•"/>
            </a:pPr>
            <a:r>
              <a:rPr lang="en-GB" dirty="0"/>
              <a:t>Application form for exemption on our website, together with examples of how we are likely to consider different scenarios.</a:t>
            </a:r>
          </a:p>
          <a:p>
            <a:pPr marL="171450" indent="-171450">
              <a:buFont typeface="Arial" panose="020B0604020202020204" pitchFamily="34" charset="0"/>
              <a:buChar char="•"/>
            </a:pPr>
            <a:r>
              <a:rPr lang="en-GB" dirty="0"/>
              <a:t>Desire for privacy is not sufficient</a:t>
            </a:r>
          </a:p>
          <a:p>
            <a:pPr marL="171450" indent="-171450">
              <a:buFont typeface="Arial" panose="020B0604020202020204" pitchFamily="34" charset="0"/>
              <a:buChar char="•"/>
            </a:pPr>
            <a:r>
              <a:rPr lang="en-GB" dirty="0"/>
              <a:t>Exemption not likely to be granted if information is already in the public domain (</a:t>
            </a:r>
            <a:r>
              <a:rPr lang="en-GB" dirty="0" err="1"/>
              <a:t>eg</a:t>
            </a:r>
            <a:r>
              <a:rPr lang="en-GB" dirty="0"/>
              <a:t> register of companies, charity’s own website)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OSCR already publishes accounts for larger charities and SCIOs.  </a:t>
            </a:r>
          </a:p>
          <a:p>
            <a:pPr marL="171450" indent="-171450">
              <a:buFont typeface="Arial" panose="020B0604020202020204" pitchFamily="34" charset="0"/>
              <a:buChar char="•"/>
            </a:pPr>
            <a:r>
              <a:rPr lang="en-GB" dirty="0"/>
              <a:t>In time the Register will hold a historic record of the accounts for the past five reporting periods</a:t>
            </a:r>
          </a:p>
          <a:p>
            <a:pPr marL="171450" indent="-171450">
              <a:buFont typeface="Arial" panose="020B0604020202020204" pitchFamily="34" charset="0"/>
              <a:buChar char="•"/>
            </a:pPr>
            <a:r>
              <a:rPr lang="en-GB" dirty="0"/>
              <a:t>Will publish all accounts received after the commencement date – regardless of the financial year to which they relate</a:t>
            </a:r>
          </a:p>
          <a:p>
            <a:pPr marL="171450" indent="-171450">
              <a:buFont typeface="Arial" panose="020B0604020202020204" pitchFamily="34" charset="0"/>
              <a:buChar char="•"/>
            </a:pPr>
            <a:r>
              <a:rPr lang="en-GB" dirty="0"/>
              <a:t>Personal information will no longer be redacted.</a:t>
            </a:r>
          </a:p>
          <a:p>
            <a:pPr marL="171450" indent="-171450">
              <a:buFont typeface="Arial" panose="020B0604020202020204" pitchFamily="34" charset="0"/>
              <a:buChar char="•"/>
            </a:pPr>
            <a:r>
              <a:rPr lang="en-GB" dirty="0"/>
              <a:t>Onus upon charities to ensure that what they send us is publication-ready.</a:t>
            </a:r>
          </a:p>
          <a:p>
            <a:pPr marL="171450" indent="-171450">
              <a:buFont typeface="Arial" panose="020B0604020202020204" pitchFamily="34" charset="0"/>
              <a:buChar char="•"/>
            </a:pPr>
            <a:r>
              <a:rPr lang="en-GB" dirty="0"/>
              <a:t>Take care with including information that identifies individuals other than trustees (beneficiaries, donors).  Photos, signatures.</a:t>
            </a:r>
          </a:p>
          <a:p>
            <a:pPr marL="171450" indent="-171450">
              <a:buFont typeface="Arial" panose="020B0604020202020204" pitchFamily="34" charset="0"/>
              <a:buChar char="•"/>
            </a:pPr>
            <a:r>
              <a:rPr lang="en-GB" dirty="0"/>
              <a:t>OSCR accepts electronic signatures.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Amended accounts regs will make provision for trustee names to be excluded from the TAR where an exemption from publishing a trustee’s name under section 3(4) has been granted.</a:t>
            </a:r>
          </a:p>
        </p:txBody>
      </p:sp>
      <p:sp>
        <p:nvSpPr>
          <p:cNvPr id="4" name="Slide Number Placeholder 3">
            <a:extLst>
              <a:ext uri="{FF2B5EF4-FFF2-40B4-BE49-F238E27FC236}">
                <a16:creationId xmlns:a16="http://schemas.microsoft.com/office/drawing/2014/main" id="{F26C6E65-D354-85CF-0F4B-6DBAF08BA337}"/>
              </a:ext>
            </a:extLst>
          </p:cNvPr>
          <p:cNvSpPr>
            <a:spLocks noGrp="1"/>
          </p:cNvSpPr>
          <p:nvPr>
            <p:ph type="sldNum" sz="quarter" idx="5"/>
          </p:nvPr>
        </p:nvSpPr>
        <p:spPr/>
        <p:txBody>
          <a:bodyPr/>
          <a:lstStyle/>
          <a:p>
            <a:fld id="{C5694707-8613-4FF2-9643-75379E6C3A6C}" type="slidenum">
              <a:rPr lang="en-GB" smtClean="0"/>
              <a:t>18</a:t>
            </a:fld>
            <a:endParaRPr lang="en-GB"/>
          </a:p>
        </p:txBody>
      </p:sp>
    </p:spTree>
    <p:extLst>
      <p:ext uri="{BB962C8B-B14F-4D97-AF65-F5344CB8AC3E}">
        <p14:creationId xmlns:p14="http://schemas.microsoft.com/office/powerpoint/2010/main" val="234032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QR codes for the guidance I have been referring to are available for you to scan.</a:t>
            </a:r>
          </a:p>
        </p:txBody>
      </p:sp>
      <p:sp>
        <p:nvSpPr>
          <p:cNvPr id="4" name="Slide Number Placeholder 3"/>
          <p:cNvSpPr>
            <a:spLocks noGrp="1"/>
          </p:cNvSpPr>
          <p:nvPr>
            <p:ph type="sldNum" sz="quarter" idx="5"/>
          </p:nvPr>
        </p:nvSpPr>
        <p:spPr/>
        <p:txBody>
          <a:bodyPr/>
          <a:lstStyle/>
          <a:p>
            <a:fld id="{4B8DD022-5559-4FE8-B621-66810478C23E}" type="slidenum">
              <a:rPr lang="en-GB" smtClean="0"/>
              <a:t>19</a:t>
            </a:fld>
            <a:endParaRPr lang="en-GB"/>
          </a:p>
        </p:txBody>
      </p:sp>
    </p:spTree>
    <p:extLst>
      <p:ext uri="{BB962C8B-B14F-4D97-AF65-F5344CB8AC3E}">
        <p14:creationId xmlns:p14="http://schemas.microsoft.com/office/powerpoint/2010/main" val="198249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222B-DA9B-C6A3-A01B-D4AAFA478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9C14F-0A39-E554-536A-50D036413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50BB8D-EA63-9F79-9CA2-A4FC0ADF5FE1}"/>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697836C3-6402-127A-A32D-ED917426E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B15FC-2635-1AF5-5077-AFA6EC067D3E}"/>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277844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27A3-D3AD-21DD-1400-B0850EF365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899AA-B71E-DD2A-1D88-0C3ACBE9A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1AA1B-20C8-4160-AE4D-39F502D4C813}"/>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CC3D5AC0-80DD-7472-E08F-C439215193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D824BE-C59B-215D-27B2-0770FEC7EC5A}"/>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23496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67DF3-4D85-CA28-FC43-0E235F74DD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1C35E-D4BA-1E5D-2277-533EB6F695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718E2-DE06-FE64-8211-29E49A23F789}"/>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0FA0BA1C-A071-5FCF-D261-959931095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3D440-3685-1784-9BAD-11871B56F14E}"/>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336196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oodby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8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s/agenda">
    <p:bg>
      <p:bgPr>
        <a:solidFill>
          <a:srgbClr val="FF595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710" y="6434793"/>
            <a:ext cx="915353" cy="306192"/>
          </a:xfrm>
          <a:prstGeom prst="rect">
            <a:avLst/>
          </a:prstGeom>
        </p:spPr>
      </p:pic>
      <p:sp>
        <p:nvSpPr>
          <p:cNvPr id="7" name="Text Placeholder 4"/>
          <p:cNvSpPr>
            <a:spLocks noGrp="1"/>
          </p:cNvSpPr>
          <p:nvPr>
            <p:ph type="body" sz="quarter" idx="10" hasCustomPrompt="1"/>
          </p:nvPr>
        </p:nvSpPr>
        <p:spPr>
          <a:xfrm>
            <a:off x="746350" y="1315235"/>
            <a:ext cx="10865077" cy="4272765"/>
          </a:xfrm>
          <a:prstGeom prst="rect">
            <a:avLst/>
          </a:prstGeom>
        </p:spPr>
        <p:txBody>
          <a:bodyPr/>
          <a:lstStyle>
            <a:lvl1pPr marL="571500" indent="-571500">
              <a:buClr>
                <a:srgbClr val="254C5B"/>
              </a:buClr>
              <a:buFontTx/>
              <a:buBlip>
                <a:blip r:embed="rId3"/>
              </a:buBlip>
              <a:defRPr sz="3600">
                <a:solidFill>
                  <a:schemeClr val="bg1"/>
                </a:solidFill>
                <a:latin typeface="Ingra SCVO Semi Bold" panose="00000700000000000000" pitchFamily="50" charset="0"/>
              </a:defRPr>
            </a:lvl1pPr>
            <a:lvl2pPr marL="457200" indent="0">
              <a:buNone/>
              <a:defRPr/>
            </a:lvl2pPr>
          </a:lstStyle>
          <a:p>
            <a:pPr lvl="0"/>
            <a:r>
              <a:rPr lang="en-US"/>
              <a:t>Edit agenda/contents</a:t>
            </a:r>
          </a:p>
          <a:p>
            <a:pPr lvl="0"/>
            <a:endParaRPr lang="en-US"/>
          </a:p>
          <a:p>
            <a:pPr lvl="0"/>
            <a:endParaRPr lang="en-US"/>
          </a:p>
        </p:txBody>
      </p:sp>
    </p:spTree>
    <p:extLst>
      <p:ext uri="{BB962C8B-B14F-4D97-AF65-F5344CB8AC3E}">
        <p14:creationId xmlns:p14="http://schemas.microsoft.com/office/powerpoint/2010/main" val="1981131793"/>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ext left no image">
    <p:spTree>
      <p:nvGrpSpPr>
        <p:cNvPr id="1" name=""/>
        <p:cNvGrpSpPr/>
        <p:nvPr/>
      </p:nvGrpSpPr>
      <p:grpSpPr>
        <a:xfrm>
          <a:off x="0" y="0"/>
          <a:ext cx="0" cy="0"/>
          <a:chOff x="0" y="0"/>
          <a:chExt cx="0" cy="0"/>
        </a:xfrm>
      </p:grpSpPr>
      <p:pic>
        <p:nvPicPr>
          <p:cNvPr id="6" name="Picture 5" descr="A red and pink background&#10;&#10;Description automatically generated">
            <a:extLst>
              <a:ext uri="{FF2B5EF4-FFF2-40B4-BE49-F238E27FC236}">
                <a16:creationId xmlns:a16="http://schemas.microsoft.com/office/drawing/2014/main" id="{B42D27EC-50FC-A911-88EA-D47EDC49B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F503B4-0EB0-7FE2-6A47-4B99F8E91C89}"/>
              </a:ext>
            </a:extLst>
          </p:cNvPr>
          <p:cNvSpPr>
            <a:spLocks noGrp="1"/>
          </p:cNvSpPr>
          <p:nvPr>
            <p:ph type="ctrTitle"/>
          </p:nvPr>
        </p:nvSpPr>
        <p:spPr>
          <a:xfrm>
            <a:off x="847078" y="1677884"/>
            <a:ext cx="6716697" cy="1857652"/>
          </a:xfrm>
        </p:spPr>
        <p:txBody>
          <a:bodyPr anchor="b">
            <a:normAutofit/>
          </a:bodyPr>
          <a:lstStyle>
            <a:lvl1pPr algn="l">
              <a:defRPr sz="5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762D346-A629-8E51-F78D-E6B04A64ED6A}"/>
              </a:ext>
            </a:extLst>
          </p:cNvPr>
          <p:cNvSpPr>
            <a:spLocks noGrp="1"/>
          </p:cNvSpPr>
          <p:nvPr>
            <p:ph type="subTitle" idx="1"/>
          </p:nvPr>
        </p:nvSpPr>
        <p:spPr>
          <a:xfrm>
            <a:off x="847078" y="3608620"/>
            <a:ext cx="6716697" cy="65924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close-up of a logo&#10;&#10;Description automatically generated">
            <a:extLst>
              <a:ext uri="{FF2B5EF4-FFF2-40B4-BE49-F238E27FC236}">
                <a16:creationId xmlns:a16="http://schemas.microsoft.com/office/drawing/2014/main" id="{9A474B35-0522-4DFC-6F9F-C0D376807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738" y="6043425"/>
            <a:ext cx="1980037" cy="462009"/>
          </a:xfrm>
          <a:prstGeom prst="rect">
            <a:avLst/>
          </a:prstGeom>
        </p:spPr>
      </p:pic>
    </p:spTree>
    <p:extLst>
      <p:ext uri="{BB962C8B-B14F-4D97-AF65-F5344CB8AC3E}">
        <p14:creationId xmlns:p14="http://schemas.microsoft.com/office/powerpoint/2010/main" val="3680124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6007-CCBE-99DC-E786-AAF40DB93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E250C-B508-45EF-0A0C-84FFA750D355}"/>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63293ED-C7FB-2B35-C840-DC94770E1383}"/>
              </a:ext>
            </a:extLst>
          </p:cNvPr>
          <p:cNvSpPr>
            <a:spLocks noGrp="1"/>
          </p:cNvSpPr>
          <p:nvPr>
            <p:ph type="sldNum" sz="quarter" idx="12"/>
          </p:nvPr>
        </p:nvSpPr>
        <p:spPr/>
        <p:txBody>
          <a:bodyPr/>
          <a:lstStyle/>
          <a:p>
            <a:fld id="{74920F45-D1A9-4177-B329-8FC8A22F4635}" type="slidenum">
              <a:rPr lang="en-GB" smtClean="0"/>
              <a:t>‹#›</a:t>
            </a:fld>
            <a:endParaRPr lang="en-GB"/>
          </a:p>
        </p:txBody>
      </p:sp>
      <p:sp>
        <p:nvSpPr>
          <p:cNvPr id="9" name="Text Placeholder 3">
            <a:extLst>
              <a:ext uri="{FF2B5EF4-FFF2-40B4-BE49-F238E27FC236}">
                <a16:creationId xmlns:a16="http://schemas.microsoft.com/office/drawing/2014/main" id="{AD0C45F9-1452-194F-D8C3-D13D7581B0F9}"/>
              </a:ext>
            </a:extLst>
          </p:cNvPr>
          <p:cNvSpPr>
            <a:spLocks noGrp="1"/>
          </p:cNvSpPr>
          <p:nvPr>
            <p:ph type="body" sz="half" idx="21"/>
          </p:nvPr>
        </p:nvSpPr>
        <p:spPr>
          <a:xfrm>
            <a:off x="838200" y="256735"/>
            <a:ext cx="6294437" cy="360000"/>
          </a:xfrm>
        </p:spPr>
        <p:txBody>
          <a:bodyPr anchor="ctr">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6428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Text right">
    <p:spTree>
      <p:nvGrpSpPr>
        <p:cNvPr id="1" name=""/>
        <p:cNvGrpSpPr/>
        <p:nvPr/>
      </p:nvGrpSpPr>
      <p:grpSpPr>
        <a:xfrm>
          <a:off x="0" y="0"/>
          <a:ext cx="0" cy="0"/>
          <a:chOff x="0" y="0"/>
          <a:chExt cx="0" cy="0"/>
        </a:xfrm>
      </p:grpSpPr>
      <p:pic>
        <p:nvPicPr>
          <p:cNvPr id="6" name="Picture 5" descr="A person smiling with red background&#10;&#10;Description automatically generated">
            <a:extLst>
              <a:ext uri="{FF2B5EF4-FFF2-40B4-BE49-F238E27FC236}">
                <a16:creationId xmlns:a16="http://schemas.microsoft.com/office/drawing/2014/main" id="{B1D60E6B-3F2F-F8A1-A491-1CFC13656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F503B4-0EB0-7FE2-6A47-4B99F8E91C89}"/>
              </a:ext>
            </a:extLst>
          </p:cNvPr>
          <p:cNvSpPr>
            <a:spLocks noGrp="1"/>
          </p:cNvSpPr>
          <p:nvPr>
            <p:ph type="ctrTitle"/>
          </p:nvPr>
        </p:nvSpPr>
        <p:spPr>
          <a:xfrm>
            <a:off x="4634144" y="1677884"/>
            <a:ext cx="6622744" cy="1857652"/>
          </a:xfrm>
        </p:spPr>
        <p:txBody>
          <a:bodyPr anchor="b">
            <a:normAutofit/>
          </a:bodyPr>
          <a:lstStyle>
            <a:lvl1pPr algn="l">
              <a:defRPr sz="5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762D346-A629-8E51-F78D-E6B04A64ED6A}"/>
              </a:ext>
            </a:extLst>
          </p:cNvPr>
          <p:cNvSpPr>
            <a:spLocks noGrp="1"/>
          </p:cNvSpPr>
          <p:nvPr>
            <p:ph type="subTitle" idx="1"/>
          </p:nvPr>
        </p:nvSpPr>
        <p:spPr>
          <a:xfrm>
            <a:off x="4634144" y="3608620"/>
            <a:ext cx="6631628" cy="65924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A close-up of a logo&#10;&#10;Description automatically generated">
            <a:extLst>
              <a:ext uri="{FF2B5EF4-FFF2-40B4-BE49-F238E27FC236}">
                <a16:creationId xmlns:a16="http://schemas.microsoft.com/office/drawing/2014/main" id="{9A6DF5F2-FAC3-103E-8E9F-AF42F1D07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225" y="6043425"/>
            <a:ext cx="1980037" cy="462009"/>
          </a:xfrm>
          <a:prstGeom prst="rect">
            <a:avLst/>
          </a:prstGeom>
        </p:spPr>
      </p:pic>
    </p:spTree>
    <p:extLst>
      <p:ext uri="{BB962C8B-B14F-4D97-AF65-F5344CB8AC3E}">
        <p14:creationId xmlns:p14="http://schemas.microsoft.com/office/powerpoint/2010/main" val="2613053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89C4-F482-6A64-217C-EB4EBD3BBB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108D49-1459-AA47-3380-D5DB7EA32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015827-E6BE-B95B-AED2-A44E9A7E2C5C}"/>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0A9EF9C4-80DD-589A-1929-0C6D32D047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5A70C-FA4B-20BA-D698-72585E02A777}"/>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264921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D8E5-A9EC-E816-2957-F8FB5FE9A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F2EC3C-73D1-FB82-180B-82A78B5B89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45D19D-27AC-E9DB-DE6F-91CE1490BE7B}"/>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733DE4A7-380F-04E2-DAB7-2B1B2C25E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9C9BB-156E-8324-1AEE-B9BC1AB1DAC7}"/>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9909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94AC-1804-51C9-FC95-9CB727D2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1B96B4-95A0-6CDE-1A91-5F34327B13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C5E802-A551-ACBD-1B1D-68370C8EC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9523B3-0602-C21F-47A5-FC783DD6A403}"/>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6" name="Footer Placeholder 5">
            <a:extLst>
              <a:ext uri="{FF2B5EF4-FFF2-40B4-BE49-F238E27FC236}">
                <a16:creationId xmlns:a16="http://schemas.microsoft.com/office/drawing/2014/main" id="{419B0C58-A46C-0983-3598-D88C550A7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69DB5D-3E46-3D3E-E621-9B6C4B9E6257}"/>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301777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F74E-C445-6A2B-BDF2-75EB50AEAC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C0FBF7-4B4A-9F80-CD7A-26B2EF461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6C053-797F-04A9-D010-036AF67770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CE803E-5036-336D-FE4C-366A17836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CC448-6126-D5B4-9E8C-B530535AB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6E395-A9BF-42B7-B805-6E7851071D83}"/>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8" name="Footer Placeholder 7">
            <a:extLst>
              <a:ext uri="{FF2B5EF4-FFF2-40B4-BE49-F238E27FC236}">
                <a16:creationId xmlns:a16="http://schemas.microsoft.com/office/drawing/2014/main" id="{EDE18027-CB36-03BE-51FB-AA59B254C0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5F0ED1-7790-04B6-642F-9FD9AC297878}"/>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428727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90AB-DB1D-337B-EC6A-7DA4CFF1B9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09124E-8EB0-F66E-8A57-45D05306207F}"/>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4" name="Footer Placeholder 3">
            <a:extLst>
              <a:ext uri="{FF2B5EF4-FFF2-40B4-BE49-F238E27FC236}">
                <a16:creationId xmlns:a16="http://schemas.microsoft.com/office/drawing/2014/main" id="{CAC65391-9657-F610-C4CE-50144796D4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636944-08C0-647A-530B-441DC2255C08}"/>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6980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8B255-0102-56F9-6C42-CBD83F671A68}"/>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3" name="Footer Placeholder 2">
            <a:extLst>
              <a:ext uri="{FF2B5EF4-FFF2-40B4-BE49-F238E27FC236}">
                <a16:creationId xmlns:a16="http://schemas.microsoft.com/office/drawing/2014/main" id="{98D2F0B3-BA7F-347F-F908-1AC6F44409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DFA7AF-D88E-9A26-A4A4-0930B3282918}"/>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245229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71D2-80EF-37CA-F5BB-3BA1ED523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430CD1-1FA1-340F-27B9-A7500985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6E0A9A-3D66-F60A-69EE-07AAECF3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2DA00-287D-04C1-6D95-BD17D0410B8F}"/>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6" name="Footer Placeholder 5">
            <a:extLst>
              <a:ext uri="{FF2B5EF4-FFF2-40B4-BE49-F238E27FC236}">
                <a16:creationId xmlns:a16="http://schemas.microsoft.com/office/drawing/2014/main" id="{5E5A9185-AF30-57F1-91C5-13C4F5D7AA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AC9584-1056-5E39-8FBB-C3E27D14D8CF}"/>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30389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0957-698A-24E6-8C17-F7BD3965F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96D3F2-6ADF-65DC-E967-AC1A45945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2581BD-CF40-0535-C05E-C0D52B49D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E9CDF-F3AD-67D9-0E64-F8B65C7A8613}"/>
              </a:ext>
            </a:extLst>
          </p:cNvPr>
          <p:cNvSpPr>
            <a:spLocks noGrp="1"/>
          </p:cNvSpPr>
          <p:nvPr>
            <p:ph type="dt" sz="half" idx="10"/>
          </p:nvPr>
        </p:nvSpPr>
        <p:spPr/>
        <p:txBody>
          <a:bodyPr/>
          <a:lstStyle/>
          <a:p>
            <a:fld id="{944C47FC-2496-4D27-B1C6-8D8F964B165F}" type="datetimeFigureOut">
              <a:rPr lang="en-GB" smtClean="0"/>
              <a:t>05/11/2025</a:t>
            </a:fld>
            <a:endParaRPr lang="en-GB"/>
          </a:p>
        </p:txBody>
      </p:sp>
      <p:sp>
        <p:nvSpPr>
          <p:cNvPr id="6" name="Footer Placeholder 5">
            <a:extLst>
              <a:ext uri="{FF2B5EF4-FFF2-40B4-BE49-F238E27FC236}">
                <a16:creationId xmlns:a16="http://schemas.microsoft.com/office/drawing/2014/main" id="{51A836AC-E6B0-25B3-0764-5CACBD2DC5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AC1F5D-335B-DE89-7851-B82230C02673}"/>
              </a:ext>
            </a:extLst>
          </p:cNvPr>
          <p:cNvSpPr>
            <a:spLocks noGrp="1"/>
          </p:cNvSpPr>
          <p:nvPr>
            <p:ph type="sldNum" sz="quarter" idx="12"/>
          </p:nvPr>
        </p:nvSpPr>
        <p:spPr/>
        <p:txBody>
          <a:bodyPr/>
          <a:lstStyle/>
          <a:p>
            <a:fld id="{03189328-6769-40E4-99D1-F7AD444C41F7}" type="slidenum">
              <a:rPr lang="en-GB" smtClean="0"/>
              <a:t>‹#›</a:t>
            </a:fld>
            <a:endParaRPr lang="en-GB"/>
          </a:p>
        </p:txBody>
      </p:sp>
    </p:spTree>
    <p:extLst>
      <p:ext uri="{BB962C8B-B14F-4D97-AF65-F5344CB8AC3E}">
        <p14:creationId xmlns:p14="http://schemas.microsoft.com/office/powerpoint/2010/main" val="337823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ED763-4248-8FB7-A3F4-C7CB6EE99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E4B206-95E9-DC85-2D1E-65289AE93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CB283-CA63-1200-471D-4CB1F4AD0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4C47FC-2496-4D27-B1C6-8D8F964B165F}" type="datetimeFigureOut">
              <a:rPr lang="en-GB" smtClean="0"/>
              <a:t>05/11/2025</a:t>
            </a:fld>
            <a:endParaRPr lang="en-GB"/>
          </a:p>
        </p:txBody>
      </p:sp>
      <p:sp>
        <p:nvSpPr>
          <p:cNvPr id="5" name="Footer Placeholder 4">
            <a:extLst>
              <a:ext uri="{FF2B5EF4-FFF2-40B4-BE49-F238E27FC236}">
                <a16:creationId xmlns:a16="http://schemas.microsoft.com/office/drawing/2014/main" id="{DF4821C4-66B5-7330-F8BD-65AF8A248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4CD9F3E-A4DF-E04E-18AB-A1D5C89D6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189328-6769-40E4-99D1-F7AD444C41F7}" type="slidenum">
              <a:rPr lang="en-GB" smtClean="0"/>
              <a:t>‹#›</a:t>
            </a:fld>
            <a:endParaRPr lang="en-GB"/>
          </a:p>
        </p:txBody>
      </p:sp>
    </p:spTree>
    <p:extLst>
      <p:ext uri="{BB962C8B-B14F-4D97-AF65-F5344CB8AC3E}">
        <p14:creationId xmlns:p14="http://schemas.microsoft.com/office/powerpoint/2010/main" val="43277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25.png"/><Relationship Id="rId1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company/office-of-the-scottish-charity-regulator" TargetMode="External"/><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facebook.com/ScottishCharityRegulator" TargetMode="External"/><Relationship Id="rId12"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hyperlink" Target="http://twitter.com/ScotCharityReg" TargetMode="External"/><Relationship Id="rId11"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33.png"/><Relationship Id="rId4" Type="http://schemas.openxmlformats.org/officeDocument/2006/relationships/hyperlink" Target="https://www.oscr.org.uk/about-oscr/newsletter/" TargetMode="External"/><Relationship Id="rId9" Type="http://schemas.openxmlformats.org/officeDocument/2006/relationships/hyperlink" Target="https://www.youtube.com/channel/UCR10mb8E3jS4p4N7LrQp3sA"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s://www.oscr.org.uk/media/3621/v10_guidance-and-good-practice-for-charity-trustee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thinknpc.org/wp-content/uploads/2018/07/Strategy-for-impact_NPC-2017.pdf" TargetMode="Externa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hyperlink" Target="https://www.bayes.city.ac.uk/__data/assets/pdf_file/0005/632039/CCE_BBG_Boards_involvement-Sept2021.pdf" TargetMode="External"/><Relationship Id="rId5" Type="http://schemas.openxmlformats.org/officeDocument/2006/relationships/hyperlink" Target="https://ctb.ku.edu/en/developing-strategic-and-action-plans" TargetMode="External"/><Relationship Id="rId4" Type="http://schemas.openxmlformats.org/officeDocument/2006/relationships/hyperlink" Target="https://intrac-1.gitbook.io/strategic-plannin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philippa.bonella@gmail.com" TargetMode="External"/><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hyperlink" Target="https://www.linkedin.com/in/philippa-bonella-55b06749"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cvo.scot/" TargetMode="External"/><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https://tsi.scot/" TargetMode="External"/><Relationship Id="rId4" Type="http://schemas.openxmlformats.org/officeDocument/2006/relationships/hyperlink" Target="mailto:enquiries@scvo.sco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ideo" Target="https://www.youtube.com/embed/YRvocCad7nk?feature=oembed" TargetMode="Externa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ectangular sign with white text&#10;&#10;AI-generated content may be incorrect.">
            <a:extLst>
              <a:ext uri="{FF2B5EF4-FFF2-40B4-BE49-F238E27FC236}">
                <a16:creationId xmlns:a16="http://schemas.microsoft.com/office/drawing/2014/main" id="{0B967078-0F3D-E484-663A-E69EA8421F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Tree>
    <p:extLst>
      <p:ext uri="{BB962C8B-B14F-4D97-AF65-F5344CB8AC3E}">
        <p14:creationId xmlns:p14="http://schemas.microsoft.com/office/powerpoint/2010/main" val="2762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BBC1-5D1E-1712-DA87-E68B4D4BCDAF}"/>
              </a:ext>
            </a:extLst>
          </p:cNvPr>
          <p:cNvSpPr>
            <a:spLocks noGrp="1"/>
          </p:cNvSpPr>
          <p:nvPr>
            <p:ph type="ctrTitle"/>
          </p:nvPr>
        </p:nvSpPr>
        <p:spPr>
          <a:xfrm>
            <a:off x="844062" y="1515469"/>
            <a:ext cx="9823938" cy="1655762"/>
          </a:xfrm>
        </p:spPr>
        <p:txBody>
          <a:bodyPr>
            <a:normAutofit/>
          </a:bodyPr>
          <a:lstStyle/>
          <a:p>
            <a:pPr algn="l"/>
            <a:r>
              <a:rPr lang="en-GB" sz="7200">
                <a:solidFill>
                  <a:schemeClr val="tx1">
                    <a:lumMod val="65000"/>
                    <a:lumOff val="35000"/>
                  </a:schemeClr>
                </a:solidFill>
                <a:latin typeface="Barlow Condensed Medium" panose="00000606000000000000" pitchFamily="2" charset="0"/>
              </a:rPr>
              <a:t>Changes to charity law</a:t>
            </a:r>
          </a:p>
        </p:txBody>
      </p:sp>
      <p:sp>
        <p:nvSpPr>
          <p:cNvPr id="3" name="Subtitle 2">
            <a:extLst>
              <a:ext uri="{FF2B5EF4-FFF2-40B4-BE49-F238E27FC236}">
                <a16:creationId xmlns:a16="http://schemas.microsoft.com/office/drawing/2014/main" id="{1801BD84-3D88-AD3D-FF7C-C1F2C4F738C3}"/>
              </a:ext>
            </a:extLst>
          </p:cNvPr>
          <p:cNvSpPr>
            <a:spLocks noGrp="1"/>
          </p:cNvSpPr>
          <p:nvPr>
            <p:ph type="subTitle" idx="1"/>
          </p:nvPr>
        </p:nvSpPr>
        <p:spPr>
          <a:xfrm>
            <a:off x="844062" y="3171231"/>
            <a:ext cx="9144000" cy="2171300"/>
          </a:xfrm>
        </p:spPr>
        <p:txBody>
          <a:bodyPr>
            <a:normAutofit/>
          </a:bodyPr>
          <a:lstStyle/>
          <a:p>
            <a:pPr algn="l"/>
            <a:r>
              <a:rPr lang="en-GB" sz="3600">
                <a:solidFill>
                  <a:srgbClr val="75C7B9"/>
                </a:solidFill>
                <a:latin typeface="DM Sans" pitchFamily="2" charset="0"/>
              </a:rPr>
              <a:t>What do they mean for charity trustees?</a:t>
            </a:r>
          </a:p>
          <a:p>
            <a:pPr algn="l"/>
            <a:endParaRPr lang="en-GB" sz="3600">
              <a:solidFill>
                <a:schemeClr val="tx1">
                  <a:lumMod val="50000"/>
                  <a:lumOff val="50000"/>
                </a:schemeClr>
              </a:solidFill>
              <a:latin typeface="DM Sans" pitchFamily="2" charset="0"/>
            </a:endParaRPr>
          </a:p>
          <a:p>
            <a:pPr algn="l"/>
            <a:r>
              <a:rPr lang="en-GB">
                <a:solidFill>
                  <a:schemeClr val="tx1">
                    <a:lumMod val="50000"/>
                    <a:lumOff val="50000"/>
                  </a:schemeClr>
                </a:solidFill>
                <a:latin typeface="DM Sans" pitchFamily="2" charset="0"/>
              </a:rPr>
              <a:t>Steve Kent, Policy Manager</a:t>
            </a:r>
          </a:p>
          <a:p>
            <a:pPr algn="l"/>
            <a:r>
              <a:rPr lang="en-GB">
                <a:solidFill>
                  <a:schemeClr val="tx1">
                    <a:lumMod val="50000"/>
                    <a:lumOff val="50000"/>
                  </a:schemeClr>
                </a:solidFill>
                <a:latin typeface="DM Sans" pitchFamily="2" charset="0"/>
              </a:rPr>
              <a:t>4 November 2025</a:t>
            </a:r>
          </a:p>
        </p:txBody>
      </p:sp>
      <p:pic>
        <p:nvPicPr>
          <p:cNvPr id="5" name="Picture 4">
            <a:extLst>
              <a:ext uri="{FF2B5EF4-FFF2-40B4-BE49-F238E27FC236}">
                <a16:creationId xmlns:a16="http://schemas.microsoft.com/office/drawing/2014/main" id="{D3E424A3-C226-0269-6DCC-AD999EC9A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29876" y="679564"/>
            <a:ext cx="1761382" cy="911844"/>
          </a:xfrm>
          <a:prstGeom prst="rect">
            <a:avLst/>
          </a:prstGeom>
        </p:spPr>
      </p:pic>
      <p:pic>
        <p:nvPicPr>
          <p:cNvPr id="7" name="Picture 6" descr="A picture containing colorfulness, lilac, screenshot, purple&#10;&#10;Description automatically generated">
            <a:extLst>
              <a:ext uri="{FF2B5EF4-FFF2-40B4-BE49-F238E27FC236}">
                <a16:creationId xmlns:a16="http://schemas.microsoft.com/office/drawing/2014/main" id="{6B99FAD1-109B-39C9-8F9A-578BE078C1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8" name="Picture 7" descr="A picture containing colorfulness, lilac, screenshot, purple&#10;&#10;Description automatically generated">
            <a:extLst>
              <a:ext uri="{FF2B5EF4-FFF2-40B4-BE49-F238E27FC236}">
                <a16:creationId xmlns:a16="http://schemas.microsoft.com/office/drawing/2014/main" id="{4DD60519-54BE-4224-82E2-64A3B20401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9" name="Picture 8" descr="A picture containing colorfulness, lilac, screenshot, purple&#10;&#10;Description automatically generated">
            <a:extLst>
              <a:ext uri="{FF2B5EF4-FFF2-40B4-BE49-F238E27FC236}">
                <a16:creationId xmlns:a16="http://schemas.microsoft.com/office/drawing/2014/main" id="{CE40D196-FCD6-7C45-0F7B-D37CBF3AFA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0" name="Picture 9" descr="A picture containing colorfulness, lilac, screenshot, purple&#10;&#10;Description automatically generated">
            <a:extLst>
              <a:ext uri="{FF2B5EF4-FFF2-40B4-BE49-F238E27FC236}">
                <a16:creationId xmlns:a16="http://schemas.microsoft.com/office/drawing/2014/main" id="{2201E056-5EF7-3EF6-5EA3-2E95B28AA8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1" name="Picture 10" descr="A picture containing colorfulness, lilac, screenshot, purple&#10;&#10;Description automatically generated">
            <a:extLst>
              <a:ext uri="{FF2B5EF4-FFF2-40B4-BE49-F238E27FC236}">
                <a16:creationId xmlns:a16="http://schemas.microsoft.com/office/drawing/2014/main" id="{5A69C1F0-67DA-8237-6FA6-82B440CA41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12" name="Picture 11" descr="A picture containing colorfulness, lilac, screenshot, purple&#10;&#10;Description automatically generated">
            <a:extLst>
              <a:ext uri="{FF2B5EF4-FFF2-40B4-BE49-F238E27FC236}">
                <a16:creationId xmlns:a16="http://schemas.microsoft.com/office/drawing/2014/main" id="{A8E37009-368A-A7C4-1592-B597D01D88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13" name="Picture 12" descr="A picture containing colorfulness, lilac, screenshot, purple&#10;&#10;Description automatically generated">
            <a:extLst>
              <a:ext uri="{FF2B5EF4-FFF2-40B4-BE49-F238E27FC236}">
                <a16:creationId xmlns:a16="http://schemas.microsoft.com/office/drawing/2014/main" id="{6F4FE550-AF3D-214F-5154-56D6061F1F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15" name="Picture 14" descr="A picture containing colorfulness, lilac, screenshot, purple&#10;&#10;Description automatically generated">
            <a:extLst>
              <a:ext uri="{FF2B5EF4-FFF2-40B4-BE49-F238E27FC236}">
                <a16:creationId xmlns:a16="http://schemas.microsoft.com/office/drawing/2014/main" id="{FE791350-3118-3AB0-60C2-6EBFC2C54D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spTree>
    <p:extLst>
      <p:ext uri="{BB962C8B-B14F-4D97-AF65-F5344CB8AC3E}">
        <p14:creationId xmlns:p14="http://schemas.microsoft.com/office/powerpoint/2010/main" val="413262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6B2E-621E-9C38-5D02-4841B8010578}"/>
              </a:ext>
            </a:extLst>
          </p:cNvPr>
          <p:cNvSpPr>
            <a:spLocks noGrp="1"/>
          </p:cNvSpPr>
          <p:nvPr>
            <p:ph type="title"/>
          </p:nvPr>
        </p:nvSpPr>
        <p:spPr>
          <a:xfrm>
            <a:off x="838200" y="365126"/>
            <a:ext cx="10515600" cy="1199906"/>
          </a:xfrm>
        </p:spPr>
        <p:txBody>
          <a:bodyPr/>
          <a:lstStyle/>
          <a:p>
            <a:r>
              <a:rPr lang="en-GB">
                <a:solidFill>
                  <a:srgbClr val="75C7B9"/>
                </a:solidFill>
                <a:latin typeface="Barlow Condensed Medium" panose="00000606000000000000" pitchFamily="2" charset="0"/>
              </a:rPr>
              <a:t>Key changes to charity law affecting charity trustees</a:t>
            </a:r>
          </a:p>
        </p:txBody>
      </p:sp>
      <p:sp>
        <p:nvSpPr>
          <p:cNvPr id="3" name="Content Placeholder 2">
            <a:extLst>
              <a:ext uri="{FF2B5EF4-FFF2-40B4-BE49-F238E27FC236}">
                <a16:creationId xmlns:a16="http://schemas.microsoft.com/office/drawing/2014/main" id="{1F9C22E0-1C0E-6E49-03A5-B3DDF9195396}"/>
              </a:ext>
            </a:extLst>
          </p:cNvPr>
          <p:cNvSpPr>
            <a:spLocks noGrp="1"/>
          </p:cNvSpPr>
          <p:nvPr>
            <p:ph idx="1"/>
          </p:nvPr>
        </p:nvSpPr>
        <p:spPr>
          <a:xfrm>
            <a:off x="838200" y="1675693"/>
            <a:ext cx="10635761" cy="4111170"/>
          </a:xfrm>
        </p:spPr>
        <p:txBody>
          <a:bodyPr>
            <a:normAutofit fontScale="92500" lnSpcReduction="10000"/>
          </a:bodyPr>
          <a:lstStyle/>
          <a:p>
            <a:pPr marL="0" indent="0">
              <a:buNone/>
            </a:pPr>
            <a:r>
              <a:rPr lang="en-GB" sz="2600" b="1">
                <a:solidFill>
                  <a:schemeClr val="tx1">
                    <a:lumMod val="65000"/>
                    <a:lumOff val="35000"/>
                  </a:schemeClr>
                </a:solidFill>
                <a:latin typeface="DM Sans" pitchFamily="2" charset="0"/>
              </a:rPr>
              <a:t>Charities (Regulation and Administration) (Scotland) Act 2023</a:t>
            </a:r>
            <a:br>
              <a:rPr lang="en-GB" sz="2400" b="1">
                <a:solidFill>
                  <a:schemeClr val="tx1">
                    <a:lumMod val="65000"/>
                    <a:lumOff val="35000"/>
                  </a:schemeClr>
                </a:solidFill>
                <a:latin typeface="DM Sans" pitchFamily="2" charset="0"/>
              </a:rPr>
            </a:br>
            <a:endParaRPr lang="en-GB" sz="2400" b="1">
              <a:solidFill>
                <a:schemeClr val="tx1">
                  <a:lumMod val="65000"/>
                  <a:lumOff val="35000"/>
                </a:schemeClr>
              </a:solidFill>
              <a:latin typeface="DM Sans" pitchFamily="2" charset="0"/>
            </a:endParaRPr>
          </a:p>
          <a:p>
            <a:r>
              <a:rPr lang="en-GB">
                <a:solidFill>
                  <a:srgbClr val="EC008C"/>
                </a:solidFill>
                <a:latin typeface="DM Sans" pitchFamily="2" charset="0"/>
              </a:rPr>
              <a:t>30 June 2025</a:t>
            </a:r>
            <a:br>
              <a:rPr lang="en-GB">
                <a:solidFill>
                  <a:schemeClr val="tx1">
                    <a:lumMod val="65000"/>
                    <a:lumOff val="35000"/>
                  </a:schemeClr>
                </a:solidFill>
                <a:latin typeface="DM Sans" pitchFamily="2" charset="0"/>
              </a:rPr>
            </a:br>
            <a:r>
              <a:rPr lang="en-GB">
                <a:solidFill>
                  <a:schemeClr val="tx1">
                    <a:lumMod val="65000"/>
                    <a:lumOff val="35000"/>
                  </a:schemeClr>
                </a:solidFill>
                <a:latin typeface="DM Sans" pitchFamily="2" charset="0"/>
              </a:rPr>
              <a:t>Registration of all charity trustees with OSCR commenced</a:t>
            </a:r>
            <a:br>
              <a:rPr lang="en-GB">
                <a:solidFill>
                  <a:schemeClr val="tx1">
                    <a:lumMod val="65000"/>
                    <a:lumOff val="35000"/>
                  </a:schemeClr>
                </a:solidFill>
                <a:latin typeface="DM Sans" pitchFamily="2" charset="0"/>
              </a:rPr>
            </a:br>
            <a:endParaRPr lang="en-GB">
              <a:solidFill>
                <a:schemeClr val="tx1">
                  <a:lumMod val="65000"/>
                  <a:lumOff val="35000"/>
                </a:schemeClr>
              </a:solidFill>
              <a:latin typeface="DM Sans" pitchFamily="2" charset="0"/>
            </a:endParaRPr>
          </a:p>
          <a:p>
            <a:r>
              <a:rPr lang="en-GB">
                <a:solidFill>
                  <a:srgbClr val="EC008C"/>
                </a:solidFill>
                <a:latin typeface="DM Sans" pitchFamily="2" charset="0"/>
              </a:rPr>
              <a:t>31 August 2025</a:t>
            </a:r>
            <a:br>
              <a:rPr lang="en-GB">
                <a:solidFill>
                  <a:schemeClr val="tx1">
                    <a:lumMod val="65000"/>
                    <a:lumOff val="35000"/>
                  </a:schemeClr>
                </a:solidFill>
                <a:latin typeface="DM Sans" pitchFamily="2" charset="0"/>
              </a:rPr>
            </a:br>
            <a:r>
              <a:rPr lang="en-GB">
                <a:solidFill>
                  <a:schemeClr val="tx1">
                    <a:lumMod val="65000"/>
                    <a:lumOff val="35000"/>
                  </a:schemeClr>
                </a:solidFill>
                <a:latin typeface="DM Sans" pitchFamily="2" charset="0"/>
              </a:rPr>
              <a:t>New rules on automatic trustee disqualification came into effect</a:t>
            </a:r>
            <a:br>
              <a:rPr lang="en-GB">
                <a:solidFill>
                  <a:schemeClr val="tx1">
                    <a:lumMod val="65000"/>
                    <a:lumOff val="35000"/>
                  </a:schemeClr>
                </a:solidFill>
                <a:latin typeface="DM Sans" pitchFamily="2" charset="0"/>
              </a:rPr>
            </a:br>
            <a:endParaRPr lang="en-GB">
              <a:solidFill>
                <a:schemeClr val="tx1">
                  <a:lumMod val="65000"/>
                  <a:lumOff val="35000"/>
                </a:schemeClr>
              </a:solidFill>
              <a:latin typeface="DM Sans" pitchFamily="2" charset="0"/>
            </a:endParaRPr>
          </a:p>
          <a:p>
            <a:r>
              <a:rPr lang="en-GB">
                <a:solidFill>
                  <a:srgbClr val="EC008C"/>
                </a:solidFill>
                <a:latin typeface="DM Sans" pitchFamily="2" charset="0"/>
              </a:rPr>
              <a:t>early 2026</a:t>
            </a:r>
            <a:br>
              <a:rPr lang="en-GB">
                <a:solidFill>
                  <a:schemeClr val="tx1">
                    <a:lumMod val="65000"/>
                    <a:lumOff val="35000"/>
                  </a:schemeClr>
                </a:solidFill>
                <a:latin typeface="DM Sans" pitchFamily="2" charset="0"/>
              </a:rPr>
            </a:br>
            <a:r>
              <a:rPr lang="en-GB">
                <a:solidFill>
                  <a:schemeClr val="tx1">
                    <a:lumMod val="65000"/>
                    <a:lumOff val="35000"/>
                  </a:schemeClr>
                </a:solidFill>
                <a:latin typeface="DM Sans" pitchFamily="2" charset="0"/>
              </a:rPr>
              <a:t>Trustee names and charity accounts are expected to be published on the Scottish Charity Register</a:t>
            </a:r>
          </a:p>
        </p:txBody>
      </p:sp>
      <p:pic>
        <p:nvPicPr>
          <p:cNvPr id="4" name="Picture 3" descr="A picture containing colorfulness, lilac, screenshot, purple&#10;&#10;Description automatically generated">
            <a:extLst>
              <a:ext uri="{FF2B5EF4-FFF2-40B4-BE49-F238E27FC236}">
                <a16:creationId xmlns:a16="http://schemas.microsoft.com/office/drawing/2014/main" id="{010E8503-5E71-F5DE-D3D8-6224D5E0DC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5" name="Picture 4" descr="A picture containing colorfulness, lilac, screenshot, purple&#10;&#10;Description automatically generated">
            <a:extLst>
              <a:ext uri="{FF2B5EF4-FFF2-40B4-BE49-F238E27FC236}">
                <a16:creationId xmlns:a16="http://schemas.microsoft.com/office/drawing/2014/main" id="{1722E610-9A2E-B672-0031-12361775D8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6" name="Picture 5" descr="A picture containing colorfulness, lilac, screenshot, purple&#10;&#10;Description automatically generated">
            <a:extLst>
              <a:ext uri="{FF2B5EF4-FFF2-40B4-BE49-F238E27FC236}">
                <a16:creationId xmlns:a16="http://schemas.microsoft.com/office/drawing/2014/main" id="{D00FD75D-978D-5D11-A009-6187DDA414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7" name="Picture 6" descr="A picture containing colorfulness, lilac, screenshot, purple&#10;&#10;Description automatically generated">
            <a:extLst>
              <a:ext uri="{FF2B5EF4-FFF2-40B4-BE49-F238E27FC236}">
                <a16:creationId xmlns:a16="http://schemas.microsoft.com/office/drawing/2014/main" id="{56E5680F-1567-FA3C-7A66-55CA30070DE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8" name="Picture 7" descr="A picture containing colorfulness, lilac, screenshot, purple&#10;&#10;Description automatically generated">
            <a:extLst>
              <a:ext uri="{FF2B5EF4-FFF2-40B4-BE49-F238E27FC236}">
                <a16:creationId xmlns:a16="http://schemas.microsoft.com/office/drawing/2014/main" id="{61C448B1-F15B-98EB-9EC0-0AE7848E8D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9" name="Picture 8" descr="A picture containing colorfulness, lilac, screenshot, purple&#10;&#10;Description automatically generated">
            <a:extLst>
              <a:ext uri="{FF2B5EF4-FFF2-40B4-BE49-F238E27FC236}">
                <a16:creationId xmlns:a16="http://schemas.microsoft.com/office/drawing/2014/main" id="{2DFD563E-6C13-B317-3B0F-0BFE118BBC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10" name="Picture 9" descr="A picture containing colorfulness, lilac, screenshot, purple&#10;&#10;Description automatically generated">
            <a:extLst>
              <a:ext uri="{FF2B5EF4-FFF2-40B4-BE49-F238E27FC236}">
                <a16:creationId xmlns:a16="http://schemas.microsoft.com/office/drawing/2014/main" id="{1C30A5ED-479A-8473-9BBB-46D672A4A1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11" name="Picture 10" descr="A picture containing colorfulness, lilac, screenshot, purple&#10;&#10;Description automatically generated">
            <a:extLst>
              <a:ext uri="{FF2B5EF4-FFF2-40B4-BE49-F238E27FC236}">
                <a16:creationId xmlns:a16="http://schemas.microsoft.com/office/drawing/2014/main" id="{64181B52-2603-F296-7DDC-F2C5F494D1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12" name="Picture 11">
            <a:extLst>
              <a:ext uri="{FF2B5EF4-FFF2-40B4-BE49-F238E27FC236}">
                <a16:creationId xmlns:a16="http://schemas.microsoft.com/office/drawing/2014/main" id="{7DB052D3-3634-007F-9BC0-4265A134F0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Tree>
    <p:extLst>
      <p:ext uri="{BB962C8B-B14F-4D97-AF65-F5344CB8AC3E}">
        <p14:creationId xmlns:p14="http://schemas.microsoft.com/office/powerpoint/2010/main" val="376916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6F0F-A18D-59EF-4190-C15EC9021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8336D-07AA-5956-98D8-07F85990EEAC}"/>
              </a:ext>
            </a:extLst>
          </p:cNvPr>
          <p:cNvSpPr>
            <a:spLocks noGrp="1"/>
          </p:cNvSpPr>
          <p:nvPr>
            <p:ph type="title"/>
          </p:nvPr>
        </p:nvSpPr>
        <p:spPr>
          <a:xfrm>
            <a:off x="838200" y="365126"/>
            <a:ext cx="10515600" cy="1199906"/>
          </a:xfrm>
        </p:spPr>
        <p:txBody>
          <a:bodyPr/>
          <a:lstStyle/>
          <a:p>
            <a:r>
              <a:rPr lang="en-GB">
                <a:solidFill>
                  <a:srgbClr val="75C7B9"/>
                </a:solidFill>
                <a:latin typeface="Barlow Condensed Medium" panose="00000606000000000000" pitchFamily="2" charset="0"/>
              </a:rPr>
              <a:t>Registration of charity trustees</a:t>
            </a:r>
          </a:p>
        </p:txBody>
      </p:sp>
      <p:sp>
        <p:nvSpPr>
          <p:cNvPr id="3" name="Content Placeholder 2">
            <a:extLst>
              <a:ext uri="{FF2B5EF4-FFF2-40B4-BE49-F238E27FC236}">
                <a16:creationId xmlns:a16="http://schemas.microsoft.com/office/drawing/2014/main" id="{C10B9920-86F8-EE8C-BC49-C09FD0A95179}"/>
              </a:ext>
            </a:extLst>
          </p:cNvPr>
          <p:cNvSpPr>
            <a:spLocks noGrp="1"/>
          </p:cNvSpPr>
          <p:nvPr>
            <p:ph idx="1"/>
          </p:nvPr>
        </p:nvSpPr>
        <p:spPr>
          <a:xfrm>
            <a:off x="838201" y="1675693"/>
            <a:ext cx="10261006" cy="4111170"/>
          </a:xfrm>
        </p:spPr>
        <p:txBody>
          <a:bodyPr>
            <a:normAutofit/>
          </a:bodyPr>
          <a:lstStyle/>
          <a:p>
            <a:r>
              <a:rPr lang="en-GB">
                <a:solidFill>
                  <a:schemeClr val="tx1">
                    <a:lumMod val="65000"/>
                    <a:lumOff val="35000"/>
                  </a:schemeClr>
                </a:solidFill>
                <a:latin typeface="DM Sans" pitchFamily="2" charset="0"/>
              </a:rPr>
              <a:t>Trustee name, address and other contact details</a:t>
            </a:r>
            <a:br>
              <a:rPr lang="en-GB">
                <a:solidFill>
                  <a:schemeClr val="tx1">
                    <a:lumMod val="65000"/>
                    <a:lumOff val="35000"/>
                  </a:schemeClr>
                </a:solidFill>
                <a:latin typeface="DM Sans" pitchFamily="2" charset="0"/>
              </a:rPr>
            </a:br>
            <a:r>
              <a:rPr lang="en-GB">
                <a:solidFill>
                  <a:schemeClr val="tx1">
                    <a:lumMod val="65000"/>
                    <a:lumOff val="35000"/>
                  </a:schemeClr>
                </a:solidFill>
                <a:latin typeface="DM Sans" pitchFamily="2" charset="0"/>
              </a:rPr>
              <a:t>Date of birth</a:t>
            </a:r>
            <a:br>
              <a:rPr lang="en-GB">
                <a:solidFill>
                  <a:schemeClr val="tx1">
                    <a:lumMod val="65000"/>
                    <a:lumOff val="35000"/>
                  </a:schemeClr>
                </a:solidFill>
                <a:latin typeface="DM Sans" pitchFamily="2" charset="0"/>
              </a:rPr>
            </a:br>
            <a:r>
              <a:rPr lang="en-GB">
                <a:solidFill>
                  <a:schemeClr val="tx1">
                    <a:lumMod val="65000"/>
                    <a:lumOff val="35000"/>
                  </a:schemeClr>
                </a:solidFill>
                <a:latin typeface="DM Sans" pitchFamily="2" charset="0"/>
              </a:rPr>
              <a:t>Date of appointment (and termination)</a:t>
            </a:r>
          </a:p>
          <a:p>
            <a:endParaRPr lang="en-GB" sz="1000">
              <a:solidFill>
                <a:schemeClr val="tx1">
                  <a:lumMod val="65000"/>
                  <a:lumOff val="35000"/>
                </a:schemeClr>
              </a:solidFill>
              <a:latin typeface="DM Sans" pitchFamily="2" charset="0"/>
            </a:endParaRPr>
          </a:p>
          <a:p>
            <a:r>
              <a:rPr lang="en-GB">
                <a:solidFill>
                  <a:schemeClr val="tx1">
                    <a:lumMod val="65000"/>
                    <a:lumOff val="35000"/>
                  </a:schemeClr>
                </a:solidFill>
                <a:latin typeface="DM Sans" pitchFamily="2" charset="0"/>
              </a:rPr>
              <a:t>Data processed for OSCR internal use only</a:t>
            </a:r>
          </a:p>
          <a:p>
            <a:endParaRPr lang="en-GB" sz="1000">
              <a:solidFill>
                <a:schemeClr val="tx1">
                  <a:lumMod val="65000"/>
                  <a:lumOff val="35000"/>
                </a:schemeClr>
              </a:solidFill>
              <a:latin typeface="DM Sans" pitchFamily="2" charset="0"/>
            </a:endParaRPr>
          </a:p>
          <a:p>
            <a:r>
              <a:rPr lang="en-GB">
                <a:solidFill>
                  <a:schemeClr val="tx1">
                    <a:lumMod val="65000"/>
                    <a:lumOff val="35000"/>
                  </a:schemeClr>
                </a:solidFill>
                <a:latin typeface="DM Sans" pitchFamily="2" charset="0"/>
              </a:rPr>
              <a:t>Data entered by registered users through OSCR Online portal</a:t>
            </a:r>
          </a:p>
        </p:txBody>
      </p:sp>
      <p:pic>
        <p:nvPicPr>
          <p:cNvPr id="4" name="Picture 3" descr="A picture containing colorfulness, lilac, screenshot, purple&#10;&#10;Description automatically generated">
            <a:extLst>
              <a:ext uri="{FF2B5EF4-FFF2-40B4-BE49-F238E27FC236}">
                <a16:creationId xmlns:a16="http://schemas.microsoft.com/office/drawing/2014/main" id="{C3C10768-77F1-DDD5-0EF5-AD4033A402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5" name="Picture 4" descr="A picture containing colorfulness, lilac, screenshot, purple&#10;&#10;Description automatically generated">
            <a:extLst>
              <a:ext uri="{FF2B5EF4-FFF2-40B4-BE49-F238E27FC236}">
                <a16:creationId xmlns:a16="http://schemas.microsoft.com/office/drawing/2014/main" id="{1EEDCAA5-12E7-A3F0-99A3-908C1A10F8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6" name="Picture 5" descr="A picture containing colorfulness, lilac, screenshot, purple&#10;&#10;Description automatically generated">
            <a:extLst>
              <a:ext uri="{FF2B5EF4-FFF2-40B4-BE49-F238E27FC236}">
                <a16:creationId xmlns:a16="http://schemas.microsoft.com/office/drawing/2014/main" id="{A6A92A63-AD33-B8BA-AFC2-9A82ECD489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7" name="Picture 6" descr="A picture containing colorfulness, lilac, screenshot, purple&#10;&#10;Description automatically generated">
            <a:extLst>
              <a:ext uri="{FF2B5EF4-FFF2-40B4-BE49-F238E27FC236}">
                <a16:creationId xmlns:a16="http://schemas.microsoft.com/office/drawing/2014/main" id="{EE45739B-965E-57E2-2B37-EBD29DCE63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8" name="Picture 7" descr="A picture containing colorfulness, lilac, screenshot, purple&#10;&#10;Description automatically generated">
            <a:extLst>
              <a:ext uri="{FF2B5EF4-FFF2-40B4-BE49-F238E27FC236}">
                <a16:creationId xmlns:a16="http://schemas.microsoft.com/office/drawing/2014/main" id="{B91503B7-49BE-1D2D-AB9F-35AD5FAFB6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9" name="Picture 8" descr="A picture containing colorfulness, lilac, screenshot, purple&#10;&#10;Description automatically generated">
            <a:extLst>
              <a:ext uri="{FF2B5EF4-FFF2-40B4-BE49-F238E27FC236}">
                <a16:creationId xmlns:a16="http://schemas.microsoft.com/office/drawing/2014/main" id="{E02996A6-5D00-5E5D-BC85-80CE4F78AC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10" name="Picture 9" descr="A picture containing colorfulness, lilac, screenshot, purple&#10;&#10;Description automatically generated">
            <a:extLst>
              <a:ext uri="{FF2B5EF4-FFF2-40B4-BE49-F238E27FC236}">
                <a16:creationId xmlns:a16="http://schemas.microsoft.com/office/drawing/2014/main" id="{A84CAC54-8885-B7A9-E8D7-354A4A8D65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11" name="Picture 10" descr="A picture containing colorfulness, lilac, screenshot, purple&#10;&#10;Description automatically generated">
            <a:extLst>
              <a:ext uri="{FF2B5EF4-FFF2-40B4-BE49-F238E27FC236}">
                <a16:creationId xmlns:a16="http://schemas.microsoft.com/office/drawing/2014/main" id="{D17DDC14-0B3B-C1D3-EEB3-BCF0E74EDF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12" name="Picture 11">
            <a:extLst>
              <a:ext uri="{FF2B5EF4-FFF2-40B4-BE49-F238E27FC236}">
                <a16:creationId xmlns:a16="http://schemas.microsoft.com/office/drawing/2014/main" id="{EDEFD74F-8DDE-DF82-4CC0-8F5DE4FF66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Tree>
    <p:extLst>
      <p:ext uri="{BB962C8B-B14F-4D97-AF65-F5344CB8AC3E}">
        <p14:creationId xmlns:p14="http://schemas.microsoft.com/office/powerpoint/2010/main" val="321614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E48D-2223-4086-30A2-04DAC73E7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B569-E065-5F62-2142-DEA765F2098B}"/>
              </a:ext>
            </a:extLst>
          </p:cNvPr>
          <p:cNvSpPr>
            <a:spLocks noGrp="1"/>
          </p:cNvSpPr>
          <p:nvPr>
            <p:ph type="title"/>
          </p:nvPr>
        </p:nvSpPr>
        <p:spPr>
          <a:xfrm>
            <a:off x="838200" y="365125"/>
            <a:ext cx="6559193" cy="1325563"/>
          </a:xfrm>
        </p:spPr>
        <p:txBody>
          <a:bodyPr/>
          <a:lstStyle/>
          <a:p>
            <a:r>
              <a:rPr lang="en-US">
                <a:solidFill>
                  <a:srgbClr val="75C7B9"/>
                </a:solidFill>
                <a:latin typeface="Barlow Condensed Medium" panose="00000606000000000000" pitchFamily="2" charset="0"/>
              </a:rPr>
              <a:t>Keeping your personal data safe</a:t>
            </a:r>
            <a:endParaRPr lang="en-GB">
              <a:solidFill>
                <a:srgbClr val="75C7B9"/>
              </a:solidFill>
            </a:endParaRPr>
          </a:p>
        </p:txBody>
      </p:sp>
      <p:sp>
        <p:nvSpPr>
          <p:cNvPr id="3" name="Content Placeholder 2">
            <a:extLst>
              <a:ext uri="{FF2B5EF4-FFF2-40B4-BE49-F238E27FC236}">
                <a16:creationId xmlns:a16="http://schemas.microsoft.com/office/drawing/2014/main" id="{558033B3-A17A-52F7-518B-D68A6DF78EE3}"/>
              </a:ext>
            </a:extLst>
          </p:cNvPr>
          <p:cNvSpPr>
            <a:spLocks noGrp="1"/>
          </p:cNvSpPr>
          <p:nvPr>
            <p:ph sz="half" idx="1"/>
          </p:nvPr>
        </p:nvSpPr>
        <p:spPr>
          <a:xfrm>
            <a:off x="838199" y="1433146"/>
            <a:ext cx="11210859" cy="4686067"/>
          </a:xfrm>
        </p:spPr>
        <p:txBody>
          <a:bodyPr>
            <a:normAutofit/>
          </a:bodyPr>
          <a:lstStyle/>
          <a:p>
            <a:pPr marL="0" indent="0">
              <a:buNone/>
            </a:pPr>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p:txBody>
      </p:sp>
      <p:pic>
        <p:nvPicPr>
          <p:cNvPr id="15" name="Picture 14" descr="A picture containing colorfulness, lilac, screenshot, purple&#10;&#10;Description automatically generated">
            <a:extLst>
              <a:ext uri="{FF2B5EF4-FFF2-40B4-BE49-F238E27FC236}">
                <a16:creationId xmlns:a16="http://schemas.microsoft.com/office/drawing/2014/main" id="{2AE73714-D876-8B43-005C-539226788F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16" name="Picture 15" descr="A picture containing colorfulness, lilac, screenshot, purple&#10;&#10;Description automatically generated">
            <a:extLst>
              <a:ext uri="{FF2B5EF4-FFF2-40B4-BE49-F238E27FC236}">
                <a16:creationId xmlns:a16="http://schemas.microsoft.com/office/drawing/2014/main" id="{1D2024B2-E91B-D57D-2FF3-4B6F87E3AA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17" name="Picture 16" descr="A picture containing colorfulness, lilac, screenshot, purple&#10;&#10;Description automatically generated">
            <a:extLst>
              <a:ext uri="{FF2B5EF4-FFF2-40B4-BE49-F238E27FC236}">
                <a16:creationId xmlns:a16="http://schemas.microsoft.com/office/drawing/2014/main" id="{EFE09B3B-3DB7-9FE2-2C60-7D9A9D48EB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8" name="Picture 17" descr="A picture containing colorfulness, lilac, screenshot, purple&#10;&#10;Description automatically generated">
            <a:extLst>
              <a:ext uri="{FF2B5EF4-FFF2-40B4-BE49-F238E27FC236}">
                <a16:creationId xmlns:a16="http://schemas.microsoft.com/office/drawing/2014/main" id="{EFBCCF00-B3A6-FF7A-2B2D-635761D319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9" name="Picture 18" descr="A picture containing colorfulness, lilac, screenshot, purple&#10;&#10;Description automatically generated">
            <a:extLst>
              <a:ext uri="{FF2B5EF4-FFF2-40B4-BE49-F238E27FC236}">
                <a16:creationId xmlns:a16="http://schemas.microsoft.com/office/drawing/2014/main" id="{C681A60D-1BE6-AA47-7516-D3B5303CFE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20" name="Picture 19" descr="A picture containing colorfulness, lilac, screenshot, purple&#10;&#10;Description automatically generated">
            <a:extLst>
              <a:ext uri="{FF2B5EF4-FFF2-40B4-BE49-F238E27FC236}">
                <a16:creationId xmlns:a16="http://schemas.microsoft.com/office/drawing/2014/main" id="{A98ACB96-1FDE-3602-60D7-B64162C16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21" name="Picture 20" descr="A picture containing colorfulness, lilac, screenshot, purple&#10;&#10;Description automatically generated">
            <a:extLst>
              <a:ext uri="{FF2B5EF4-FFF2-40B4-BE49-F238E27FC236}">
                <a16:creationId xmlns:a16="http://schemas.microsoft.com/office/drawing/2014/main" id="{59A143C6-D7FD-BB62-A6D0-1CA46E3120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22" name="Picture 21" descr="A picture containing colorfulness, lilac, screenshot, purple&#10;&#10;Description automatically generated">
            <a:extLst>
              <a:ext uri="{FF2B5EF4-FFF2-40B4-BE49-F238E27FC236}">
                <a16:creationId xmlns:a16="http://schemas.microsoft.com/office/drawing/2014/main" id="{0217F11A-7CFF-587B-C0C3-DC11442732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5" name="Picture 4">
            <a:extLst>
              <a:ext uri="{FF2B5EF4-FFF2-40B4-BE49-F238E27FC236}">
                <a16:creationId xmlns:a16="http://schemas.microsoft.com/office/drawing/2014/main" id="{5D8AF4D9-E59C-059F-104B-8DD7A4C658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
        <p:nvSpPr>
          <p:cNvPr id="4" name="Content Placeholder 2">
            <a:extLst>
              <a:ext uri="{FF2B5EF4-FFF2-40B4-BE49-F238E27FC236}">
                <a16:creationId xmlns:a16="http://schemas.microsoft.com/office/drawing/2014/main" id="{3C0BF5C0-70BE-CC19-8BE2-ABF5DE2472E5}"/>
              </a:ext>
            </a:extLst>
          </p:cNvPr>
          <p:cNvSpPr txBox="1">
            <a:spLocks/>
          </p:cNvSpPr>
          <p:nvPr/>
        </p:nvSpPr>
        <p:spPr>
          <a:xfrm>
            <a:off x="774264" y="1500786"/>
            <a:ext cx="6479390" cy="413640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a:solidFill>
                  <a:schemeClr val="tx1">
                    <a:lumMod val="65000"/>
                    <a:lumOff val="35000"/>
                  </a:schemeClr>
                </a:solidFill>
                <a:latin typeface="DM Sans" pitchFamily="2" charset="0"/>
              </a:rPr>
              <a:t>Annual data protection training for all staff</a:t>
            </a:r>
          </a:p>
          <a:p>
            <a:pPr>
              <a:lnSpc>
                <a:spcPct val="120000"/>
              </a:lnSpc>
            </a:pPr>
            <a:r>
              <a:rPr lang="en-GB">
                <a:solidFill>
                  <a:schemeClr val="tx1">
                    <a:lumMod val="65000"/>
                    <a:lumOff val="35000"/>
                  </a:schemeClr>
                </a:solidFill>
                <a:latin typeface="DM Sans" pitchFamily="2" charset="0"/>
              </a:rPr>
              <a:t>Regular cybersecurity checks</a:t>
            </a:r>
          </a:p>
          <a:p>
            <a:pPr>
              <a:lnSpc>
                <a:spcPct val="120000"/>
              </a:lnSpc>
            </a:pPr>
            <a:r>
              <a:rPr lang="en-GB">
                <a:solidFill>
                  <a:schemeClr val="tx1">
                    <a:lumMod val="65000"/>
                    <a:lumOff val="35000"/>
                  </a:schemeClr>
                </a:solidFill>
                <a:latin typeface="DM Sans" pitchFamily="2" charset="0"/>
              </a:rPr>
              <a:t>Strong security from all points of access</a:t>
            </a:r>
          </a:p>
          <a:p>
            <a:pPr>
              <a:lnSpc>
                <a:spcPct val="120000"/>
              </a:lnSpc>
            </a:pPr>
            <a:r>
              <a:rPr lang="en-GB">
                <a:solidFill>
                  <a:schemeClr val="tx1">
                    <a:lumMod val="65000"/>
                    <a:lumOff val="35000"/>
                  </a:schemeClr>
                </a:solidFill>
                <a:latin typeface="DM Sans" pitchFamily="2" charset="0"/>
              </a:rPr>
              <a:t>All technological devices are encrypted</a:t>
            </a:r>
          </a:p>
          <a:p>
            <a:pPr>
              <a:lnSpc>
                <a:spcPct val="120000"/>
              </a:lnSpc>
            </a:pPr>
            <a:r>
              <a:rPr lang="en-GB">
                <a:solidFill>
                  <a:schemeClr val="tx1">
                    <a:lumMod val="65000"/>
                    <a:lumOff val="35000"/>
                  </a:schemeClr>
                </a:solidFill>
                <a:latin typeface="DM Sans" pitchFamily="2" charset="0"/>
              </a:rPr>
              <a:t>Multi-factor authentication</a:t>
            </a:r>
          </a:p>
          <a:p>
            <a:pPr>
              <a:lnSpc>
                <a:spcPct val="120000"/>
              </a:lnSpc>
            </a:pPr>
            <a:r>
              <a:rPr lang="en-GB">
                <a:solidFill>
                  <a:schemeClr val="tx1">
                    <a:lumMod val="65000"/>
                    <a:lumOff val="35000"/>
                  </a:schemeClr>
                </a:solidFill>
                <a:latin typeface="DM Sans" pitchFamily="2" charset="0"/>
              </a:rPr>
              <a:t>Role-based permissions</a:t>
            </a:r>
          </a:p>
          <a:p>
            <a:pPr>
              <a:lnSpc>
                <a:spcPct val="120000"/>
              </a:lnSpc>
            </a:pPr>
            <a:r>
              <a:rPr lang="en-GB" err="1">
                <a:solidFill>
                  <a:schemeClr val="tx1">
                    <a:lumMod val="65000"/>
                    <a:lumOff val="35000"/>
                  </a:schemeClr>
                </a:solidFill>
                <a:latin typeface="DM Sans" pitchFamily="2" charset="0"/>
              </a:rPr>
              <a:t>CyberEssentials</a:t>
            </a:r>
            <a:r>
              <a:rPr lang="en-GB">
                <a:solidFill>
                  <a:schemeClr val="tx1">
                    <a:lumMod val="65000"/>
                    <a:lumOff val="35000"/>
                  </a:schemeClr>
                </a:solidFill>
                <a:latin typeface="DM Sans" pitchFamily="2" charset="0"/>
              </a:rPr>
              <a:t> Plus accreditation</a:t>
            </a:r>
          </a:p>
        </p:txBody>
      </p:sp>
      <p:pic>
        <p:nvPicPr>
          <p:cNvPr id="7" name="Picture 6" descr="A blue and green logo&#10;&#10;AI-generated content may be incorrect.">
            <a:extLst>
              <a:ext uri="{FF2B5EF4-FFF2-40B4-BE49-F238E27FC236}">
                <a16:creationId xmlns:a16="http://schemas.microsoft.com/office/drawing/2014/main" id="{1FD9A998-6941-2D8E-3935-BD5987C2F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386" y="1500786"/>
            <a:ext cx="3213690" cy="3856428"/>
          </a:xfrm>
          <a:prstGeom prst="rect">
            <a:avLst/>
          </a:prstGeom>
        </p:spPr>
      </p:pic>
    </p:spTree>
    <p:extLst>
      <p:ext uri="{BB962C8B-B14F-4D97-AF65-F5344CB8AC3E}">
        <p14:creationId xmlns:p14="http://schemas.microsoft.com/office/powerpoint/2010/main" val="352612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77D4-1FA8-768C-E087-37CC28DF702B}"/>
              </a:ext>
            </a:extLst>
          </p:cNvPr>
          <p:cNvSpPr>
            <a:spLocks noGrp="1"/>
          </p:cNvSpPr>
          <p:nvPr>
            <p:ph type="title"/>
          </p:nvPr>
        </p:nvSpPr>
        <p:spPr/>
        <p:txBody>
          <a:bodyPr/>
          <a:lstStyle/>
          <a:p>
            <a:r>
              <a:rPr lang="en-GB">
                <a:solidFill>
                  <a:srgbClr val="75C7B9"/>
                </a:solidFill>
                <a:latin typeface="Barlow Condensed Medium" panose="00000606000000000000" pitchFamily="2" charset="0"/>
              </a:rPr>
              <a:t>Trustee registration – what we’ve found so far</a:t>
            </a:r>
            <a:endParaRPr lang="en-GB">
              <a:solidFill>
                <a:srgbClr val="75C7B9"/>
              </a:solidFill>
            </a:endParaRPr>
          </a:p>
        </p:txBody>
      </p:sp>
      <p:sp>
        <p:nvSpPr>
          <p:cNvPr id="3" name="Content Placeholder 2">
            <a:extLst>
              <a:ext uri="{FF2B5EF4-FFF2-40B4-BE49-F238E27FC236}">
                <a16:creationId xmlns:a16="http://schemas.microsoft.com/office/drawing/2014/main" id="{66080278-BAAC-12D0-4841-51C7C28F5044}"/>
              </a:ext>
            </a:extLst>
          </p:cNvPr>
          <p:cNvSpPr>
            <a:spLocks noGrp="1"/>
          </p:cNvSpPr>
          <p:nvPr>
            <p:ph sz="half" idx="1"/>
          </p:nvPr>
        </p:nvSpPr>
        <p:spPr>
          <a:xfrm>
            <a:off x="838200" y="1825625"/>
            <a:ext cx="6714392" cy="4351338"/>
          </a:xfrm>
        </p:spPr>
        <p:txBody>
          <a:bodyPr>
            <a:normAutofit lnSpcReduction="10000"/>
          </a:bodyPr>
          <a:lstStyle/>
          <a:p>
            <a:r>
              <a:rPr lang="en-GB">
                <a:solidFill>
                  <a:schemeClr val="tx1">
                    <a:lumMod val="65000"/>
                    <a:lumOff val="35000"/>
                  </a:schemeClr>
                </a:solidFill>
                <a:latin typeface="DM Sans" pitchFamily="2" charset="0"/>
              </a:rPr>
              <a:t>Data received for 7,541 charities</a:t>
            </a:r>
          </a:p>
          <a:p>
            <a:r>
              <a:rPr lang="en-GB">
                <a:solidFill>
                  <a:schemeClr val="tx1">
                    <a:lumMod val="65000"/>
                    <a:lumOff val="35000"/>
                  </a:schemeClr>
                </a:solidFill>
                <a:latin typeface="DM Sans" pitchFamily="2" charset="0"/>
              </a:rPr>
              <a:t>Total trustees recorded</a:t>
            </a:r>
          </a:p>
          <a:p>
            <a:r>
              <a:rPr lang="en-GB">
                <a:solidFill>
                  <a:schemeClr val="tx1">
                    <a:lumMod val="65000"/>
                    <a:lumOff val="35000"/>
                  </a:schemeClr>
                </a:solidFill>
                <a:latin typeface="DM Sans" pitchFamily="2" charset="0"/>
              </a:rPr>
              <a:t>Median age of trustees</a:t>
            </a:r>
          </a:p>
          <a:p>
            <a:r>
              <a:rPr lang="en-GB">
                <a:solidFill>
                  <a:schemeClr val="tx1">
                    <a:lumMod val="65000"/>
                    <a:lumOff val="35000"/>
                  </a:schemeClr>
                </a:solidFill>
                <a:latin typeface="DM Sans" pitchFamily="2" charset="0"/>
              </a:rPr>
              <a:t>Youngest trustee</a:t>
            </a:r>
          </a:p>
          <a:p>
            <a:r>
              <a:rPr lang="en-GB">
                <a:solidFill>
                  <a:schemeClr val="tx1">
                    <a:lumMod val="65000"/>
                    <a:lumOff val="35000"/>
                  </a:schemeClr>
                </a:solidFill>
                <a:latin typeface="DM Sans" pitchFamily="2" charset="0"/>
              </a:rPr>
              <a:t>Oldest trustee</a:t>
            </a:r>
          </a:p>
          <a:p>
            <a:r>
              <a:rPr lang="en-GB">
                <a:solidFill>
                  <a:schemeClr val="tx1">
                    <a:lumMod val="65000"/>
                    <a:lumOff val="35000"/>
                  </a:schemeClr>
                </a:solidFill>
                <a:latin typeface="DM Sans" pitchFamily="2" charset="0"/>
              </a:rPr>
              <a:t>Average time serving as a trustee</a:t>
            </a:r>
          </a:p>
          <a:p>
            <a:r>
              <a:rPr lang="en-GB">
                <a:solidFill>
                  <a:schemeClr val="tx1">
                    <a:lumMod val="65000"/>
                    <a:lumOff val="35000"/>
                  </a:schemeClr>
                </a:solidFill>
                <a:latin typeface="DM Sans" pitchFamily="2" charset="0"/>
              </a:rPr>
              <a:t>Longest time serving</a:t>
            </a:r>
          </a:p>
          <a:p>
            <a:r>
              <a:rPr lang="en-GB">
                <a:solidFill>
                  <a:schemeClr val="tx1">
                    <a:lumMod val="65000"/>
                    <a:lumOff val="35000"/>
                  </a:schemeClr>
                </a:solidFill>
                <a:latin typeface="DM Sans" pitchFamily="2" charset="0"/>
              </a:rPr>
              <a:t>Average trustees per charity</a:t>
            </a:r>
          </a:p>
          <a:p>
            <a:r>
              <a:rPr lang="en-GB">
                <a:solidFill>
                  <a:schemeClr val="tx1">
                    <a:lumMod val="65000"/>
                    <a:lumOff val="35000"/>
                  </a:schemeClr>
                </a:solidFill>
                <a:latin typeface="DM Sans" pitchFamily="2" charset="0"/>
              </a:rPr>
              <a:t>Highest number of trustees</a:t>
            </a:r>
          </a:p>
        </p:txBody>
      </p:sp>
      <p:sp>
        <p:nvSpPr>
          <p:cNvPr id="4" name="Content Placeholder 3">
            <a:extLst>
              <a:ext uri="{FF2B5EF4-FFF2-40B4-BE49-F238E27FC236}">
                <a16:creationId xmlns:a16="http://schemas.microsoft.com/office/drawing/2014/main" id="{0319E32B-1A0C-DA4F-101C-85F27C718B6A}"/>
              </a:ext>
            </a:extLst>
          </p:cNvPr>
          <p:cNvSpPr>
            <a:spLocks noGrp="1"/>
          </p:cNvSpPr>
          <p:nvPr>
            <p:ph sz="half" idx="2"/>
          </p:nvPr>
        </p:nvSpPr>
        <p:spPr>
          <a:xfrm>
            <a:off x="7746022" y="1825625"/>
            <a:ext cx="3607777" cy="4351338"/>
          </a:xfrm>
        </p:spPr>
        <p:txBody>
          <a:bodyPr>
            <a:normAutofit lnSpcReduction="10000"/>
          </a:bodyPr>
          <a:lstStyle/>
          <a:p>
            <a:pPr marL="0" indent="0">
              <a:buNone/>
            </a:pPr>
            <a:r>
              <a:rPr lang="en-GB">
                <a:solidFill>
                  <a:schemeClr val="tx1">
                    <a:lumMod val="65000"/>
                    <a:lumOff val="35000"/>
                  </a:schemeClr>
                </a:solidFill>
                <a:latin typeface="DM Sans" pitchFamily="2" charset="0"/>
              </a:rPr>
              <a:t>30.4% compliance</a:t>
            </a:r>
          </a:p>
          <a:p>
            <a:pPr marL="0" indent="0">
              <a:buNone/>
            </a:pPr>
            <a:r>
              <a:rPr lang="en-GB">
                <a:solidFill>
                  <a:schemeClr val="tx1">
                    <a:lumMod val="65000"/>
                    <a:lumOff val="35000"/>
                  </a:schemeClr>
                </a:solidFill>
                <a:latin typeface="DM Sans" pitchFamily="2" charset="0"/>
              </a:rPr>
              <a:t>48,000</a:t>
            </a:r>
          </a:p>
          <a:p>
            <a:pPr marL="0" indent="0">
              <a:buNone/>
            </a:pPr>
            <a:r>
              <a:rPr lang="en-GB">
                <a:solidFill>
                  <a:schemeClr val="tx1">
                    <a:lumMod val="65000"/>
                    <a:lumOff val="35000"/>
                  </a:schemeClr>
                </a:solidFill>
                <a:latin typeface="DM Sans" pitchFamily="2" charset="0"/>
              </a:rPr>
              <a:t>62</a:t>
            </a:r>
          </a:p>
          <a:p>
            <a:pPr marL="0" indent="0">
              <a:buNone/>
            </a:pPr>
            <a:r>
              <a:rPr lang="en-GB">
                <a:solidFill>
                  <a:schemeClr val="tx1">
                    <a:lumMod val="65000"/>
                    <a:lumOff val="35000"/>
                  </a:schemeClr>
                </a:solidFill>
                <a:latin typeface="DM Sans" pitchFamily="2" charset="0"/>
              </a:rPr>
              <a:t>16</a:t>
            </a:r>
          </a:p>
          <a:p>
            <a:pPr marL="0" indent="0">
              <a:buNone/>
            </a:pPr>
            <a:r>
              <a:rPr lang="en-GB">
                <a:solidFill>
                  <a:schemeClr val="tx1">
                    <a:lumMod val="65000"/>
                    <a:lumOff val="35000"/>
                  </a:schemeClr>
                </a:solidFill>
                <a:latin typeface="DM Sans" pitchFamily="2" charset="0"/>
              </a:rPr>
              <a:t>108</a:t>
            </a:r>
          </a:p>
          <a:p>
            <a:pPr marL="0" indent="0">
              <a:buNone/>
            </a:pPr>
            <a:r>
              <a:rPr lang="en-GB">
                <a:solidFill>
                  <a:schemeClr val="tx1">
                    <a:lumMod val="65000"/>
                    <a:lumOff val="35000"/>
                  </a:schemeClr>
                </a:solidFill>
                <a:latin typeface="DM Sans" pitchFamily="2" charset="0"/>
              </a:rPr>
              <a:t>7.78 years</a:t>
            </a:r>
          </a:p>
          <a:p>
            <a:pPr marL="0" indent="0">
              <a:buNone/>
            </a:pPr>
            <a:r>
              <a:rPr lang="en-GB">
                <a:solidFill>
                  <a:schemeClr val="tx1">
                    <a:lumMod val="65000"/>
                    <a:lumOff val="35000"/>
                  </a:schemeClr>
                </a:solidFill>
                <a:latin typeface="DM Sans" pitchFamily="2" charset="0"/>
              </a:rPr>
              <a:t>80.9 years</a:t>
            </a:r>
          </a:p>
          <a:p>
            <a:pPr marL="0" indent="0">
              <a:buNone/>
            </a:pPr>
            <a:r>
              <a:rPr lang="en-GB">
                <a:solidFill>
                  <a:schemeClr val="tx1">
                    <a:lumMod val="65000"/>
                    <a:lumOff val="35000"/>
                  </a:schemeClr>
                </a:solidFill>
                <a:latin typeface="DM Sans" pitchFamily="2" charset="0"/>
              </a:rPr>
              <a:t>5</a:t>
            </a:r>
          </a:p>
          <a:p>
            <a:pPr marL="0" indent="0">
              <a:buNone/>
            </a:pPr>
            <a:r>
              <a:rPr lang="en-GB">
                <a:solidFill>
                  <a:schemeClr val="tx1">
                    <a:lumMod val="65000"/>
                    <a:lumOff val="35000"/>
                  </a:schemeClr>
                </a:solidFill>
                <a:latin typeface="DM Sans" pitchFamily="2" charset="0"/>
              </a:rPr>
              <a:t>256</a:t>
            </a:r>
          </a:p>
        </p:txBody>
      </p:sp>
      <p:pic>
        <p:nvPicPr>
          <p:cNvPr id="15" name="Picture 14" descr="A picture containing colorfulness, lilac, screenshot, purple&#10;&#10;Description automatically generated">
            <a:extLst>
              <a:ext uri="{FF2B5EF4-FFF2-40B4-BE49-F238E27FC236}">
                <a16:creationId xmlns:a16="http://schemas.microsoft.com/office/drawing/2014/main" id="{C6AC1757-2660-7A38-A12A-71FC8ED066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16" name="Picture 15" descr="A picture containing colorfulness, lilac, screenshot, purple&#10;&#10;Description automatically generated">
            <a:extLst>
              <a:ext uri="{FF2B5EF4-FFF2-40B4-BE49-F238E27FC236}">
                <a16:creationId xmlns:a16="http://schemas.microsoft.com/office/drawing/2014/main" id="{F3D5C3BE-1F1E-5574-3C62-350BEEC5B0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17" name="Picture 16" descr="A picture containing colorfulness, lilac, screenshot, purple&#10;&#10;Description automatically generated">
            <a:extLst>
              <a:ext uri="{FF2B5EF4-FFF2-40B4-BE49-F238E27FC236}">
                <a16:creationId xmlns:a16="http://schemas.microsoft.com/office/drawing/2014/main" id="{6DC9FBB9-90C2-4273-4374-9BF517289F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8" name="Picture 17" descr="A picture containing colorfulness, lilac, screenshot, purple&#10;&#10;Description automatically generated">
            <a:extLst>
              <a:ext uri="{FF2B5EF4-FFF2-40B4-BE49-F238E27FC236}">
                <a16:creationId xmlns:a16="http://schemas.microsoft.com/office/drawing/2014/main" id="{28E36F4B-A800-6695-5E1D-7E5FB0032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9" name="Picture 18" descr="A picture containing colorfulness, lilac, screenshot, purple&#10;&#10;Description automatically generated">
            <a:extLst>
              <a:ext uri="{FF2B5EF4-FFF2-40B4-BE49-F238E27FC236}">
                <a16:creationId xmlns:a16="http://schemas.microsoft.com/office/drawing/2014/main" id="{A97326B3-3FF4-ECE5-A5B4-0833EF03B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20" name="Picture 19" descr="A picture containing colorfulness, lilac, screenshot, purple&#10;&#10;Description automatically generated">
            <a:extLst>
              <a:ext uri="{FF2B5EF4-FFF2-40B4-BE49-F238E27FC236}">
                <a16:creationId xmlns:a16="http://schemas.microsoft.com/office/drawing/2014/main" id="{2C8DD256-F5A6-AAF1-6B63-DE704172C4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21" name="Picture 20" descr="A picture containing colorfulness, lilac, screenshot, purple&#10;&#10;Description automatically generated">
            <a:extLst>
              <a:ext uri="{FF2B5EF4-FFF2-40B4-BE49-F238E27FC236}">
                <a16:creationId xmlns:a16="http://schemas.microsoft.com/office/drawing/2014/main" id="{1A719430-2213-7E1F-C7A3-D771E10C4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22" name="Picture 21" descr="A picture containing colorfulness, lilac, screenshot, purple&#10;&#10;Description automatically generated">
            <a:extLst>
              <a:ext uri="{FF2B5EF4-FFF2-40B4-BE49-F238E27FC236}">
                <a16:creationId xmlns:a16="http://schemas.microsoft.com/office/drawing/2014/main" id="{88F3F955-80A8-7D75-FB19-C9E917A97D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5" name="Picture 4">
            <a:extLst>
              <a:ext uri="{FF2B5EF4-FFF2-40B4-BE49-F238E27FC236}">
                <a16:creationId xmlns:a16="http://schemas.microsoft.com/office/drawing/2014/main" id="{AA687988-EF5E-22D3-1FC0-6D25F9249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Tree>
    <p:extLst>
      <p:ext uri="{BB962C8B-B14F-4D97-AF65-F5344CB8AC3E}">
        <p14:creationId xmlns:p14="http://schemas.microsoft.com/office/powerpoint/2010/main" val="27961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A8A7C-658C-12CF-F567-AB4E825F0116}"/>
              </a:ext>
            </a:extLst>
          </p:cNvPr>
          <p:cNvSpPr/>
          <p:nvPr/>
        </p:nvSpPr>
        <p:spPr>
          <a:xfrm>
            <a:off x="4770596" y="5132765"/>
            <a:ext cx="522390"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0" name="Rectangle 59">
            <a:extLst>
              <a:ext uri="{FF2B5EF4-FFF2-40B4-BE49-F238E27FC236}">
                <a16:creationId xmlns:a16="http://schemas.microsoft.com/office/drawing/2014/main" id="{C64B9750-17EF-1436-6F0B-839ECB7E8B95}"/>
              </a:ext>
            </a:extLst>
          </p:cNvPr>
          <p:cNvSpPr/>
          <p:nvPr/>
        </p:nvSpPr>
        <p:spPr>
          <a:xfrm>
            <a:off x="6734463" y="1748602"/>
            <a:ext cx="2963451" cy="369333"/>
          </a:xfrm>
          <a:prstGeom prst="rect">
            <a:avLst/>
          </a:prstGeom>
          <a:solidFill>
            <a:srgbClr val="FBB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M Sans" pitchFamily="2" charset="0"/>
              </a:rPr>
              <a:t>SINCE 31 AUGUST 2025</a:t>
            </a:r>
            <a:endParaRPr lang="en-GB" b="1">
              <a:latin typeface="DM Sans" pitchFamily="2" charset="0"/>
            </a:endParaRPr>
          </a:p>
        </p:txBody>
      </p:sp>
      <p:sp>
        <p:nvSpPr>
          <p:cNvPr id="59" name="Rectangle 58">
            <a:extLst>
              <a:ext uri="{FF2B5EF4-FFF2-40B4-BE49-F238E27FC236}">
                <a16:creationId xmlns:a16="http://schemas.microsoft.com/office/drawing/2014/main" id="{5BE34CC0-BE8C-5EE7-076F-B86AB1CBF100}"/>
              </a:ext>
            </a:extLst>
          </p:cNvPr>
          <p:cNvSpPr/>
          <p:nvPr/>
        </p:nvSpPr>
        <p:spPr>
          <a:xfrm>
            <a:off x="1538654" y="1741476"/>
            <a:ext cx="2523190" cy="369333"/>
          </a:xfrm>
          <a:prstGeom prst="rect">
            <a:avLst/>
          </a:prstGeom>
          <a:solidFill>
            <a:srgbClr val="66B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DM Sans" pitchFamily="2" charset="0"/>
              </a:rPr>
              <a:t>SINCE APRIL 2006</a:t>
            </a:r>
            <a:endParaRPr lang="en-GB" b="1">
              <a:solidFill>
                <a:schemeClr val="bg1"/>
              </a:solidFill>
              <a:latin typeface="DM Sans" pitchFamily="2" charset="0"/>
            </a:endParaRPr>
          </a:p>
        </p:txBody>
      </p:sp>
      <p:sp>
        <p:nvSpPr>
          <p:cNvPr id="2" name="Title 1">
            <a:extLst>
              <a:ext uri="{FF2B5EF4-FFF2-40B4-BE49-F238E27FC236}">
                <a16:creationId xmlns:a16="http://schemas.microsoft.com/office/drawing/2014/main" id="{FCAD77D4-1FA8-768C-E087-37CC28DF702B}"/>
              </a:ext>
            </a:extLst>
          </p:cNvPr>
          <p:cNvSpPr>
            <a:spLocks noGrp="1"/>
          </p:cNvSpPr>
          <p:nvPr>
            <p:ph type="title"/>
          </p:nvPr>
        </p:nvSpPr>
        <p:spPr>
          <a:xfrm>
            <a:off x="838200" y="281538"/>
            <a:ext cx="10515600" cy="1325563"/>
          </a:xfrm>
        </p:spPr>
        <p:txBody>
          <a:bodyPr/>
          <a:lstStyle/>
          <a:p>
            <a:r>
              <a:rPr lang="en-US">
                <a:solidFill>
                  <a:srgbClr val="75C7B9"/>
                </a:solidFill>
                <a:latin typeface="Barlow Condensed Medium" panose="00000606000000000000" pitchFamily="2" charset="0"/>
              </a:rPr>
              <a:t>Automatic trustee disqualification</a:t>
            </a:r>
            <a:endParaRPr lang="en-GB">
              <a:solidFill>
                <a:srgbClr val="75C7B9"/>
              </a:solidFill>
            </a:endParaRPr>
          </a:p>
        </p:txBody>
      </p:sp>
      <p:sp>
        <p:nvSpPr>
          <p:cNvPr id="3" name="Content Placeholder 2">
            <a:extLst>
              <a:ext uri="{FF2B5EF4-FFF2-40B4-BE49-F238E27FC236}">
                <a16:creationId xmlns:a16="http://schemas.microsoft.com/office/drawing/2014/main" id="{66080278-BAAC-12D0-4841-51C7C28F5044}"/>
              </a:ext>
            </a:extLst>
          </p:cNvPr>
          <p:cNvSpPr>
            <a:spLocks noGrp="1"/>
          </p:cNvSpPr>
          <p:nvPr>
            <p:ph sz="half" idx="1"/>
          </p:nvPr>
        </p:nvSpPr>
        <p:spPr>
          <a:xfrm>
            <a:off x="747784" y="2252310"/>
            <a:ext cx="11210859" cy="4860757"/>
          </a:xfrm>
        </p:spPr>
        <p:txBody>
          <a:bodyPr>
            <a:normAutofit/>
          </a:bodyPr>
          <a:lstStyle/>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p:txBody>
      </p:sp>
      <p:pic>
        <p:nvPicPr>
          <p:cNvPr id="15" name="Picture 14" descr="A picture containing colorfulness, lilac, screenshot, purple&#10;&#10;Description automatically generated">
            <a:extLst>
              <a:ext uri="{FF2B5EF4-FFF2-40B4-BE49-F238E27FC236}">
                <a16:creationId xmlns:a16="http://schemas.microsoft.com/office/drawing/2014/main" id="{C6AC1757-2660-7A38-A12A-71FC8ED066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16" name="Picture 15" descr="A picture containing colorfulness, lilac, screenshot, purple&#10;&#10;Description automatically generated">
            <a:extLst>
              <a:ext uri="{FF2B5EF4-FFF2-40B4-BE49-F238E27FC236}">
                <a16:creationId xmlns:a16="http://schemas.microsoft.com/office/drawing/2014/main" id="{F3D5C3BE-1F1E-5574-3C62-350BEEC5B0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17" name="Picture 16" descr="A picture containing colorfulness, lilac, screenshot, purple&#10;&#10;Description automatically generated">
            <a:extLst>
              <a:ext uri="{FF2B5EF4-FFF2-40B4-BE49-F238E27FC236}">
                <a16:creationId xmlns:a16="http://schemas.microsoft.com/office/drawing/2014/main" id="{6DC9FBB9-90C2-4273-4374-9BF517289F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8" name="Picture 17" descr="A picture containing colorfulness, lilac, screenshot, purple&#10;&#10;Description automatically generated">
            <a:extLst>
              <a:ext uri="{FF2B5EF4-FFF2-40B4-BE49-F238E27FC236}">
                <a16:creationId xmlns:a16="http://schemas.microsoft.com/office/drawing/2014/main" id="{28E36F4B-A800-6695-5E1D-7E5FB0032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9" name="Picture 18" descr="A picture containing colorfulness, lilac, screenshot, purple&#10;&#10;Description automatically generated">
            <a:extLst>
              <a:ext uri="{FF2B5EF4-FFF2-40B4-BE49-F238E27FC236}">
                <a16:creationId xmlns:a16="http://schemas.microsoft.com/office/drawing/2014/main" id="{A97326B3-3FF4-ECE5-A5B4-0833EF03B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20" name="Picture 19" descr="A picture containing colorfulness, lilac, screenshot, purple&#10;&#10;Description automatically generated">
            <a:extLst>
              <a:ext uri="{FF2B5EF4-FFF2-40B4-BE49-F238E27FC236}">
                <a16:creationId xmlns:a16="http://schemas.microsoft.com/office/drawing/2014/main" id="{2C8DD256-F5A6-AAF1-6B63-DE704172C4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21" name="Picture 20" descr="A picture containing colorfulness, lilac, screenshot, purple&#10;&#10;Description automatically generated">
            <a:extLst>
              <a:ext uri="{FF2B5EF4-FFF2-40B4-BE49-F238E27FC236}">
                <a16:creationId xmlns:a16="http://schemas.microsoft.com/office/drawing/2014/main" id="{1A719430-2213-7E1F-C7A3-D771E10C4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22" name="Picture 21" descr="A picture containing colorfulness, lilac, screenshot, purple&#10;&#10;Description automatically generated">
            <a:extLst>
              <a:ext uri="{FF2B5EF4-FFF2-40B4-BE49-F238E27FC236}">
                <a16:creationId xmlns:a16="http://schemas.microsoft.com/office/drawing/2014/main" id="{88F3F955-80A8-7D75-FB19-C9E917A97D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5" name="Picture 4">
            <a:extLst>
              <a:ext uri="{FF2B5EF4-FFF2-40B4-BE49-F238E27FC236}">
                <a16:creationId xmlns:a16="http://schemas.microsoft.com/office/drawing/2014/main" id="{AA687988-EF5E-22D3-1FC0-6D25F9249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grpSp>
        <p:nvGrpSpPr>
          <p:cNvPr id="30" name="Group 29">
            <a:extLst>
              <a:ext uri="{FF2B5EF4-FFF2-40B4-BE49-F238E27FC236}">
                <a16:creationId xmlns:a16="http://schemas.microsoft.com/office/drawing/2014/main" id="{B22FBD52-9F15-8A34-4B4C-E65301DEF28B}"/>
              </a:ext>
            </a:extLst>
          </p:cNvPr>
          <p:cNvGrpSpPr/>
          <p:nvPr/>
        </p:nvGrpSpPr>
        <p:grpSpPr>
          <a:xfrm>
            <a:off x="121946" y="2242001"/>
            <a:ext cx="11927112" cy="3981657"/>
            <a:chOff x="-236620" y="2377442"/>
            <a:chExt cx="12306698" cy="3981657"/>
          </a:xfrm>
        </p:grpSpPr>
        <p:sp>
          <p:nvSpPr>
            <p:cNvPr id="31" name="Rectangle 30">
              <a:extLst>
                <a:ext uri="{FF2B5EF4-FFF2-40B4-BE49-F238E27FC236}">
                  <a16:creationId xmlns:a16="http://schemas.microsoft.com/office/drawing/2014/main" id="{DB7C0906-52E6-844E-222A-CC2FA76C8557}"/>
                </a:ext>
              </a:extLst>
            </p:cNvPr>
            <p:cNvSpPr/>
            <p:nvPr/>
          </p:nvSpPr>
          <p:spPr>
            <a:xfrm>
              <a:off x="5319567" y="5820084"/>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2" name="Rectangle 31">
              <a:extLst>
                <a:ext uri="{FF2B5EF4-FFF2-40B4-BE49-F238E27FC236}">
                  <a16:creationId xmlns:a16="http://schemas.microsoft.com/office/drawing/2014/main" id="{074F7CEC-9CBA-4AA3-4192-F4F85B6A7E89}"/>
                </a:ext>
              </a:extLst>
            </p:cNvPr>
            <p:cNvSpPr/>
            <p:nvPr/>
          </p:nvSpPr>
          <p:spPr>
            <a:xfrm>
              <a:off x="5321169" y="4108390"/>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33" name="Group 32">
              <a:extLst>
                <a:ext uri="{FF2B5EF4-FFF2-40B4-BE49-F238E27FC236}">
                  <a16:creationId xmlns:a16="http://schemas.microsoft.com/office/drawing/2014/main" id="{9A14EDA5-BECF-94B7-164A-3E525A748496}"/>
                </a:ext>
              </a:extLst>
            </p:cNvPr>
            <p:cNvGrpSpPr/>
            <p:nvPr/>
          </p:nvGrpSpPr>
          <p:grpSpPr>
            <a:xfrm>
              <a:off x="-236620" y="2377442"/>
              <a:ext cx="12306698" cy="3912890"/>
              <a:chOff x="-236620" y="2377442"/>
              <a:chExt cx="12306698" cy="3912890"/>
            </a:xfrm>
          </p:grpSpPr>
          <p:sp>
            <p:nvSpPr>
              <p:cNvPr id="34" name="Rectangle 33">
                <a:extLst>
                  <a:ext uri="{FF2B5EF4-FFF2-40B4-BE49-F238E27FC236}">
                    <a16:creationId xmlns:a16="http://schemas.microsoft.com/office/drawing/2014/main" id="{B62E6677-F546-D74E-C864-3F08A1FA9461}"/>
                  </a:ext>
                </a:extLst>
              </p:cNvPr>
              <p:cNvSpPr/>
              <p:nvPr/>
            </p:nvSpPr>
            <p:spPr>
              <a:xfrm>
                <a:off x="4572001" y="2377442"/>
                <a:ext cx="539015"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5" name="Rectangle 34">
                <a:extLst>
                  <a:ext uri="{FF2B5EF4-FFF2-40B4-BE49-F238E27FC236}">
                    <a16:creationId xmlns:a16="http://schemas.microsoft.com/office/drawing/2014/main" id="{7C37E3E5-ADB7-0DDD-085D-A91A261B94F7}"/>
                  </a:ext>
                </a:extLst>
              </p:cNvPr>
              <p:cNvSpPr/>
              <p:nvPr/>
            </p:nvSpPr>
            <p:spPr>
              <a:xfrm>
                <a:off x="4570401" y="2953354"/>
                <a:ext cx="539015"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6" name="Rectangle 35">
                <a:extLst>
                  <a:ext uri="{FF2B5EF4-FFF2-40B4-BE49-F238E27FC236}">
                    <a16:creationId xmlns:a16="http://schemas.microsoft.com/office/drawing/2014/main" id="{1FDA75C9-FEC0-17E5-92A5-CAA686022C8A}"/>
                  </a:ext>
                </a:extLst>
              </p:cNvPr>
              <p:cNvSpPr/>
              <p:nvPr/>
            </p:nvSpPr>
            <p:spPr>
              <a:xfrm>
                <a:off x="4572001" y="3532468"/>
                <a:ext cx="539015"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7" name="Rectangle 36">
                <a:extLst>
                  <a:ext uri="{FF2B5EF4-FFF2-40B4-BE49-F238E27FC236}">
                    <a16:creationId xmlns:a16="http://schemas.microsoft.com/office/drawing/2014/main" id="{2AA64787-F22D-11DE-D325-5AD3D1D84312}"/>
                  </a:ext>
                </a:extLst>
              </p:cNvPr>
              <p:cNvSpPr/>
              <p:nvPr/>
            </p:nvSpPr>
            <p:spPr>
              <a:xfrm>
                <a:off x="4572001" y="4109985"/>
                <a:ext cx="539015"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8" name="Rectangle 37">
                <a:extLst>
                  <a:ext uri="{FF2B5EF4-FFF2-40B4-BE49-F238E27FC236}">
                    <a16:creationId xmlns:a16="http://schemas.microsoft.com/office/drawing/2014/main" id="{2761CC6A-AA07-2284-C091-144C889EF723}"/>
                  </a:ext>
                </a:extLst>
              </p:cNvPr>
              <p:cNvSpPr/>
              <p:nvPr/>
            </p:nvSpPr>
            <p:spPr>
              <a:xfrm>
                <a:off x="5322773" y="2377442"/>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39" name="Rectangle 38">
                <a:extLst>
                  <a:ext uri="{FF2B5EF4-FFF2-40B4-BE49-F238E27FC236}">
                    <a16:creationId xmlns:a16="http://schemas.microsoft.com/office/drawing/2014/main" id="{EAD27B3D-0F0B-D7C9-34EA-70FE3629F461}"/>
                  </a:ext>
                </a:extLst>
              </p:cNvPr>
              <p:cNvSpPr/>
              <p:nvPr/>
            </p:nvSpPr>
            <p:spPr>
              <a:xfrm>
                <a:off x="5321172" y="2953360"/>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0" name="Rectangle 39">
                <a:extLst>
                  <a:ext uri="{FF2B5EF4-FFF2-40B4-BE49-F238E27FC236}">
                    <a16:creationId xmlns:a16="http://schemas.microsoft.com/office/drawing/2014/main" id="{2F623F0C-EB0A-E851-BE19-8D6FC2C14CA0}"/>
                  </a:ext>
                </a:extLst>
              </p:cNvPr>
              <p:cNvSpPr/>
              <p:nvPr/>
            </p:nvSpPr>
            <p:spPr>
              <a:xfrm>
                <a:off x="5321168" y="3530872"/>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1" name="Rectangle 40">
                <a:extLst>
                  <a:ext uri="{FF2B5EF4-FFF2-40B4-BE49-F238E27FC236}">
                    <a16:creationId xmlns:a16="http://schemas.microsoft.com/office/drawing/2014/main" id="{534E9A78-5DFA-FF9C-E173-A1EAED525CDA}"/>
                  </a:ext>
                </a:extLst>
              </p:cNvPr>
              <p:cNvSpPr/>
              <p:nvPr/>
            </p:nvSpPr>
            <p:spPr>
              <a:xfrm>
                <a:off x="5321170" y="4676278"/>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2" name="Rectangle 41">
                <a:extLst>
                  <a:ext uri="{FF2B5EF4-FFF2-40B4-BE49-F238E27FC236}">
                    <a16:creationId xmlns:a16="http://schemas.microsoft.com/office/drawing/2014/main" id="{AF5613A7-5098-9AF5-6F76-D659FDE1BB4F}"/>
                  </a:ext>
                </a:extLst>
              </p:cNvPr>
              <p:cNvSpPr/>
              <p:nvPr/>
            </p:nvSpPr>
            <p:spPr>
              <a:xfrm>
                <a:off x="5321171" y="5244164"/>
                <a:ext cx="539015" cy="539015"/>
              </a:xfrm>
              <a:prstGeom prst="rect">
                <a:avLst/>
              </a:prstGeom>
              <a:solidFill>
                <a:srgbClr val="FDD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 name="Rectangle 42">
                <a:extLst>
                  <a:ext uri="{FF2B5EF4-FFF2-40B4-BE49-F238E27FC236}">
                    <a16:creationId xmlns:a16="http://schemas.microsoft.com/office/drawing/2014/main" id="{4534D7A5-7CF0-681C-6EE6-0C28C0ED5F5C}"/>
                  </a:ext>
                </a:extLst>
              </p:cNvPr>
              <p:cNvSpPr/>
              <p:nvPr/>
            </p:nvSpPr>
            <p:spPr>
              <a:xfrm>
                <a:off x="4570400" y="4685904"/>
                <a:ext cx="539015" cy="539015"/>
              </a:xfrm>
              <a:prstGeom prst="rect">
                <a:avLst/>
              </a:prstGeom>
              <a:solidFill>
                <a:srgbClr val="CE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44" name="Group 43">
                <a:extLst>
                  <a:ext uri="{FF2B5EF4-FFF2-40B4-BE49-F238E27FC236}">
                    <a16:creationId xmlns:a16="http://schemas.microsoft.com/office/drawing/2014/main" id="{F0D9076A-191E-8AA0-83A9-F3841C59AB6C}"/>
                  </a:ext>
                </a:extLst>
              </p:cNvPr>
              <p:cNvGrpSpPr/>
              <p:nvPr/>
            </p:nvGrpSpPr>
            <p:grpSpPr>
              <a:xfrm>
                <a:off x="-236620" y="2495175"/>
                <a:ext cx="12306698" cy="3795157"/>
                <a:chOff x="-246245" y="2472094"/>
                <a:chExt cx="12306698" cy="3795157"/>
              </a:xfrm>
            </p:grpSpPr>
            <p:sp>
              <p:nvSpPr>
                <p:cNvPr id="47" name="TextBox 46">
                  <a:extLst>
                    <a:ext uri="{FF2B5EF4-FFF2-40B4-BE49-F238E27FC236}">
                      <a16:creationId xmlns:a16="http://schemas.microsoft.com/office/drawing/2014/main" id="{283025E6-6E9E-CEE8-DA95-BB859C8493B0}"/>
                    </a:ext>
                  </a:extLst>
                </p:cNvPr>
                <p:cNvSpPr txBox="1"/>
                <p:nvPr/>
              </p:nvSpPr>
              <p:spPr>
                <a:xfrm>
                  <a:off x="-221376" y="2473694"/>
                  <a:ext cx="5005138"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Conviction for offence involving dishonesty</a:t>
                  </a:r>
                </a:p>
              </p:txBody>
            </p:sp>
            <p:sp>
              <p:nvSpPr>
                <p:cNvPr id="48" name="TextBox 47">
                  <a:extLst>
                    <a:ext uri="{FF2B5EF4-FFF2-40B4-BE49-F238E27FC236}">
                      <a16:creationId xmlns:a16="http://schemas.microsoft.com/office/drawing/2014/main" id="{E5B27FD9-A254-BD09-619B-DA23CB1C4670}"/>
                    </a:ext>
                  </a:extLst>
                </p:cNvPr>
                <p:cNvSpPr txBox="1"/>
                <p:nvPr/>
              </p:nvSpPr>
              <p:spPr>
                <a:xfrm>
                  <a:off x="-222979" y="3030349"/>
                  <a:ext cx="5005138"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Disqualified as a company director</a:t>
                  </a:r>
                </a:p>
              </p:txBody>
            </p:sp>
            <p:sp>
              <p:nvSpPr>
                <p:cNvPr id="49" name="TextBox 48">
                  <a:extLst>
                    <a:ext uri="{FF2B5EF4-FFF2-40B4-BE49-F238E27FC236}">
                      <a16:creationId xmlns:a16="http://schemas.microsoft.com/office/drawing/2014/main" id="{0C1279C1-41FA-0714-F0C6-E16F301F69F0}"/>
                    </a:ext>
                  </a:extLst>
                </p:cNvPr>
                <p:cNvSpPr txBox="1"/>
                <p:nvPr/>
              </p:nvSpPr>
              <p:spPr>
                <a:xfrm>
                  <a:off x="-224581" y="3635136"/>
                  <a:ext cx="5005138"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Undischarged bankruptcy</a:t>
                  </a:r>
                </a:p>
              </p:txBody>
            </p:sp>
            <p:sp>
              <p:nvSpPr>
                <p:cNvPr id="50" name="TextBox 49">
                  <a:extLst>
                    <a:ext uri="{FF2B5EF4-FFF2-40B4-BE49-F238E27FC236}">
                      <a16:creationId xmlns:a16="http://schemas.microsoft.com/office/drawing/2014/main" id="{CABBCAFE-5229-2DF9-CC08-A251F5EACEFA}"/>
                    </a:ext>
                  </a:extLst>
                </p:cNvPr>
                <p:cNvSpPr txBox="1"/>
                <p:nvPr/>
              </p:nvSpPr>
              <p:spPr>
                <a:xfrm>
                  <a:off x="-246245" y="4768130"/>
                  <a:ext cx="5005138"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Removed as trustee by the Court</a:t>
                  </a:r>
                </a:p>
              </p:txBody>
            </p:sp>
            <p:sp>
              <p:nvSpPr>
                <p:cNvPr id="51" name="TextBox 50">
                  <a:extLst>
                    <a:ext uri="{FF2B5EF4-FFF2-40B4-BE49-F238E27FC236}">
                      <a16:creationId xmlns:a16="http://schemas.microsoft.com/office/drawing/2014/main" id="{AA46C3EA-D188-587D-C5D9-0053BD334DAC}"/>
                    </a:ext>
                  </a:extLst>
                </p:cNvPr>
                <p:cNvSpPr txBox="1"/>
                <p:nvPr/>
              </p:nvSpPr>
              <p:spPr>
                <a:xfrm>
                  <a:off x="-238223" y="5335248"/>
                  <a:ext cx="5005138"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Removed as trustee by Charity Commission</a:t>
                  </a:r>
                </a:p>
              </p:txBody>
            </p:sp>
            <p:sp>
              <p:nvSpPr>
                <p:cNvPr id="52" name="TextBox 51">
                  <a:extLst>
                    <a:ext uri="{FF2B5EF4-FFF2-40B4-BE49-F238E27FC236}">
                      <a16:creationId xmlns:a16="http://schemas.microsoft.com/office/drawing/2014/main" id="{30CC71C1-F67A-13CB-9248-E7F4A3C36362}"/>
                    </a:ext>
                  </a:extLst>
                </p:cNvPr>
                <p:cNvSpPr txBox="1"/>
                <p:nvPr/>
              </p:nvSpPr>
              <p:spPr>
                <a:xfrm>
                  <a:off x="5609933" y="2472094"/>
                  <a:ext cx="5005138"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Conviction under bribery legislation</a:t>
                  </a:r>
                </a:p>
              </p:txBody>
            </p:sp>
            <p:sp>
              <p:nvSpPr>
                <p:cNvPr id="53" name="TextBox 52">
                  <a:extLst>
                    <a:ext uri="{FF2B5EF4-FFF2-40B4-BE49-F238E27FC236}">
                      <a16:creationId xmlns:a16="http://schemas.microsoft.com/office/drawing/2014/main" id="{711D0601-795A-087E-9840-7D77F47BB429}"/>
                    </a:ext>
                  </a:extLst>
                </p:cNvPr>
                <p:cNvSpPr txBox="1"/>
                <p:nvPr/>
              </p:nvSpPr>
              <p:spPr>
                <a:xfrm>
                  <a:off x="5608330" y="3067253"/>
                  <a:ext cx="5611216"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Conviction under proceeds of crime legislation</a:t>
                  </a:r>
                </a:p>
              </p:txBody>
            </p:sp>
            <p:sp>
              <p:nvSpPr>
                <p:cNvPr id="54" name="TextBox 53">
                  <a:extLst>
                    <a:ext uri="{FF2B5EF4-FFF2-40B4-BE49-F238E27FC236}">
                      <a16:creationId xmlns:a16="http://schemas.microsoft.com/office/drawing/2014/main" id="{50EBC691-65D5-B894-DF89-9486D766F91A}"/>
                    </a:ext>
                  </a:extLst>
                </p:cNvPr>
                <p:cNvSpPr txBox="1"/>
                <p:nvPr/>
              </p:nvSpPr>
              <p:spPr>
                <a:xfrm>
                  <a:off x="5608333" y="3635145"/>
                  <a:ext cx="5611216"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Conviction for perverting the course of justice</a:t>
                  </a:r>
                </a:p>
              </p:txBody>
            </p:sp>
            <p:sp>
              <p:nvSpPr>
                <p:cNvPr id="55" name="TextBox 54">
                  <a:extLst>
                    <a:ext uri="{FF2B5EF4-FFF2-40B4-BE49-F238E27FC236}">
                      <a16:creationId xmlns:a16="http://schemas.microsoft.com/office/drawing/2014/main" id="{82D84FD4-7B0B-51BE-C7E6-BEB464FAECC4}"/>
                    </a:ext>
                  </a:extLst>
                </p:cNvPr>
                <p:cNvSpPr txBox="1"/>
                <p:nvPr/>
              </p:nvSpPr>
              <p:spPr>
                <a:xfrm>
                  <a:off x="5608333" y="4183783"/>
                  <a:ext cx="6452120"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Terrorism or association with proscribed terrorist group</a:t>
                  </a:r>
                </a:p>
              </p:txBody>
            </p:sp>
            <p:sp>
              <p:nvSpPr>
                <p:cNvPr id="56" name="TextBox 55">
                  <a:extLst>
                    <a:ext uri="{FF2B5EF4-FFF2-40B4-BE49-F238E27FC236}">
                      <a16:creationId xmlns:a16="http://schemas.microsoft.com/office/drawing/2014/main" id="{713199A7-F106-FE6E-ED54-0F199A07AD96}"/>
                    </a:ext>
                  </a:extLst>
                </p:cNvPr>
                <p:cNvSpPr txBox="1"/>
                <p:nvPr/>
              </p:nvSpPr>
              <p:spPr>
                <a:xfrm>
                  <a:off x="5617955" y="4762970"/>
                  <a:ext cx="5708093"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Misconduct or negligence as a public official</a:t>
                  </a:r>
                </a:p>
              </p:txBody>
            </p:sp>
            <p:sp>
              <p:nvSpPr>
                <p:cNvPr id="57" name="TextBox 56">
                  <a:extLst>
                    <a:ext uri="{FF2B5EF4-FFF2-40B4-BE49-F238E27FC236}">
                      <a16:creationId xmlns:a16="http://schemas.microsoft.com/office/drawing/2014/main" id="{39B8D1B9-E9E7-D3B7-A043-6D178934FFE4}"/>
                    </a:ext>
                  </a:extLst>
                </p:cNvPr>
                <p:cNvSpPr txBox="1"/>
                <p:nvPr/>
              </p:nvSpPr>
              <p:spPr>
                <a:xfrm>
                  <a:off x="5617955" y="5897919"/>
                  <a:ext cx="5005138"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Sexual offences subject to notification</a:t>
                  </a:r>
                </a:p>
              </p:txBody>
            </p:sp>
            <p:sp>
              <p:nvSpPr>
                <p:cNvPr id="58" name="TextBox 57">
                  <a:extLst>
                    <a:ext uri="{FF2B5EF4-FFF2-40B4-BE49-F238E27FC236}">
                      <a16:creationId xmlns:a16="http://schemas.microsoft.com/office/drawing/2014/main" id="{1857E957-AFBF-4C13-FC3B-D2CC440E7F5C}"/>
                    </a:ext>
                  </a:extLst>
                </p:cNvPr>
                <p:cNvSpPr txBox="1"/>
                <p:nvPr/>
              </p:nvSpPr>
              <p:spPr>
                <a:xfrm>
                  <a:off x="5606731" y="5330090"/>
                  <a:ext cx="5005138" cy="369332"/>
                </a:xfrm>
                <a:prstGeom prst="rect">
                  <a:avLst/>
                </a:prstGeom>
                <a:noFill/>
              </p:spPr>
              <p:txBody>
                <a:bodyPr wrap="square" rtlCol="0">
                  <a:spAutoFit/>
                </a:bodyPr>
                <a:lstStyle/>
                <a:p>
                  <a:r>
                    <a:rPr lang="en-GB">
                      <a:solidFill>
                        <a:schemeClr val="tx1">
                          <a:lumMod val="65000"/>
                          <a:lumOff val="35000"/>
                        </a:schemeClr>
                      </a:solidFill>
                      <a:latin typeface="DM Sans" pitchFamily="2" charset="0"/>
                      <a:cs typeface="Arial" panose="020B0604020202020204" pitchFamily="34" charset="0"/>
                    </a:rPr>
                    <a:t>Disobedience with an order of Court</a:t>
                  </a:r>
                </a:p>
              </p:txBody>
            </p:sp>
          </p:grpSp>
        </p:grpSp>
      </p:grpSp>
      <p:sp>
        <p:nvSpPr>
          <p:cNvPr id="6" name="TextBox 5">
            <a:extLst>
              <a:ext uri="{FF2B5EF4-FFF2-40B4-BE49-F238E27FC236}">
                <a16:creationId xmlns:a16="http://schemas.microsoft.com/office/drawing/2014/main" id="{626FACDC-89DC-8EBC-5D04-A8DD0B68F342}"/>
              </a:ext>
            </a:extLst>
          </p:cNvPr>
          <p:cNvSpPr txBox="1"/>
          <p:nvPr/>
        </p:nvSpPr>
        <p:spPr>
          <a:xfrm>
            <a:off x="142942" y="4098660"/>
            <a:ext cx="4850760" cy="369332"/>
          </a:xfrm>
          <a:prstGeom prst="rect">
            <a:avLst/>
          </a:prstGeom>
          <a:noFill/>
        </p:spPr>
        <p:txBody>
          <a:bodyPr wrap="square" rtlCol="0">
            <a:spAutoFit/>
          </a:bodyPr>
          <a:lstStyle/>
          <a:p>
            <a:pPr algn="r"/>
            <a:r>
              <a:rPr lang="en-GB">
                <a:solidFill>
                  <a:schemeClr val="tx1">
                    <a:lumMod val="65000"/>
                    <a:lumOff val="35000"/>
                  </a:schemeClr>
                </a:solidFill>
                <a:latin typeface="DM Sans" pitchFamily="2" charset="0"/>
                <a:cs typeface="Arial" panose="020B0604020202020204" pitchFamily="34" charset="0"/>
              </a:rPr>
              <a:t>Protected trust deed</a:t>
            </a:r>
          </a:p>
        </p:txBody>
      </p:sp>
    </p:spTree>
    <p:extLst>
      <p:ext uri="{BB962C8B-B14F-4D97-AF65-F5344CB8AC3E}">
        <p14:creationId xmlns:p14="http://schemas.microsoft.com/office/powerpoint/2010/main" val="112794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77D4-1FA8-768C-E087-37CC28DF702B}"/>
              </a:ext>
            </a:extLst>
          </p:cNvPr>
          <p:cNvSpPr>
            <a:spLocks noGrp="1"/>
          </p:cNvSpPr>
          <p:nvPr>
            <p:ph type="title"/>
          </p:nvPr>
        </p:nvSpPr>
        <p:spPr>
          <a:xfrm>
            <a:off x="838201" y="299865"/>
            <a:ext cx="10515600" cy="1325563"/>
          </a:xfrm>
        </p:spPr>
        <p:txBody>
          <a:bodyPr/>
          <a:lstStyle/>
          <a:p>
            <a:r>
              <a:rPr lang="en-US">
                <a:solidFill>
                  <a:srgbClr val="75C7B9"/>
                </a:solidFill>
                <a:latin typeface="Barlow Condensed Medium" panose="00000606000000000000" pitchFamily="2" charset="0"/>
              </a:rPr>
              <a:t>Extension of automatic </a:t>
            </a:r>
            <a:r>
              <a:rPr lang="en-GB">
                <a:solidFill>
                  <a:srgbClr val="75C7B9"/>
                </a:solidFill>
                <a:latin typeface="Barlow Condensed Medium" panose="00000606000000000000" pitchFamily="2" charset="0"/>
              </a:rPr>
              <a:t>disqualification</a:t>
            </a:r>
            <a:endParaRPr lang="en-GB">
              <a:solidFill>
                <a:srgbClr val="75C7B9"/>
              </a:solidFill>
            </a:endParaRPr>
          </a:p>
        </p:txBody>
      </p:sp>
      <p:sp>
        <p:nvSpPr>
          <p:cNvPr id="3" name="Content Placeholder 2">
            <a:extLst>
              <a:ext uri="{FF2B5EF4-FFF2-40B4-BE49-F238E27FC236}">
                <a16:creationId xmlns:a16="http://schemas.microsoft.com/office/drawing/2014/main" id="{66080278-BAAC-12D0-4841-51C7C28F5044}"/>
              </a:ext>
            </a:extLst>
          </p:cNvPr>
          <p:cNvSpPr>
            <a:spLocks noGrp="1"/>
          </p:cNvSpPr>
          <p:nvPr>
            <p:ph sz="half" idx="1"/>
          </p:nvPr>
        </p:nvSpPr>
        <p:spPr>
          <a:xfrm>
            <a:off x="838199" y="1450917"/>
            <a:ext cx="11210859" cy="4860757"/>
          </a:xfrm>
        </p:spPr>
        <p:txBody>
          <a:bodyPr>
            <a:normAutofit/>
          </a:bodyPr>
          <a:lstStyle/>
          <a:p>
            <a:r>
              <a:rPr lang="en-GB" sz="2000">
                <a:solidFill>
                  <a:schemeClr val="tx1">
                    <a:lumMod val="65000"/>
                    <a:lumOff val="35000"/>
                  </a:schemeClr>
                </a:solidFill>
                <a:latin typeface="DM Sans" pitchFamily="2" charset="0"/>
              </a:rPr>
              <a:t>Rules extended to include individuals holding </a:t>
            </a:r>
            <a:r>
              <a:rPr lang="en-GB" sz="2000" b="1">
                <a:solidFill>
                  <a:srgbClr val="EC008C"/>
                </a:solidFill>
                <a:latin typeface="DM Sans" pitchFamily="2" charset="0"/>
              </a:rPr>
              <a:t>office or employment </a:t>
            </a:r>
            <a:r>
              <a:rPr lang="en-GB" sz="2000">
                <a:solidFill>
                  <a:schemeClr val="tx1">
                    <a:lumMod val="65000"/>
                    <a:lumOff val="35000"/>
                  </a:schemeClr>
                </a:solidFill>
                <a:latin typeface="DM Sans" pitchFamily="2" charset="0"/>
              </a:rPr>
              <a:t>with senior management functions or those who </a:t>
            </a:r>
            <a:r>
              <a:rPr lang="en-GB" sz="2000" b="1">
                <a:solidFill>
                  <a:srgbClr val="EC008C"/>
                </a:solidFill>
                <a:latin typeface="DM Sans" pitchFamily="2" charset="0"/>
              </a:rPr>
              <a:t>volunteer</a:t>
            </a:r>
            <a:r>
              <a:rPr lang="en-GB" sz="2000">
                <a:solidFill>
                  <a:schemeClr val="tx1">
                    <a:lumMod val="65000"/>
                    <a:lumOff val="35000"/>
                  </a:schemeClr>
                </a:solidFill>
                <a:latin typeface="DM Sans" pitchFamily="2" charset="0"/>
              </a:rPr>
              <a:t> with senior management functions</a:t>
            </a:r>
          </a:p>
          <a:p>
            <a:r>
              <a:rPr lang="en-GB" sz="2000" b="1">
                <a:latin typeface="DM Sans" pitchFamily="2" charset="0"/>
              </a:rPr>
              <a:t>Senior management function </a:t>
            </a:r>
            <a:r>
              <a:rPr lang="en-GB" sz="2000">
                <a:latin typeface="DM Sans" pitchFamily="2" charset="0"/>
              </a:rPr>
              <a:t>means:</a:t>
            </a:r>
          </a:p>
          <a:p>
            <a:endParaRPr lang="en-GB" sz="2000">
              <a:solidFill>
                <a:schemeClr val="tx1">
                  <a:lumMod val="65000"/>
                  <a:lumOff val="35000"/>
                </a:schemeClr>
              </a:solidFill>
              <a:latin typeface="DM Sans" pitchFamily="2" charset="0"/>
            </a:endParaRPr>
          </a:p>
          <a:p>
            <a:endParaRPr lang="en-GB" sz="2000">
              <a:solidFill>
                <a:schemeClr val="tx1">
                  <a:lumMod val="65000"/>
                  <a:lumOff val="35000"/>
                </a:schemeClr>
              </a:solidFill>
              <a:latin typeface="DM Sans" pitchFamily="2" charset="0"/>
            </a:endParaRPr>
          </a:p>
          <a:p>
            <a:pPr marL="0" indent="0">
              <a:buNone/>
            </a:pPr>
            <a:br>
              <a:rPr lang="en-GB" sz="2000">
                <a:solidFill>
                  <a:schemeClr val="tx1">
                    <a:lumMod val="65000"/>
                    <a:lumOff val="35000"/>
                  </a:schemeClr>
                </a:solidFill>
                <a:latin typeface="DM Sans" pitchFamily="2" charset="0"/>
              </a:rPr>
            </a:br>
            <a:br>
              <a:rPr lang="en-GB" sz="2000">
                <a:solidFill>
                  <a:schemeClr val="tx1">
                    <a:lumMod val="65000"/>
                    <a:lumOff val="35000"/>
                  </a:schemeClr>
                </a:solidFill>
                <a:latin typeface="DM Sans" pitchFamily="2" charset="0"/>
              </a:rPr>
            </a:br>
            <a:br>
              <a:rPr lang="en-GB" sz="2000">
                <a:solidFill>
                  <a:schemeClr val="tx1">
                    <a:lumMod val="65000"/>
                    <a:lumOff val="35000"/>
                  </a:schemeClr>
                </a:solidFill>
                <a:latin typeface="DM Sans" pitchFamily="2" charset="0"/>
              </a:rPr>
            </a:br>
            <a:endParaRPr lang="en-GB" sz="2000">
              <a:solidFill>
                <a:schemeClr val="tx1">
                  <a:lumMod val="65000"/>
                  <a:lumOff val="35000"/>
                </a:schemeClr>
              </a:solidFill>
              <a:latin typeface="DM Sans" pitchFamily="2" charset="0"/>
            </a:endParaRPr>
          </a:p>
          <a:p>
            <a:endParaRPr lang="en-GB" sz="2000">
              <a:solidFill>
                <a:schemeClr val="tx1">
                  <a:lumMod val="65000"/>
                  <a:lumOff val="35000"/>
                </a:schemeClr>
              </a:solidFill>
              <a:latin typeface="DM Sans" pitchFamily="2" charset="0"/>
            </a:endParaRPr>
          </a:p>
          <a:p>
            <a:pPr marL="0" indent="0">
              <a:buNone/>
            </a:pPr>
            <a:br>
              <a:rPr lang="en-GB" sz="2000">
                <a:solidFill>
                  <a:schemeClr val="tx1">
                    <a:lumMod val="65000"/>
                    <a:lumOff val="35000"/>
                  </a:schemeClr>
                </a:solidFill>
                <a:latin typeface="DM Sans" pitchFamily="2" charset="0"/>
              </a:rPr>
            </a:br>
            <a:br>
              <a:rPr lang="en-GB" sz="2000">
                <a:solidFill>
                  <a:schemeClr val="tx1">
                    <a:lumMod val="65000"/>
                    <a:lumOff val="35000"/>
                  </a:schemeClr>
                </a:solidFill>
                <a:latin typeface="DM Sans" pitchFamily="2" charset="0"/>
              </a:rPr>
            </a:br>
            <a:endParaRPr lang="en-GB" sz="2000">
              <a:solidFill>
                <a:schemeClr val="tx1">
                  <a:lumMod val="65000"/>
                  <a:lumOff val="35000"/>
                </a:schemeClr>
              </a:solidFill>
              <a:latin typeface="DM Sans" pitchFamily="2" charset="0"/>
            </a:endParaRPr>
          </a:p>
        </p:txBody>
      </p:sp>
      <p:pic>
        <p:nvPicPr>
          <p:cNvPr id="15" name="Picture 14" descr="A picture containing colorfulness, lilac, screenshot, purple&#10;&#10;Description automatically generated">
            <a:extLst>
              <a:ext uri="{FF2B5EF4-FFF2-40B4-BE49-F238E27FC236}">
                <a16:creationId xmlns:a16="http://schemas.microsoft.com/office/drawing/2014/main" id="{C6AC1757-2660-7A38-A12A-71FC8ED066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16" name="Picture 15" descr="A picture containing colorfulness, lilac, screenshot, purple&#10;&#10;Description automatically generated">
            <a:extLst>
              <a:ext uri="{FF2B5EF4-FFF2-40B4-BE49-F238E27FC236}">
                <a16:creationId xmlns:a16="http://schemas.microsoft.com/office/drawing/2014/main" id="{F3D5C3BE-1F1E-5574-3C62-350BEEC5B0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17" name="Picture 16" descr="A picture containing colorfulness, lilac, screenshot, purple&#10;&#10;Description automatically generated">
            <a:extLst>
              <a:ext uri="{FF2B5EF4-FFF2-40B4-BE49-F238E27FC236}">
                <a16:creationId xmlns:a16="http://schemas.microsoft.com/office/drawing/2014/main" id="{6DC9FBB9-90C2-4273-4374-9BF517289F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8" name="Picture 17" descr="A picture containing colorfulness, lilac, screenshot, purple&#10;&#10;Description automatically generated">
            <a:extLst>
              <a:ext uri="{FF2B5EF4-FFF2-40B4-BE49-F238E27FC236}">
                <a16:creationId xmlns:a16="http://schemas.microsoft.com/office/drawing/2014/main" id="{28E36F4B-A800-6695-5E1D-7E5FB0032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9" name="Picture 18" descr="A picture containing colorfulness, lilac, screenshot, purple&#10;&#10;Description automatically generated">
            <a:extLst>
              <a:ext uri="{FF2B5EF4-FFF2-40B4-BE49-F238E27FC236}">
                <a16:creationId xmlns:a16="http://schemas.microsoft.com/office/drawing/2014/main" id="{A97326B3-3FF4-ECE5-A5B4-0833EF03B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20" name="Picture 19" descr="A picture containing colorfulness, lilac, screenshot, purple&#10;&#10;Description automatically generated">
            <a:extLst>
              <a:ext uri="{FF2B5EF4-FFF2-40B4-BE49-F238E27FC236}">
                <a16:creationId xmlns:a16="http://schemas.microsoft.com/office/drawing/2014/main" id="{2C8DD256-F5A6-AAF1-6B63-DE704172C4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21" name="Picture 20" descr="A picture containing colorfulness, lilac, screenshot, purple&#10;&#10;Description automatically generated">
            <a:extLst>
              <a:ext uri="{FF2B5EF4-FFF2-40B4-BE49-F238E27FC236}">
                <a16:creationId xmlns:a16="http://schemas.microsoft.com/office/drawing/2014/main" id="{1A719430-2213-7E1F-C7A3-D771E10C4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22" name="Picture 21" descr="A picture containing colorfulness, lilac, screenshot, purple&#10;&#10;Description automatically generated">
            <a:extLst>
              <a:ext uri="{FF2B5EF4-FFF2-40B4-BE49-F238E27FC236}">
                <a16:creationId xmlns:a16="http://schemas.microsoft.com/office/drawing/2014/main" id="{88F3F955-80A8-7D75-FB19-C9E917A97D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5" name="Picture 4">
            <a:extLst>
              <a:ext uri="{FF2B5EF4-FFF2-40B4-BE49-F238E27FC236}">
                <a16:creationId xmlns:a16="http://schemas.microsoft.com/office/drawing/2014/main" id="{AA687988-EF5E-22D3-1FC0-6D25F9249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grpSp>
        <p:nvGrpSpPr>
          <p:cNvPr id="44" name="Group 43">
            <a:extLst>
              <a:ext uri="{FF2B5EF4-FFF2-40B4-BE49-F238E27FC236}">
                <a16:creationId xmlns:a16="http://schemas.microsoft.com/office/drawing/2014/main" id="{AA7028A7-695F-D13E-0CDE-B9B15E3D48E0}"/>
              </a:ext>
            </a:extLst>
          </p:cNvPr>
          <p:cNvGrpSpPr/>
          <p:nvPr/>
        </p:nvGrpSpPr>
        <p:grpSpPr>
          <a:xfrm>
            <a:off x="982229" y="3170326"/>
            <a:ext cx="9068017" cy="2672193"/>
            <a:chOff x="966408" y="2770225"/>
            <a:chExt cx="9068017" cy="2672193"/>
          </a:xfrm>
        </p:grpSpPr>
        <p:sp>
          <p:nvSpPr>
            <p:cNvPr id="34" name="TextBox 33">
              <a:extLst>
                <a:ext uri="{FF2B5EF4-FFF2-40B4-BE49-F238E27FC236}">
                  <a16:creationId xmlns:a16="http://schemas.microsoft.com/office/drawing/2014/main" id="{CC634C57-E4F1-2A45-777B-6B622463A691}"/>
                </a:ext>
              </a:extLst>
            </p:cNvPr>
            <p:cNvSpPr txBox="1"/>
            <p:nvPr/>
          </p:nvSpPr>
          <p:spPr>
            <a:xfrm>
              <a:off x="1875207" y="2870861"/>
              <a:ext cx="2125391" cy="1015663"/>
            </a:xfrm>
            <a:prstGeom prst="rect">
              <a:avLst/>
            </a:prstGeom>
            <a:solidFill>
              <a:srgbClr val="DE007E"/>
            </a:solidFill>
            <a:ln w="76200">
              <a:solidFill>
                <a:srgbClr val="DE007E"/>
              </a:solidFill>
            </a:ln>
          </p:spPr>
          <p:txBody>
            <a:bodyPr wrap="square" rtlCol="0">
              <a:spAutoFit/>
            </a:bodyPr>
            <a:lstStyle/>
            <a:p>
              <a:pPr algn="ctr"/>
              <a:r>
                <a:rPr lang="en-US" sz="2000">
                  <a:solidFill>
                    <a:schemeClr val="bg1"/>
                  </a:solidFill>
                  <a:latin typeface="DM Sans" pitchFamily="2" charset="0"/>
                </a:rPr>
                <a:t>Relating to management of a charity</a:t>
              </a:r>
              <a:endParaRPr lang="en-GB" sz="2000">
                <a:solidFill>
                  <a:schemeClr val="bg1"/>
                </a:solidFill>
                <a:latin typeface="DM Sans" pitchFamily="2" charset="0"/>
              </a:endParaRPr>
            </a:p>
          </p:txBody>
        </p:sp>
        <p:sp>
          <p:nvSpPr>
            <p:cNvPr id="35" name="TextBox 34">
              <a:extLst>
                <a:ext uri="{FF2B5EF4-FFF2-40B4-BE49-F238E27FC236}">
                  <a16:creationId xmlns:a16="http://schemas.microsoft.com/office/drawing/2014/main" id="{6B3E69D5-CA67-F1BF-D4A6-2DD746D1D758}"/>
                </a:ext>
              </a:extLst>
            </p:cNvPr>
            <p:cNvSpPr txBox="1"/>
            <p:nvPr/>
          </p:nvSpPr>
          <p:spPr>
            <a:xfrm>
              <a:off x="4859792" y="2770225"/>
              <a:ext cx="2134365" cy="1015663"/>
            </a:xfrm>
            <a:prstGeom prst="rect">
              <a:avLst/>
            </a:prstGeom>
            <a:solidFill>
              <a:srgbClr val="66BCAE"/>
            </a:solidFill>
            <a:ln w="76200">
              <a:solidFill>
                <a:srgbClr val="66BCAE"/>
              </a:solidFill>
            </a:ln>
          </p:spPr>
          <p:txBody>
            <a:bodyPr wrap="square" rtlCol="0">
              <a:spAutoFit/>
            </a:bodyPr>
            <a:lstStyle/>
            <a:p>
              <a:pPr algn="ctr"/>
              <a:r>
                <a:rPr lang="en-US" sz="2000">
                  <a:solidFill>
                    <a:schemeClr val="bg1"/>
                  </a:solidFill>
                  <a:latin typeface="DM Sans" pitchFamily="2" charset="0"/>
                </a:rPr>
                <a:t>Accountable only to the charity trustees</a:t>
              </a:r>
              <a:endParaRPr lang="en-GB" sz="2000">
                <a:solidFill>
                  <a:schemeClr val="bg1"/>
                </a:solidFill>
                <a:latin typeface="DM Sans" pitchFamily="2" charset="0"/>
              </a:endParaRPr>
            </a:p>
          </p:txBody>
        </p:sp>
        <p:sp>
          <p:nvSpPr>
            <p:cNvPr id="36" name="TextBox 35">
              <a:extLst>
                <a:ext uri="{FF2B5EF4-FFF2-40B4-BE49-F238E27FC236}">
                  <a16:creationId xmlns:a16="http://schemas.microsoft.com/office/drawing/2014/main" id="{6BA9108E-4D20-D7D1-7DAA-3D085854E83B}"/>
                </a:ext>
              </a:extLst>
            </p:cNvPr>
            <p:cNvSpPr txBox="1"/>
            <p:nvPr/>
          </p:nvSpPr>
          <p:spPr>
            <a:xfrm>
              <a:off x="1900401" y="4426755"/>
              <a:ext cx="2148296" cy="1015663"/>
            </a:xfrm>
            <a:prstGeom prst="rect">
              <a:avLst/>
            </a:prstGeom>
            <a:solidFill>
              <a:srgbClr val="FBB033"/>
            </a:solidFill>
            <a:ln w="76200">
              <a:solidFill>
                <a:srgbClr val="FBB033"/>
              </a:solidFill>
            </a:ln>
          </p:spPr>
          <p:txBody>
            <a:bodyPr wrap="square" rtlCol="0">
              <a:spAutoFit/>
            </a:bodyPr>
            <a:lstStyle/>
            <a:p>
              <a:pPr algn="ctr"/>
              <a:r>
                <a:rPr lang="en-US" sz="2000">
                  <a:solidFill>
                    <a:schemeClr val="bg1"/>
                  </a:solidFill>
                  <a:latin typeface="DM Sans" pitchFamily="2" charset="0"/>
                </a:rPr>
                <a:t>Involving control over money</a:t>
              </a:r>
            </a:p>
            <a:p>
              <a:pPr algn="ctr"/>
              <a:endParaRPr lang="en-GB" sz="2000">
                <a:solidFill>
                  <a:schemeClr val="bg1"/>
                </a:solidFill>
                <a:latin typeface="DM Sans" pitchFamily="2" charset="0"/>
              </a:endParaRPr>
            </a:p>
          </p:txBody>
        </p:sp>
        <p:sp>
          <p:nvSpPr>
            <p:cNvPr id="37" name="TextBox 36">
              <a:extLst>
                <a:ext uri="{FF2B5EF4-FFF2-40B4-BE49-F238E27FC236}">
                  <a16:creationId xmlns:a16="http://schemas.microsoft.com/office/drawing/2014/main" id="{8CBDC05B-ED8D-3A7A-EA40-8C75FFA40916}"/>
                </a:ext>
              </a:extLst>
            </p:cNvPr>
            <p:cNvSpPr txBox="1"/>
            <p:nvPr/>
          </p:nvSpPr>
          <p:spPr>
            <a:xfrm>
              <a:off x="4883271" y="4417798"/>
              <a:ext cx="2148296" cy="1015663"/>
            </a:xfrm>
            <a:prstGeom prst="rect">
              <a:avLst/>
            </a:prstGeom>
            <a:solidFill>
              <a:srgbClr val="00B5CC"/>
            </a:solidFill>
            <a:ln w="76200">
              <a:solidFill>
                <a:srgbClr val="00B5CC"/>
              </a:solidFill>
            </a:ln>
          </p:spPr>
          <p:txBody>
            <a:bodyPr wrap="square" rtlCol="0">
              <a:spAutoFit/>
            </a:bodyPr>
            <a:lstStyle/>
            <a:p>
              <a:pPr algn="ctr"/>
              <a:r>
                <a:rPr lang="en-US" sz="2000">
                  <a:solidFill>
                    <a:schemeClr val="bg1"/>
                  </a:solidFill>
                  <a:latin typeface="DM Sans" pitchFamily="2" charset="0"/>
                </a:rPr>
                <a:t>Accountable only to a senior manager</a:t>
              </a:r>
              <a:endParaRPr lang="en-GB" sz="2000">
                <a:solidFill>
                  <a:schemeClr val="bg1"/>
                </a:solidFill>
                <a:latin typeface="DM Sans" pitchFamily="2" charset="0"/>
              </a:endParaRPr>
            </a:p>
          </p:txBody>
        </p:sp>
        <p:sp>
          <p:nvSpPr>
            <p:cNvPr id="38" name="TextBox 37">
              <a:extLst>
                <a:ext uri="{FF2B5EF4-FFF2-40B4-BE49-F238E27FC236}">
                  <a16:creationId xmlns:a16="http://schemas.microsoft.com/office/drawing/2014/main" id="{15C73478-0757-7C6F-6DE9-4C8BC773A3B0}"/>
                </a:ext>
              </a:extLst>
            </p:cNvPr>
            <p:cNvSpPr txBox="1"/>
            <p:nvPr/>
          </p:nvSpPr>
          <p:spPr>
            <a:xfrm>
              <a:off x="7885665" y="4423460"/>
              <a:ext cx="2148760" cy="1015663"/>
            </a:xfrm>
            <a:prstGeom prst="rect">
              <a:avLst/>
            </a:prstGeom>
            <a:solidFill>
              <a:srgbClr val="731472"/>
            </a:solidFill>
            <a:ln w="76200">
              <a:solidFill>
                <a:srgbClr val="731472"/>
              </a:solidFill>
            </a:ln>
          </p:spPr>
          <p:txBody>
            <a:bodyPr wrap="square" rtlCol="0">
              <a:spAutoFit/>
            </a:bodyPr>
            <a:lstStyle/>
            <a:p>
              <a:pPr algn="ctr"/>
              <a:r>
                <a:rPr lang="en-US" sz="2000">
                  <a:solidFill>
                    <a:schemeClr val="bg1"/>
                  </a:solidFill>
                  <a:latin typeface="DM Sans" pitchFamily="2" charset="0"/>
                </a:rPr>
                <a:t>Accountable only to the charity trustees</a:t>
              </a:r>
              <a:endParaRPr lang="en-GB" sz="2000">
                <a:solidFill>
                  <a:schemeClr val="bg1"/>
                </a:solidFill>
                <a:latin typeface="DM Sans" pitchFamily="2" charset="0"/>
              </a:endParaRPr>
            </a:p>
          </p:txBody>
        </p:sp>
        <p:sp>
          <p:nvSpPr>
            <p:cNvPr id="39" name="TextBox 38">
              <a:extLst>
                <a:ext uri="{FF2B5EF4-FFF2-40B4-BE49-F238E27FC236}">
                  <a16:creationId xmlns:a16="http://schemas.microsoft.com/office/drawing/2014/main" id="{EB6722F1-7C97-31F0-73B0-646FC4A353DB}"/>
                </a:ext>
              </a:extLst>
            </p:cNvPr>
            <p:cNvSpPr txBox="1"/>
            <p:nvPr/>
          </p:nvSpPr>
          <p:spPr>
            <a:xfrm>
              <a:off x="966408" y="3088884"/>
              <a:ext cx="908799" cy="369332"/>
            </a:xfrm>
            <a:prstGeom prst="rect">
              <a:avLst/>
            </a:prstGeom>
            <a:noFill/>
          </p:spPr>
          <p:txBody>
            <a:bodyPr wrap="square" rtlCol="0">
              <a:spAutoFit/>
            </a:bodyPr>
            <a:lstStyle/>
            <a:p>
              <a:r>
                <a:rPr lang="en-US" b="1" i="1">
                  <a:solidFill>
                    <a:srgbClr val="94C043"/>
                  </a:solidFill>
                  <a:latin typeface="DM Sans" pitchFamily="2" charset="0"/>
                </a:rPr>
                <a:t>Either</a:t>
              </a:r>
              <a:endParaRPr lang="en-GB" b="1" i="1">
                <a:solidFill>
                  <a:srgbClr val="94C043"/>
                </a:solidFill>
                <a:latin typeface="DM Sans" pitchFamily="2" charset="0"/>
              </a:endParaRPr>
            </a:p>
          </p:txBody>
        </p:sp>
        <p:sp>
          <p:nvSpPr>
            <p:cNvPr id="40" name="TextBox 39">
              <a:extLst>
                <a:ext uri="{FF2B5EF4-FFF2-40B4-BE49-F238E27FC236}">
                  <a16:creationId xmlns:a16="http://schemas.microsoft.com/office/drawing/2014/main" id="{595FD0D9-1329-052A-B561-12026F3DA087}"/>
                </a:ext>
              </a:extLst>
            </p:cNvPr>
            <p:cNvSpPr txBox="1"/>
            <p:nvPr/>
          </p:nvSpPr>
          <p:spPr>
            <a:xfrm>
              <a:off x="4146049" y="3088884"/>
              <a:ext cx="908799" cy="369332"/>
            </a:xfrm>
            <a:prstGeom prst="rect">
              <a:avLst/>
            </a:prstGeom>
            <a:noFill/>
          </p:spPr>
          <p:txBody>
            <a:bodyPr wrap="square" rtlCol="0">
              <a:spAutoFit/>
            </a:bodyPr>
            <a:lstStyle/>
            <a:p>
              <a:r>
                <a:rPr lang="en-US" b="1" i="1">
                  <a:solidFill>
                    <a:srgbClr val="94C043"/>
                  </a:solidFill>
                  <a:latin typeface="DM Sans" pitchFamily="2" charset="0"/>
                </a:rPr>
                <a:t>and</a:t>
              </a:r>
              <a:endParaRPr lang="en-GB" b="1" i="1">
                <a:solidFill>
                  <a:srgbClr val="94C043"/>
                </a:solidFill>
                <a:latin typeface="DM Sans" pitchFamily="2" charset="0"/>
              </a:endParaRPr>
            </a:p>
          </p:txBody>
        </p:sp>
        <p:sp>
          <p:nvSpPr>
            <p:cNvPr id="41" name="TextBox 40">
              <a:extLst>
                <a:ext uri="{FF2B5EF4-FFF2-40B4-BE49-F238E27FC236}">
                  <a16:creationId xmlns:a16="http://schemas.microsoft.com/office/drawing/2014/main" id="{FA0073A7-D5E0-6E12-6677-B002D2167679}"/>
                </a:ext>
              </a:extLst>
            </p:cNvPr>
            <p:cNvSpPr txBox="1"/>
            <p:nvPr/>
          </p:nvSpPr>
          <p:spPr>
            <a:xfrm>
              <a:off x="1220641" y="4749920"/>
              <a:ext cx="908799" cy="369332"/>
            </a:xfrm>
            <a:prstGeom prst="rect">
              <a:avLst/>
            </a:prstGeom>
            <a:noFill/>
          </p:spPr>
          <p:txBody>
            <a:bodyPr wrap="square" rtlCol="0">
              <a:spAutoFit/>
            </a:bodyPr>
            <a:lstStyle/>
            <a:p>
              <a:r>
                <a:rPr lang="en-US" b="1" i="1">
                  <a:solidFill>
                    <a:srgbClr val="94C043"/>
                  </a:solidFill>
                  <a:latin typeface="DM Sans" pitchFamily="2" charset="0"/>
                </a:rPr>
                <a:t>Or</a:t>
              </a:r>
              <a:endParaRPr lang="en-GB" b="1" i="1">
                <a:solidFill>
                  <a:srgbClr val="94C043"/>
                </a:solidFill>
                <a:latin typeface="DM Sans" pitchFamily="2" charset="0"/>
              </a:endParaRPr>
            </a:p>
          </p:txBody>
        </p:sp>
        <p:sp>
          <p:nvSpPr>
            <p:cNvPr id="42" name="TextBox 41">
              <a:extLst>
                <a:ext uri="{FF2B5EF4-FFF2-40B4-BE49-F238E27FC236}">
                  <a16:creationId xmlns:a16="http://schemas.microsoft.com/office/drawing/2014/main" id="{D0C0116D-B927-E411-5E5E-248429AE06AA}"/>
                </a:ext>
              </a:extLst>
            </p:cNvPr>
            <p:cNvSpPr txBox="1"/>
            <p:nvPr/>
          </p:nvSpPr>
          <p:spPr>
            <a:xfrm>
              <a:off x="4169840" y="4740963"/>
              <a:ext cx="908799" cy="369332"/>
            </a:xfrm>
            <a:prstGeom prst="rect">
              <a:avLst/>
            </a:prstGeom>
            <a:noFill/>
          </p:spPr>
          <p:txBody>
            <a:bodyPr wrap="square" rtlCol="0">
              <a:spAutoFit/>
            </a:bodyPr>
            <a:lstStyle/>
            <a:p>
              <a:r>
                <a:rPr lang="en-US" b="1" i="1">
                  <a:solidFill>
                    <a:srgbClr val="94C043"/>
                  </a:solidFill>
                  <a:latin typeface="DM Sans" pitchFamily="2" charset="0"/>
                </a:rPr>
                <a:t>and</a:t>
              </a:r>
              <a:endParaRPr lang="en-GB" b="1" i="1">
                <a:solidFill>
                  <a:srgbClr val="94C043"/>
                </a:solidFill>
                <a:latin typeface="DM Sans" pitchFamily="2" charset="0"/>
              </a:endParaRPr>
            </a:p>
          </p:txBody>
        </p:sp>
        <p:sp>
          <p:nvSpPr>
            <p:cNvPr id="43" name="TextBox 42">
              <a:extLst>
                <a:ext uri="{FF2B5EF4-FFF2-40B4-BE49-F238E27FC236}">
                  <a16:creationId xmlns:a16="http://schemas.microsoft.com/office/drawing/2014/main" id="{E49BAE0E-3B31-F871-2C01-B31BF208DA3D}"/>
                </a:ext>
              </a:extLst>
            </p:cNvPr>
            <p:cNvSpPr txBox="1"/>
            <p:nvPr/>
          </p:nvSpPr>
          <p:spPr>
            <a:xfrm>
              <a:off x="7230373" y="4754496"/>
              <a:ext cx="908799" cy="369332"/>
            </a:xfrm>
            <a:prstGeom prst="rect">
              <a:avLst/>
            </a:prstGeom>
            <a:noFill/>
          </p:spPr>
          <p:txBody>
            <a:bodyPr wrap="square" rtlCol="0">
              <a:spAutoFit/>
            </a:bodyPr>
            <a:lstStyle/>
            <a:p>
              <a:r>
                <a:rPr lang="en-US" b="1" i="1">
                  <a:solidFill>
                    <a:srgbClr val="94C043"/>
                  </a:solidFill>
                  <a:latin typeface="DM Sans" pitchFamily="2" charset="0"/>
                </a:rPr>
                <a:t>or</a:t>
              </a:r>
              <a:endParaRPr lang="en-GB" b="1" i="1">
                <a:solidFill>
                  <a:srgbClr val="94C043"/>
                </a:solidFill>
                <a:latin typeface="DM Sans" pitchFamily="2" charset="0"/>
              </a:endParaRPr>
            </a:p>
          </p:txBody>
        </p:sp>
      </p:grpSp>
    </p:spTree>
    <p:extLst>
      <p:ext uri="{BB962C8B-B14F-4D97-AF65-F5344CB8AC3E}">
        <p14:creationId xmlns:p14="http://schemas.microsoft.com/office/powerpoint/2010/main" val="358712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5500-44B0-C554-56FD-B08997AA0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EFB7C-124F-142E-3FC5-9B5A71E28001}"/>
              </a:ext>
            </a:extLst>
          </p:cNvPr>
          <p:cNvSpPr>
            <a:spLocks noGrp="1"/>
          </p:cNvSpPr>
          <p:nvPr>
            <p:ph type="title"/>
          </p:nvPr>
        </p:nvSpPr>
        <p:spPr>
          <a:xfrm>
            <a:off x="838200" y="365126"/>
            <a:ext cx="10515600" cy="1199906"/>
          </a:xfrm>
        </p:spPr>
        <p:txBody>
          <a:bodyPr/>
          <a:lstStyle/>
          <a:p>
            <a:r>
              <a:rPr lang="en-GB">
                <a:solidFill>
                  <a:srgbClr val="75C7B9"/>
                </a:solidFill>
                <a:latin typeface="Barlow Condensed Medium" panose="00000606000000000000" pitchFamily="2" charset="0"/>
              </a:rPr>
              <a:t>Waiver of disqualification</a:t>
            </a:r>
          </a:p>
        </p:txBody>
      </p:sp>
      <p:sp>
        <p:nvSpPr>
          <p:cNvPr id="3" name="Content Placeholder 2">
            <a:extLst>
              <a:ext uri="{FF2B5EF4-FFF2-40B4-BE49-F238E27FC236}">
                <a16:creationId xmlns:a16="http://schemas.microsoft.com/office/drawing/2014/main" id="{5F8446C1-7CC1-FDA8-6FA1-B174AA0629FA}"/>
              </a:ext>
            </a:extLst>
          </p:cNvPr>
          <p:cNvSpPr>
            <a:spLocks noGrp="1"/>
          </p:cNvSpPr>
          <p:nvPr>
            <p:ph idx="1"/>
          </p:nvPr>
        </p:nvSpPr>
        <p:spPr>
          <a:xfrm>
            <a:off x="838200" y="1675693"/>
            <a:ext cx="10515599" cy="4111170"/>
          </a:xfrm>
        </p:spPr>
        <p:txBody>
          <a:bodyPr>
            <a:normAutofit fontScale="77500" lnSpcReduction="20000"/>
          </a:bodyPr>
          <a:lstStyle/>
          <a:p>
            <a:endParaRPr lang="en-GB" sz="1000">
              <a:solidFill>
                <a:schemeClr val="tx1">
                  <a:lumMod val="65000"/>
                  <a:lumOff val="35000"/>
                </a:schemeClr>
              </a:solidFill>
              <a:latin typeface="DM Sans" pitchFamily="2" charset="0"/>
            </a:endParaRPr>
          </a:p>
          <a:p>
            <a:pPr>
              <a:lnSpc>
                <a:spcPct val="120000"/>
              </a:lnSpc>
            </a:pPr>
            <a:r>
              <a:rPr lang="en-GB" sz="3400">
                <a:solidFill>
                  <a:schemeClr val="tx1">
                    <a:lumMod val="65000"/>
                    <a:lumOff val="35000"/>
                  </a:schemeClr>
                </a:solidFill>
                <a:latin typeface="DM Sans" pitchFamily="2" charset="0"/>
              </a:rPr>
              <a:t>May be granted by OSCR in exceptional circumstances</a:t>
            </a:r>
          </a:p>
          <a:p>
            <a:pPr>
              <a:lnSpc>
                <a:spcPct val="120000"/>
              </a:lnSpc>
            </a:pPr>
            <a:r>
              <a:rPr lang="en-GB" sz="3400">
                <a:solidFill>
                  <a:schemeClr val="tx1">
                    <a:lumMod val="65000"/>
                    <a:lumOff val="35000"/>
                  </a:schemeClr>
                </a:solidFill>
                <a:latin typeface="DM Sans" pitchFamily="2" charset="0"/>
              </a:rPr>
              <a:t>Can apply to a charity, type of charity or charities in general</a:t>
            </a:r>
          </a:p>
          <a:p>
            <a:pPr>
              <a:lnSpc>
                <a:spcPct val="120000"/>
              </a:lnSpc>
            </a:pPr>
            <a:r>
              <a:rPr lang="en-GB" sz="3400">
                <a:solidFill>
                  <a:schemeClr val="tx1">
                    <a:lumMod val="65000"/>
                    <a:lumOff val="35000"/>
                  </a:schemeClr>
                </a:solidFill>
                <a:latin typeface="DM Sans" pitchFamily="2" charset="0"/>
              </a:rPr>
              <a:t>Each case assessed on its own merits taking account what is in the best interests of the charity</a:t>
            </a:r>
          </a:p>
          <a:p>
            <a:pPr>
              <a:lnSpc>
                <a:spcPct val="120000"/>
              </a:lnSpc>
            </a:pPr>
            <a:r>
              <a:rPr lang="en-GB" sz="3400">
                <a:solidFill>
                  <a:schemeClr val="tx1">
                    <a:lumMod val="65000"/>
                    <a:lumOff val="35000"/>
                  </a:schemeClr>
                </a:solidFill>
                <a:latin typeface="DM Sans" pitchFamily="2" charset="0"/>
              </a:rPr>
              <a:t>Guidance, examples and an application form available on OSCR website</a:t>
            </a:r>
          </a:p>
          <a:p>
            <a:pPr>
              <a:lnSpc>
                <a:spcPct val="120000"/>
              </a:lnSpc>
            </a:pPr>
            <a:r>
              <a:rPr lang="en-GB" sz="3400">
                <a:solidFill>
                  <a:schemeClr val="tx1">
                    <a:lumMod val="65000"/>
                    <a:lumOff val="35000"/>
                  </a:schemeClr>
                </a:solidFill>
                <a:latin typeface="DM Sans" pitchFamily="2" charset="0"/>
              </a:rPr>
              <a:t>Application must be accompanied by a supporting statement / evidence from the charity trustees</a:t>
            </a:r>
          </a:p>
        </p:txBody>
      </p:sp>
      <p:pic>
        <p:nvPicPr>
          <p:cNvPr id="4" name="Picture 3" descr="A picture containing colorfulness, lilac, screenshot, purple&#10;&#10;Description automatically generated">
            <a:extLst>
              <a:ext uri="{FF2B5EF4-FFF2-40B4-BE49-F238E27FC236}">
                <a16:creationId xmlns:a16="http://schemas.microsoft.com/office/drawing/2014/main" id="{039CBCFE-12EB-0F1B-0C8A-479F9CEF4C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5" name="Picture 4" descr="A picture containing colorfulness, lilac, screenshot, purple&#10;&#10;Description automatically generated">
            <a:extLst>
              <a:ext uri="{FF2B5EF4-FFF2-40B4-BE49-F238E27FC236}">
                <a16:creationId xmlns:a16="http://schemas.microsoft.com/office/drawing/2014/main" id="{AF6130DC-6E7F-FEEF-ABBE-D2276A4F5E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6" name="Picture 5" descr="A picture containing colorfulness, lilac, screenshot, purple&#10;&#10;Description automatically generated">
            <a:extLst>
              <a:ext uri="{FF2B5EF4-FFF2-40B4-BE49-F238E27FC236}">
                <a16:creationId xmlns:a16="http://schemas.microsoft.com/office/drawing/2014/main" id="{F93C07ED-2096-FF74-E192-C3485A424F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7" name="Picture 6" descr="A picture containing colorfulness, lilac, screenshot, purple&#10;&#10;Description automatically generated">
            <a:extLst>
              <a:ext uri="{FF2B5EF4-FFF2-40B4-BE49-F238E27FC236}">
                <a16:creationId xmlns:a16="http://schemas.microsoft.com/office/drawing/2014/main" id="{4D97BE7B-6B41-769D-F73E-0009DF7EC7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8" name="Picture 7" descr="A picture containing colorfulness, lilac, screenshot, purple&#10;&#10;Description automatically generated">
            <a:extLst>
              <a:ext uri="{FF2B5EF4-FFF2-40B4-BE49-F238E27FC236}">
                <a16:creationId xmlns:a16="http://schemas.microsoft.com/office/drawing/2014/main" id="{32AD7D76-E342-9F75-33C6-18A34093F3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9" name="Picture 8" descr="A picture containing colorfulness, lilac, screenshot, purple&#10;&#10;Description automatically generated">
            <a:extLst>
              <a:ext uri="{FF2B5EF4-FFF2-40B4-BE49-F238E27FC236}">
                <a16:creationId xmlns:a16="http://schemas.microsoft.com/office/drawing/2014/main" id="{C49B4BC5-A9F7-2958-B66A-6769C825E1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10" name="Picture 9" descr="A picture containing colorfulness, lilac, screenshot, purple&#10;&#10;Description automatically generated">
            <a:extLst>
              <a:ext uri="{FF2B5EF4-FFF2-40B4-BE49-F238E27FC236}">
                <a16:creationId xmlns:a16="http://schemas.microsoft.com/office/drawing/2014/main" id="{7482E9CD-ABDA-6D51-F2FC-3E3D15706F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11" name="Picture 10" descr="A picture containing colorfulness, lilac, screenshot, purple&#10;&#10;Description automatically generated">
            <a:extLst>
              <a:ext uri="{FF2B5EF4-FFF2-40B4-BE49-F238E27FC236}">
                <a16:creationId xmlns:a16="http://schemas.microsoft.com/office/drawing/2014/main" id="{5B458140-6EDB-BCA9-0DC0-C83D748FE7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12" name="Picture 11">
            <a:extLst>
              <a:ext uri="{FF2B5EF4-FFF2-40B4-BE49-F238E27FC236}">
                <a16:creationId xmlns:a16="http://schemas.microsoft.com/office/drawing/2014/main" id="{92CD1FA6-CC15-2D0D-77B7-1DB2BF648B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Tree>
    <p:extLst>
      <p:ext uri="{BB962C8B-B14F-4D97-AF65-F5344CB8AC3E}">
        <p14:creationId xmlns:p14="http://schemas.microsoft.com/office/powerpoint/2010/main" val="302362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072D-E609-5C4A-70E5-77A41B9CB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494EB-8DE1-1417-116C-DB67106CF0A2}"/>
              </a:ext>
            </a:extLst>
          </p:cNvPr>
          <p:cNvSpPr>
            <a:spLocks noGrp="1"/>
          </p:cNvSpPr>
          <p:nvPr>
            <p:ph type="title"/>
          </p:nvPr>
        </p:nvSpPr>
        <p:spPr>
          <a:xfrm>
            <a:off x="838200" y="365126"/>
            <a:ext cx="10515600" cy="1199906"/>
          </a:xfrm>
        </p:spPr>
        <p:txBody>
          <a:bodyPr/>
          <a:lstStyle/>
          <a:p>
            <a:r>
              <a:rPr lang="en-GB">
                <a:solidFill>
                  <a:srgbClr val="75C7B9"/>
                </a:solidFill>
                <a:latin typeface="Barlow Condensed Medium" panose="00000606000000000000" pitchFamily="2" charset="0"/>
              </a:rPr>
              <a:t>Information about charities on the Register</a:t>
            </a:r>
          </a:p>
        </p:txBody>
      </p:sp>
      <p:sp>
        <p:nvSpPr>
          <p:cNvPr id="3" name="Content Placeholder 2">
            <a:extLst>
              <a:ext uri="{FF2B5EF4-FFF2-40B4-BE49-F238E27FC236}">
                <a16:creationId xmlns:a16="http://schemas.microsoft.com/office/drawing/2014/main" id="{037CD20B-ED0D-C7C1-42D3-A1B8D3199158}"/>
              </a:ext>
            </a:extLst>
          </p:cNvPr>
          <p:cNvSpPr>
            <a:spLocks noGrp="1"/>
          </p:cNvSpPr>
          <p:nvPr>
            <p:ph idx="1"/>
          </p:nvPr>
        </p:nvSpPr>
        <p:spPr>
          <a:xfrm>
            <a:off x="838201" y="1675693"/>
            <a:ext cx="10261006" cy="4111170"/>
          </a:xfrm>
        </p:spPr>
        <p:txBody>
          <a:bodyPr>
            <a:normAutofit/>
          </a:bodyPr>
          <a:lstStyle/>
          <a:p>
            <a:pPr marL="0" indent="0">
              <a:buNone/>
            </a:pPr>
            <a:r>
              <a:rPr lang="en-GB" sz="2400">
                <a:solidFill>
                  <a:schemeClr val="tx1">
                    <a:lumMod val="65000"/>
                    <a:lumOff val="35000"/>
                  </a:schemeClr>
                </a:solidFill>
                <a:latin typeface="DM Sans" pitchFamily="2" charset="0"/>
              </a:rPr>
              <a:t>From early 2026 (pending Parliamentary commencement order)</a:t>
            </a:r>
          </a:p>
          <a:p>
            <a:endParaRPr lang="en-GB" sz="1000">
              <a:solidFill>
                <a:schemeClr val="tx1">
                  <a:lumMod val="65000"/>
                  <a:lumOff val="35000"/>
                </a:schemeClr>
              </a:solidFill>
              <a:latin typeface="DM Sans" pitchFamily="2" charset="0"/>
            </a:endParaRPr>
          </a:p>
          <a:p>
            <a:r>
              <a:rPr lang="en-GB">
                <a:solidFill>
                  <a:schemeClr val="tx1">
                    <a:lumMod val="65000"/>
                    <a:lumOff val="35000"/>
                  </a:schemeClr>
                </a:solidFill>
                <a:latin typeface="DM Sans" pitchFamily="2" charset="0"/>
              </a:rPr>
              <a:t>Charity trustee names (only) published unless OSCR has granted an exemption</a:t>
            </a:r>
          </a:p>
          <a:p>
            <a:endParaRPr lang="en-GB" sz="1000">
              <a:solidFill>
                <a:schemeClr val="tx1">
                  <a:lumMod val="65000"/>
                  <a:lumOff val="35000"/>
                </a:schemeClr>
              </a:solidFill>
              <a:latin typeface="DM Sans" pitchFamily="2" charset="0"/>
            </a:endParaRPr>
          </a:p>
          <a:p>
            <a:r>
              <a:rPr lang="en-GB">
                <a:solidFill>
                  <a:schemeClr val="tx1">
                    <a:lumMod val="65000"/>
                    <a:lumOff val="35000"/>
                  </a:schemeClr>
                </a:solidFill>
                <a:latin typeface="DM Sans" pitchFamily="2" charset="0"/>
              </a:rPr>
              <a:t>Accounts for all charities published unredacted</a:t>
            </a:r>
            <a:br>
              <a:rPr lang="en-GB">
                <a:solidFill>
                  <a:schemeClr val="tx1">
                    <a:lumMod val="65000"/>
                    <a:lumOff val="35000"/>
                  </a:schemeClr>
                </a:solidFill>
                <a:latin typeface="DM Sans" pitchFamily="2" charset="0"/>
              </a:rPr>
            </a:br>
            <a:endParaRPr lang="en-GB">
              <a:solidFill>
                <a:schemeClr val="tx1">
                  <a:lumMod val="65000"/>
                  <a:lumOff val="35000"/>
                </a:schemeClr>
              </a:solidFill>
              <a:latin typeface="DM Sans" pitchFamily="2" charset="0"/>
            </a:endParaRPr>
          </a:p>
          <a:p>
            <a:r>
              <a:rPr lang="en-GB">
                <a:solidFill>
                  <a:schemeClr val="tx1">
                    <a:lumMod val="65000"/>
                    <a:lumOff val="35000"/>
                  </a:schemeClr>
                </a:solidFill>
                <a:latin typeface="DM Sans" pitchFamily="2" charset="0"/>
              </a:rPr>
              <a:t>Trustee names may be excluded from annual reports where an exemption has been granted from publishing names</a:t>
            </a:r>
          </a:p>
        </p:txBody>
      </p:sp>
      <p:pic>
        <p:nvPicPr>
          <p:cNvPr id="4" name="Picture 3" descr="A picture containing colorfulness, lilac, screenshot, purple&#10;&#10;Description automatically generated">
            <a:extLst>
              <a:ext uri="{FF2B5EF4-FFF2-40B4-BE49-F238E27FC236}">
                <a16:creationId xmlns:a16="http://schemas.microsoft.com/office/drawing/2014/main" id="{C7055482-2A23-A659-00DE-A07A5934BE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5" name="Picture 4" descr="A picture containing colorfulness, lilac, screenshot, purple&#10;&#10;Description automatically generated">
            <a:extLst>
              <a:ext uri="{FF2B5EF4-FFF2-40B4-BE49-F238E27FC236}">
                <a16:creationId xmlns:a16="http://schemas.microsoft.com/office/drawing/2014/main" id="{12699B50-0A82-A403-EE3B-C6CF6C2395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6" name="Picture 5" descr="A picture containing colorfulness, lilac, screenshot, purple&#10;&#10;Description automatically generated">
            <a:extLst>
              <a:ext uri="{FF2B5EF4-FFF2-40B4-BE49-F238E27FC236}">
                <a16:creationId xmlns:a16="http://schemas.microsoft.com/office/drawing/2014/main" id="{67D47E44-F0D9-8F84-ECDA-651226762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7" name="Picture 6" descr="A picture containing colorfulness, lilac, screenshot, purple&#10;&#10;Description automatically generated">
            <a:extLst>
              <a:ext uri="{FF2B5EF4-FFF2-40B4-BE49-F238E27FC236}">
                <a16:creationId xmlns:a16="http://schemas.microsoft.com/office/drawing/2014/main" id="{47E4C7C0-7504-6CF1-AEF9-6D8A6531F0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8" name="Picture 7" descr="A picture containing colorfulness, lilac, screenshot, purple&#10;&#10;Description automatically generated">
            <a:extLst>
              <a:ext uri="{FF2B5EF4-FFF2-40B4-BE49-F238E27FC236}">
                <a16:creationId xmlns:a16="http://schemas.microsoft.com/office/drawing/2014/main" id="{A47023B6-891E-3BF7-3180-F7B24B4DC8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9" name="Picture 8" descr="A picture containing colorfulness, lilac, screenshot, purple&#10;&#10;Description automatically generated">
            <a:extLst>
              <a:ext uri="{FF2B5EF4-FFF2-40B4-BE49-F238E27FC236}">
                <a16:creationId xmlns:a16="http://schemas.microsoft.com/office/drawing/2014/main" id="{8A523D85-A35F-55C7-E310-DD21A6A7BD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10" name="Picture 9" descr="A picture containing colorfulness, lilac, screenshot, purple&#10;&#10;Description automatically generated">
            <a:extLst>
              <a:ext uri="{FF2B5EF4-FFF2-40B4-BE49-F238E27FC236}">
                <a16:creationId xmlns:a16="http://schemas.microsoft.com/office/drawing/2014/main" id="{28C47E3C-B0BF-E52D-64DA-CAA888AF5A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11" name="Picture 10" descr="A picture containing colorfulness, lilac, screenshot, purple&#10;&#10;Description automatically generated">
            <a:extLst>
              <a:ext uri="{FF2B5EF4-FFF2-40B4-BE49-F238E27FC236}">
                <a16:creationId xmlns:a16="http://schemas.microsoft.com/office/drawing/2014/main" id="{659EBF9D-B070-B2B9-4615-5BA6AF76ED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12" name="Picture 11">
            <a:extLst>
              <a:ext uri="{FF2B5EF4-FFF2-40B4-BE49-F238E27FC236}">
                <a16:creationId xmlns:a16="http://schemas.microsoft.com/office/drawing/2014/main" id="{73BC683C-7D12-8EE7-C0E6-F3AE4284EA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Tree>
    <p:extLst>
      <p:ext uri="{BB962C8B-B14F-4D97-AF65-F5344CB8AC3E}">
        <p14:creationId xmlns:p14="http://schemas.microsoft.com/office/powerpoint/2010/main" val="273214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77D4-1FA8-768C-E087-37CC28DF702B}"/>
              </a:ext>
            </a:extLst>
          </p:cNvPr>
          <p:cNvSpPr>
            <a:spLocks noGrp="1"/>
          </p:cNvSpPr>
          <p:nvPr>
            <p:ph type="title"/>
          </p:nvPr>
        </p:nvSpPr>
        <p:spPr/>
        <p:txBody>
          <a:bodyPr/>
          <a:lstStyle/>
          <a:p>
            <a:r>
              <a:rPr lang="en-US">
                <a:solidFill>
                  <a:srgbClr val="75C7B9"/>
                </a:solidFill>
                <a:latin typeface="Barlow Condensed Medium" panose="00000606000000000000" pitchFamily="2" charset="0"/>
              </a:rPr>
              <a:t>What you can do to respond to these changes</a:t>
            </a:r>
            <a:endParaRPr lang="en-GB">
              <a:solidFill>
                <a:srgbClr val="75C7B9"/>
              </a:solidFill>
            </a:endParaRPr>
          </a:p>
        </p:txBody>
      </p:sp>
      <p:sp>
        <p:nvSpPr>
          <p:cNvPr id="3" name="Content Placeholder 2">
            <a:extLst>
              <a:ext uri="{FF2B5EF4-FFF2-40B4-BE49-F238E27FC236}">
                <a16:creationId xmlns:a16="http://schemas.microsoft.com/office/drawing/2014/main" id="{66080278-BAAC-12D0-4841-51C7C28F5044}"/>
              </a:ext>
            </a:extLst>
          </p:cNvPr>
          <p:cNvSpPr>
            <a:spLocks noGrp="1"/>
          </p:cNvSpPr>
          <p:nvPr>
            <p:ph sz="half" idx="1"/>
          </p:nvPr>
        </p:nvSpPr>
        <p:spPr>
          <a:xfrm>
            <a:off x="338037" y="1424539"/>
            <a:ext cx="11711022" cy="4860757"/>
          </a:xfrm>
        </p:spPr>
        <p:txBody>
          <a:bodyPr>
            <a:normAutofit/>
          </a:bodyPr>
          <a:lstStyle/>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a:p>
            <a:endParaRPr lang="en-GB">
              <a:solidFill>
                <a:schemeClr val="tx1">
                  <a:lumMod val="65000"/>
                  <a:lumOff val="35000"/>
                </a:schemeClr>
              </a:solidFill>
              <a:latin typeface="DM Sans" pitchFamily="2" charset="0"/>
            </a:endParaRPr>
          </a:p>
        </p:txBody>
      </p:sp>
      <p:pic>
        <p:nvPicPr>
          <p:cNvPr id="15" name="Picture 14" descr="A picture containing colorfulness, lilac, screenshot, purple&#10;&#10;Description automatically generated">
            <a:extLst>
              <a:ext uri="{FF2B5EF4-FFF2-40B4-BE49-F238E27FC236}">
                <a16:creationId xmlns:a16="http://schemas.microsoft.com/office/drawing/2014/main" id="{C6AC1757-2660-7A38-A12A-71FC8ED066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16" name="Picture 15" descr="A picture containing colorfulness, lilac, screenshot, purple&#10;&#10;Description automatically generated">
            <a:extLst>
              <a:ext uri="{FF2B5EF4-FFF2-40B4-BE49-F238E27FC236}">
                <a16:creationId xmlns:a16="http://schemas.microsoft.com/office/drawing/2014/main" id="{F3D5C3BE-1F1E-5574-3C62-350BEEC5B0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17" name="Picture 16" descr="A picture containing colorfulness, lilac, screenshot, purple&#10;&#10;Description automatically generated">
            <a:extLst>
              <a:ext uri="{FF2B5EF4-FFF2-40B4-BE49-F238E27FC236}">
                <a16:creationId xmlns:a16="http://schemas.microsoft.com/office/drawing/2014/main" id="{6DC9FBB9-90C2-4273-4374-9BF517289F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18" name="Picture 17" descr="A picture containing colorfulness, lilac, screenshot, purple&#10;&#10;Description automatically generated">
            <a:extLst>
              <a:ext uri="{FF2B5EF4-FFF2-40B4-BE49-F238E27FC236}">
                <a16:creationId xmlns:a16="http://schemas.microsoft.com/office/drawing/2014/main" id="{28E36F4B-A800-6695-5E1D-7E5FB00329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19" name="Picture 18" descr="A picture containing colorfulness, lilac, screenshot, purple&#10;&#10;Description automatically generated">
            <a:extLst>
              <a:ext uri="{FF2B5EF4-FFF2-40B4-BE49-F238E27FC236}">
                <a16:creationId xmlns:a16="http://schemas.microsoft.com/office/drawing/2014/main" id="{A97326B3-3FF4-ECE5-A5B4-0833EF03B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20" name="Picture 19" descr="A picture containing colorfulness, lilac, screenshot, purple&#10;&#10;Description automatically generated">
            <a:extLst>
              <a:ext uri="{FF2B5EF4-FFF2-40B4-BE49-F238E27FC236}">
                <a16:creationId xmlns:a16="http://schemas.microsoft.com/office/drawing/2014/main" id="{2C8DD256-F5A6-AAF1-6B63-DE704172C4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21" name="Picture 20" descr="A picture containing colorfulness, lilac, screenshot, purple&#10;&#10;Description automatically generated">
            <a:extLst>
              <a:ext uri="{FF2B5EF4-FFF2-40B4-BE49-F238E27FC236}">
                <a16:creationId xmlns:a16="http://schemas.microsoft.com/office/drawing/2014/main" id="{1A719430-2213-7E1F-C7A3-D771E10C4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22" name="Picture 21" descr="A picture containing colorfulness, lilac, screenshot, purple&#10;&#10;Description automatically generated">
            <a:extLst>
              <a:ext uri="{FF2B5EF4-FFF2-40B4-BE49-F238E27FC236}">
                <a16:creationId xmlns:a16="http://schemas.microsoft.com/office/drawing/2014/main" id="{88F3F955-80A8-7D75-FB19-C9E917A97D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pic>
        <p:nvPicPr>
          <p:cNvPr id="5" name="Picture 4">
            <a:extLst>
              <a:ext uri="{FF2B5EF4-FFF2-40B4-BE49-F238E27FC236}">
                <a16:creationId xmlns:a16="http://schemas.microsoft.com/office/drawing/2014/main" id="{AA687988-EF5E-22D3-1FC0-6D25F9249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29174" y="6112446"/>
            <a:ext cx="819884" cy="424442"/>
          </a:xfrm>
          <a:prstGeom prst="rect">
            <a:avLst/>
          </a:prstGeom>
        </p:spPr>
      </p:pic>
      <p:sp>
        <p:nvSpPr>
          <p:cNvPr id="4" name="Content Placeholder 2">
            <a:extLst>
              <a:ext uri="{FF2B5EF4-FFF2-40B4-BE49-F238E27FC236}">
                <a16:creationId xmlns:a16="http://schemas.microsoft.com/office/drawing/2014/main" id="{ECB7A204-2EF4-9E55-FB93-5085F1BE4B6C}"/>
              </a:ext>
            </a:extLst>
          </p:cNvPr>
          <p:cNvSpPr txBox="1">
            <a:spLocks/>
          </p:cNvSpPr>
          <p:nvPr/>
        </p:nvSpPr>
        <p:spPr>
          <a:xfrm>
            <a:off x="1151467" y="1679248"/>
            <a:ext cx="487319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800">
                <a:solidFill>
                  <a:schemeClr val="tx1">
                    <a:lumMod val="65000"/>
                    <a:lumOff val="35000"/>
                  </a:schemeClr>
                </a:solidFill>
                <a:latin typeface="DM Sans" pitchFamily="2" charset="0"/>
              </a:rPr>
              <a:t>Ensure that you know who all your trustees are and collect up to date information on them. Start registering them straight away.</a:t>
            </a:r>
          </a:p>
          <a:p>
            <a:pPr marL="0" indent="0">
              <a:lnSpc>
                <a:spcPct val="120000"/>
              </a:lnSpc>
              <a:buNone/>
            </a:pPr>
            <a:r>
              <a:rPr lang="en-GB" sz="1800">
                <a:solidFill>
                  <a:schemeClr val="tx1">
                    <a:lumMod val="65000"/>
                    <a:lumOff val="35000"/>
                  </a:schemeClr>
                </a:solidFill>
                <a:latin typeface="DM Sans" pitchFamily="2" charset="0"/>
              </a:rPr>
              <a:t>Ensure your annual accounts are prepared to a style and standard you are content to be published. Think carefully about including information that identifies individuals (other than trustees).</a:t>
            </a:r>
          </a:p>
          <a:p>
            <a:pPr marL="0" indent="0">
              <a:lnSpc>
                <a:spcPct val="120000"/>
              </a:lnSpc>
              <a:buNone/>
            </a:pPr>
            <a:r>
              <a:rPr lang="en-GB" sz="1800">
                <a:solidFill>
                  <a:schemeClr val="tx1">
                    <a:lumMod val="65000"/>
                    <a:lumOff val="35000"/>
                  </a:schemeClr>
                </a:solidFill>
                <a:latin typeface="DM Sans" pitchFamily="2" charset="0"/>
              </a:rPr>
              <a:t>Alert your charity trustees or managers to the disqualification rules. Anyone affected must cease to act at once unless a waiver has been granted.</a:t>
            </a:r>
          </a:p>
        </p:txBody>
      </p:sp>
      <p:sp>
        <p:nvSpPr>
          <p:cNvPr id="6" name="Content Placeholder 2">
            <a:extLst>
              <a:ext uri="{FF2B5EF4-FFF2-40B4-BE49-F238E27FC236}">
                <a16:creationId xmlns:a16="http://schemas.microsoft.com/office/drawing/2014/main" id="{7CAB3FDD-1BE3-5053-D6A6-74502D2E0671}"/>
              </a:ext>
            </a:extLst>
          </p:cNvPr>
          <p:cNvSpPr txBox="1">
            <a:spLocks/>
          </p:cNvSpPr>
          <p:nvPr/>
        </p:nvSpPr>
        <p:spPr>
          <a:xfrm>
            <a:off x="7024096" y="1679248"/>
            <a:ext cx="470118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800">
                <a:solidFill>
                  <a:schemeClr val="tx1">
                    <a:lumMod val="65000"/>
                    <a:lumOff val="35000"/>
                  </a:schemeClr>
                </a:solidFill>
                <a:latin typeface="DM Sans" pitchFamily="2" charset="0"/>
              </a:rPr>
              <a:t>Update your governance materials (</a:t>
            </a:r>
            <a:r>
              <a:rPr lang="en-GB" sz="1800" err="1">
                <a:solidFill>
                  <a:schemeClr val="tx1">
                    <a:lumMod val="65000"/>
                    <a:lumOff val="35000"/>
                  </a:schemeClr>
                </a:solidFill>
                <a:latin typeface="DM Sans" pitchFamily="2" charset="0"/>
              </a:rPr>
              <a:t>eg.</a:t>
            </a:r>
            <a:r>
              <a:rPr lang="en-GB" sz="1800">
                <a:solidFill>
                  <a:schemeClr val="tx1">
                    <a:lumMod val="65000"/>
                    <a:lumOff val="35000"/>
                  </a:schemeClr>
                </a:solidFill>
                <a:latin typeface="DM Sans" pitchFamily="2" charset="0"/>
              </a:rPr>
              <a:t> induction packs, trustee declarations, due diligence on trustee appointments). Review contracts of employment for senior managers.</a:t>
            </a:r>
            <a:br>
              <a:rPr lang="en-GB" sz="1800">
                <a:solidFill>
                  <a:schemeClr val="tx1">
                    <a:lumMod val="65000"/>
                    <a:lumOff val="35000"/>
                  </a:schemeClr>
                </a:solidFill>
                <a:latin typeface="DM Sans" pitchFamily="2" charset="0"/>
              </a:rPr>
            </a:br>
            <a:r>
              <a:rPr lang="en-GB" sz="1800">
                <a:solidFill>
                  <a:schemeClr val="tx1">
                    <a:lumMod val="65000"/>
                    <a:lumOff val="35000"/>
                  </a:schemeClr>
                </a:solidFill>
                <a:latin typeface="DM Sans" pitchFamily="2" charset="0"/>
              </a:rPr>
              <a:t>  </a:t>
            </a:r>
          </a:p>
          <a:p>
            <a:pPr marL="0" indent="0">
              <a:lnSpc>
                <a:spcPct val="120000"/>
              </a:lnSpc>
              <a:buNone/>
            </a:pPr>
            <a:r>
              <a:rPr lang="en-GB" sz="1800">
                <a:solidFill>
                  <a:schemeClr val="tx1">
                    <a:lumMod val="65000"/>
                    <a:lumOff val="35000"/>
                  </a:schemeClr>
                </a:solidFill>
                <a:latin typeface="DM Sans" pitchFamily="2" charset="0"/>
              </a:rPr>
              <a:t>Familiarise yourself with all the relevant guidance already on our website.</a:t>
            </a:r>
          </a:p>
          <a:p>
            <a:pPr marL="0" indent="0">
              <a:lnSpc>
                <a:spcPct val="120000"/>
              </a:lnSpc>
              <a:buNone/>
            </a:pPr>
            <a:r>
              <a:rPr lang="en-GB" sz="1800">
                <a:solidFill>
                  <a:schemeClr val="tx1">
                    <a:lumMod val="65000"/>
                    <a:lumOff val="35000"/>
                  </a:schemeClr>
                </a:solidFill>
                <a:latin typeface="DM Sans" pitchFamily="2" charset="0"/>
              </a:rPr>
              <a:t>   </a:t>
            </a:r>
          </a:p>
          <a:p>
            <a:pPr marL="0" indent="0">
              <a:lnSpc>
                <a:spcPct val="120000"/>
              </a:lnSpc>
              <a:buNone/>
            </a:pPr>
            <a:r>
              <a:rPr lang="en-GB" sz="1800">
                <a:solidFill>
                  <a:schemeClr val="tx1">
                    <a:lumMod val="65000"/>
                    <a:lumOff val="35000"/>
                  </a:schemeClr>
                </a:solidFill>
                <a:latin typeface="DM Sans" pitchFamily="2" charset="0"/>
              </a:rPr>
              <a:t>Keep a watch for OSCR news items and updates as we publish new guidance (links on the next slide)</a:t>
            </a:r>
          </a:p>
          <a:p>
            <a:pPr>
              <a:lnSpc>
                <a:spcPct val="120000"/>
              </a:lnSpc>
            </a:pPr>
            <a:endParaRPr lang="en-GB" sz="1900">
              <a:solidFill>
                <a:schemeClr val="tx1">
                  <a:lumMod val="65000"/>
                  <a:lumOff val="35000"/>
                </a:schemeClr>
              </a:solidFill>
              <a:latin typeface="DM Sans" pitchFamily="2" charset="0"/>
            </a:endParaRPr>
          </a:p>
        </p:txBody>
      </p:sp>
      <p:pic>
        <p:nvPicPr>
          <p:cNvPr id="10" name="Graphic 9" descr="Badge Tick with solid fill">
            <a:extLst>
              <a:ext uri="{FF2B5EF4-FFF2-40B4-BE49-F238E27FC236}">
                <a16:creationId xmlns:a16="http://schemas.microsoft.com/office/drawing/2014/main" id="{908F9819-17C8-7B44-AA89-A78088C53A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036" y="1669465"/>
            <a:ext cx="914400" cy="914400"/>
          </a:xfrm>
          <a:prstGeom prst="rect">
            <a:avLst/>
          </a:prstGeom>
        </p:spPr>
      </p:pic>
      <p:pic>
        <p:nvPicPr>
          <p:cNvPr id="11" name="Graphic 10" descr="Badge Tick with solid fill">
            <a:extLst>
              <a:ext uri="{FF2B5EF4-FFF2-40B4-BE49-F238E27FC236}">
                <a16:creationId xmlns:a16="http://schemas.microsoft.com/office/drawing/2014/main" id="{F7572ED1-FD56-525B-7890-AB0445B4F0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614" y="2774176"/>
            <a:ext cx="914400" cy="914400"/>
          </a:xfrm>
          <a:prstGeom prst="rect">
            <a:avLst/>
          </a:prstGeom>
        </p:spPr>
      </p:pic>
      <p:pic>
        <p:nvPicPr>
          <p:cNvPr id="12" name="Graphic 11" descr="Badge Tick with solid fill">
            <a:extLst>
              <a:ext uri="{FF2B5EF4-FFF2-40B4-BE49-F238E27FC236}">
                <a16:creationId xmlns:a16="http://schemas.microsoft.com/office/drawing/2014/main" id="{8EDFB566-11E1-9B5E-67EC-6436BCB90E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614" y="4569273"/>
            <a:ext cx="914400" cy="914400"/>
          </a:xfrm>
          <a:prstGeom prst="rect">
            <a:avLst/>
          </a:prstGeom>
        </p:spPr>
      </p:pic>
      <p:pic>
        <p:nvPicPr>
          <p:cNvPr id="13" name="Graphic 12" descr="Badge Tick with solid fill">
            <a:extLst>
              <a:ext uri="{FF2B5EF4-FFF2-40B4-BE49-F238E27FC236}">
                <a16:creationId xmlns:a16="http://schemas.microsoft.com/office/drawing/2014/main" id="{3E263B57-6F83-F70E-15EA-21A53492BD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36486" y="1669465"/>
            <a:ext cx="914400" cy="914400"/>
          </a:xfrm>
          <a:prstGeom prst="rect">
            <a:avLst/>
          </a:prstGeom>
        </p:spPr>
      </p:pic>
      <p:pic>
        <p:nvPicPr>
          <p:cNvPr id="14" name="Graphic 13" descr="Badge Tick with solid fill">
            <a:extLst>
              <a:ext uri="{FF2B5EF4-FFF2-40B4-BE49-F238E27FC236}">
                <a16:creationId xmlns:a16="http://schemas.microsoft.com/office/drawing/2014/main" id="{C9C3E11A-9827-7927-CDBE-5C897C2D8E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36486" y="3568924"/>
            <a:ext cx="914400" cy="914400"/>
          </a:xfrm>
          <a:prstGeom prst="rect">
            <a:avLst/>
          </a:prstGeom>
        </p:spPr>
      </p:pic>
      <p:pic>
        <p:nvPicPr>
          <p:cNvPr id="7" name="Graphic 6" descr="Badge Tick with solid fill">
            <a:extLst>
              <a:ext uri="{FF2B5EF4-FFF2-40B4-BE49-F238E27FC236}">
                <a16:creationId xmlns:a16="http://schemas.microsoft.com/office/drawing/2014/main" id="{D1B80177-0B6C-20F4-B94A-59BF7B4D86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7337" y="4828823"/>
            <a:ext cx="914400" cy="914400"/>
          </a:xfrm>
          <a:prstGeom prst="rect">
            <a:avLst/>
          </a:prstGeom>
        </p:spPr>
      </p:pic>
    </p:spTree>
    <p:extLst>
      <p:ext uri="{BB962C8B-B14F-4D97-AF65-F5344CB8AC3E}">
        <p14:creationId xmlns:p14="http://schemas.microsoft.com/office/powerpoint/2010/main" val="11887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8B63-F11B-CFAC-9855-84C0BA12C373}"/>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78E4C711-2166-08E1-4F06-7610ED892A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98060EEB-A86C-E587-AD78-A1E9B277D6C2}"/>
              </a:ext>
            </a:extLst>
          </p:cNvPr>
          <p:cNvGrpSpPr/>
          <p:nvPr/>
        </p:nvGrpSpPr>
        <p:grpSpPr>
          <a:xfrm>
            <a:off x="6172200" y="1978670"/>
            <a:ext cx="2997499" cy="523220"/>
            <a:chOff x="1645920" y="3298195"/>
            <a:chExt cx="2997499" cy="523220"/>
          </a:xfrm>
        </p:grpSpPr>
        <p:sp>
          <p:nvSpPr>
            <p:cNvPr id="4" name="TextBox 3">
              <a:extLst>
                <a:ext uri="{FF2B5EF4-FFF2-40B4-BE49-F238E27FC236}">
                  <a16:creationId xmlns:a16="http://schemas.microsoft.com/office/drawing/2014/main" id="{C26DB3CB-692D-D9FA-D582-2FC16099D493}"/>
                </a:ext>
              </a:extLst>
            </p:cNvPr>
            <p:cNvSpPr txBox="1"/>
            <p:nvPr/>
          </p:nvSpPr>
          <p:spPr>
            <a:xfrm>
              <a:off x="2136130" y="3298195"/>
              <a:ext cx="2507289" cy="523220"/>
            </a:xfrm>
            <a:prstGeom prst="rect">
              <a:avLst/>
            </a:prstGeom>
            <a:noFill/>
          </p:spPr>
          <p:txBody>
            <a:bodyPr wrap="none" lIns="91440" tIns="45720" rIns="91440" bIns="45720" rtlCol="0" anchor="t">
              <a:spAutoFit/>
            </a:bodyPr>
            <a:lstStyle/>
            <a:p>
              <a:r>
                <a:rPr lang="en-GB" sz="2800" b="1">
                  <a:solidFill>
                    <a:schemeClr val="bg1"/>
                  </a:solidFill>
                  <a:latin typeface="Ingra SCVO"/>
                </a:rPr>
                <a:t>Welcome, CCLA</a:t>
              </a:r>
            </a:p>
          </p:txBody>
        </p:sp>
        <p:pic>
          <p:nvPicPr>
            <p:cNvPr id="6" name="Picture 5" descr="A blue triangle shaped object&#10;&#10;AI-generated content may be incorrect.">
              <a:extLst>
                <a:ext uri="{FF2B5EF4-FFF2-40B4-BE49-F238E27FC236}">
                  <a16:creationId xmlns:a16="http://schemas.microsoft.com/office/drawing/2014/main" id="{780DFBD6-1300-877D-D3B1-68FB2EBCC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343915"/>
              <a:ext cx="417058" cy="417058"/>
            </a:xfrm>
            <a:prstGeom prst="rect">
              <a:avLst/>
            </a:prstGeom>
          </p:spPr>
        </p:pic>
      </p:grpSp>
      <p:grpSp>
        <p:nvGrpSpPr>
          <p:cNvPr id="11" name="Group 10">
            <a:extLst>
              <a:ext uri="{FF2B5EF4-FFF2-40B4-BE49-F238E27FC236}">
                <a16:creationId xmlns:a16="http://schemas.microsoft.com/office/drawing/2014/main" id="{E71124DB-1E88-70DB-2B81-E5E712EDC67D}"/>
              </a:ext>
            </a:extLst>
          </p:cNvPr>
          <p:cNvGrpSpPr/>
          <p:nvPr/>
        </p:nvGrpSpPr>
        <p:grpSpPr>
          <a:xfrm>
            <a:off x="6172200" y="2645176"/>
            <a:ext cx="6104247" cy="492443"/>
            <a:chOff x="1645920" y="3298195"/>
            <a:chExt cx="6104247" cy="492443"/>
          </a:xfrm>
        </p:grpSpPr>
        <p:sp>
          <p:nvSpPr>
            <p:cNvPr id="12" name="TextBox 11">
              <a:extLst>
                <a:ext uri="{FF2B5EF4-FFF2-40B4-BE49-F238E27FC236}">
                  <a16:creationId xmlns:a16="http://schemas.microsoft.com/office/drawing/2014/main" id="{B3B3D05A-EDA3-2276-1F8F-0BDBCD5D0FDB}"/>
                </a:ext>
              </a:extLst>
            </p:cNvPr>
            <p:cNvSpPr txBox="1"/>
            <p:nvPr/>
          </p:nvSpPr>
          <p:spPr>
            <a:xfrm>
              <a:off x="2136130" y="3298195"/>
              <a:ext cx="5614037" cy="492443"/>
            </a:xfrm>
            <a:prstGeom prst="rect">
              <a:avLst/>
            </a:prstGeom>
            <a:noFill/>
          </p:spPr>
          <p:txBody>
            <a:bodyPr wrap="none" lIns="91440" tIns="45720" rIns="91440" bIns="45720" rtlCol="0" anchor="t">
              <a:spAutoFit/>
            </a:bodyPr>
            <a:lstStyle/>
            <a:p>
              <a:r>
                <a:rPr lang="en-GB" sz="2600" b="1">
                  <a:solidFill>
                    <a:schemeClr val="bg1"/>
                  </a:solidFill>
                  <a:latin typeface="Ingra SCVO"/>
                </a:rPr>
                <a:t>Session 1: Modernising governance</a:t>
              </a:r>
            </a:p>
          </p:txBody>
        </p:sp>
        <p:pic>
          <p:nvPicPr>
            <p:cNvPr id="13" name="Picture 12" descr="A blue triangle shaped object&#10;&#10;AI-generated content may be incorrect.">
              <a:extLst>
                <a:ext uri="{FF2B5EF4-FFF2-40B4-BE49-F238E27FC236}">
                  <a16:creationId xmlns:a16="http://schemas.microsoft.com/office/drawing/2014/main" id="{A9046AD1-BD3E-A059-7115-538257EE3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343915"/>
              <a:ext cx="417058" cy="417058"/>
            </a:xfrm>
            <a:prstGeom prst="rect">
              <a:avLst/>
            </a:prstGeom>
          </p:spPr>
        </p:pic>
      </p:grpSp>
      <p:grpSp>
        <p:nvGrpSpPr>
          <p:cNvPr id="14" name="Group 13">
            <a:extLst>
              <a:ext uri="{FF2B5EF4-FFF2-40B4-BE49-F238E27FC236}">
                <a16:creationId xmlns:a16="http://schemas.microsoft.com/office/drawing/2014/main" id="{87B0529D-CD50-643E-6FB6-79D39CCC8F7B}"/>
              </a:ext>
            </a:extLst>
          </p:cNvPr>
          <p:cNvGrpSpPr/>
          <p:nvPr/>
        </p:nvGrpSpPr>
        <p:grpSpPr>
          <a:xfrm>
            <a:off x="6172200" y="3313270"/>
            <a:ext cx="4988557" cy="523220"/>
            <a:chOff x="1645920" y="3298195"/>
            <a:chExt cx="4988557" cy="523220"/>
          </a:xfrm>
        </p:grpSpPr>
        <p:sp>
          <p:nvSpPr>
            <p:cNvPr id="15" name="TextBox 14">
              <a:extLst>
                <a:ext uri="{FF2B5EF4-FFF2-40B4-BE49-F238E27FC236}">
                  <a16:creationId xmlns:a16="http://schemas.microsoft.com/office/drawing/2014/main" id="{80E90972-1403-8652-83ED-28964B34CD20}"/>
                </a:ext>
              </a:extLst>
            </p:cNvPr>
            <p:cNvSpPr txBox="1"/>
            <p:nvPr/>
          </p:nvSpPr>
          <p:spPr>
            <a:xfrm>
              <a:off x="2136130" y="3298195"/>
              <a:ext cx="4498347" cy="523220"/>
            </a:xfrm>
            <a:prstGeom prst="rect">
              <a:avLst/>
            </a:prstGeom>
            <a:noFill/>
          </p:spPr>
          <p:txBody>
            <a:bodyPr wrap="none" lIns="91440" tIns="45720" rIns="91440" bIns="45720" rtlCol="0" anchor="t">
              <a:spAutoFit/>
            </a:bodyPr>
            <a:lstStyle/>
            <a:p>
              <a:r>
                <a:rPr lang="en-GB" sz="2800" b="1">
                  <a:solidFill>
                    <a:schemeClr val="bg1"/>
                  </a:solidFill>
                  <a:latin typeface="Ingra SCVO"/>
                </a:rPr>
                <a:t>Session 2: Trustee update</a:t>
              </a:r>
            </a:p>
          </p:txBody>
        </p:sp>
        <p:pic>
          <p:nvPicPr>
            <p:cNvPr id="16" name="Picture 15" descr="A blue triangle shaped object&#10;&#10;AI-generated content may be incorrect.">
              <a:extLst>
                <a:ext uri="{FF2B5EF4-FFF2-40B4-BE49-F238E27FC236}">
                  <a16:creationId xmlns:a16="http://schemas.microsoft.com/office/drawing/2014/main" id="{5C774839-F593-B1D3-0B29-1E9DBFF0E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343915"/>
              <a:ext cx="417058" cy="417058"/>
            </a:xfrm>
            <a:prstGeom prst="rect">
              <a:avLst/>
            </a:prstGeom>
          </p:spPr>
        </p:pic>
      </p:grpSp>
      <p:grpSp>
        <p:nvGrpSpPr>
          <p:cNvPr id="17" name="Group 16">
            <a:extLst>
              <a:ext uri="{FF2B5EF4-FFF2-40B4-BE49-F238E27FC236}">
                <a16:creationId xmlns:a16="http://schemas.microsoft.com/office/drawing/2014/main" id="{EF759E54-B00F-AC75-6C7A-C7717A98AED6}"/>
              </a:ext>
            </a:extLst>
          </p:cNvPr>
          <p:cNvGrpSpPr/>
          <p:nvPr/>
        </p:nvGrpSpPr>
        <p:grpSpPr>
          <a:xfrm>
            <a:off x="6172200" y="3981321"/>
            <a:ext cx="5644185" cy="523220"/>
            <a:chOff x="1645920" y="3298195"/>
            <a:chExt cx="5644185" cy="523220"/>
          </a:xfrm>
        </p:grpSpPr>
        <p:sp>
          <p:nvSpPr>
            <p:cNvPr id="18" name="TextBox 17">
              <a:extLst>
                <a:ext uri="{FF2B5EF4-FFF2-40B4-BE49-F238E27FC236}">
                  <a16:creationId xmlns:a16="http://schemas.microsoft.com/office/drawing/2014/main" id="{2847A8B1-EA6B-D956-CD24-45E21CA6FD61}"/>
                </a:ext>
              </a:extLst>
            </p:cNvPr>
            <p:cNvSpPr txBox="1"/>
            <p:nvPr/>
          </p:nvSpPr>
          <p:spPr>
            <a:xfrm>
              <a:off x="2136130" y="3298195"/>
              <a:ext cx="5153975" cy="523220"/>
            </a:xfrm>
            <a:prstGeom prst="rect">
              <a:avLst/>
            </a:prstGeom>
            <a:noFill/>
          </p:spPr>
          <p:txBody>
            <a:bodyPr wrap="none" lIns="91440" tIns="45720" rIns="91440" bIns="45720" rtlCol="0" anchor="t">
              <a:spAutoFit/>
            </a:bodyPr>
            <a:lstStyle/>
            <a:p>
              <a:r>
                <a:rPr lang="en-GB" sz="2800" b="1">
                  <a:solidFill>
                    <a:schemeClr val="bg1"/>
                  </a:solidFill>
                  <a:latin typeface="Ingra SCVO"/>
                </a:rPr>
                <a:t>Session 3: Strategic planning </a:t>
              </a:r>
            </a:p>
          </p:txBody>
        </p:sp>
        <p:pic>
          <p:nvPicPr>
            <p:cNvPr id="19" name="Picture 18" descr="A blue triangle shaped object&#10;&#10;AI-generated content may be incorrect.">
              <a:extLst>
                <a:ext uri="{FF2B5EF4-FFF2-40B4-BE49-F238E27FC236}">
                  <a16:creationId xmlns:a16="http://schemas.microsoft.com/office/drawing/2014/main" id="{7106D333-032A-F5F1-CC9B-D42B2DB33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343915"/>
              <a:ext cx="417058" cy="417058"/>
            </a:xfrm>
            <a:prstGeom prst="rect">
              <a:avLst/>
            </a:prstGeom>
          </p:spPr>
        </p:pic>
      </p:grpSp>
      <p:grpSp>
        <p:nvGrpSpPr>
          <p:cNvPr id="20" name="Group 19">
            <a:extLst>
              <a:ext uri="{FF2B5EF4-FFF2-40B4-BE49-F238E27FC236}">
                <a16:creationId xmlns:a16="http://schemas.microsoft.com/office/drawing/2014/main" id="{0E2148A5-4FDD-6701-E7F8-CFF75B98C0B7}"/>
              </a:ext>
            </a:extLst>
          </p:cNvPr>
          <p:cNvGrpSpPr/>
          <p:nvPr/>
        </p:nvGrpSpPr>
        <p:grpSpPr>
          <a:xfrm>
            <a:off x="6179561" y="4651852"/>
            <a:ext cx="5140842" cy="523220"/>
            <a:chOff x="1645920" y="3298195"/>
            <a:chExt cx="5140842" cy="523220"/>
          </a:xfrm>
        </p:grpSpPr>
        <p:sp>
          <p:nvSpPr>
            <p:cNvPr id="21" name="TextBox 20">
              <a:extLst>
                <a:ext uri="{FF2B5EF4-FFF2-40B4-BE49-F238E27FC236}">
                  <a16:creationId xmlns:a16="http://schemas.microsoft.com/office/drawing/2014/main" id="{E611D38A-D5E0-9D52-1B25-59D79F6C2806}"/>
                </a:ext>
              </a:extLst>
            </p:cNvPr>
            <p:cNvSpPr txBox="1"/>
            <p:nvPr/>
          </p:nvSpPr>
          <p:spPr>
            <a:xfrm>
              <a:off x="2136130" y="3298195"/>
              <a:ext cx="4650632" cy="523220"/>
            </a:xfrm>
            <a:prstGeom prst="rect">
              <a:avLst/>
            </a:prstGeom>
            <a:noFill/>
          </p:spPr>
          <p:txBody>
            <a:bodyPr wrap="none" lIns="91440" tIns="45720" rIns="91440" bIns="45720" rtlCol="0" anchor="t">
              <a:spAutoFit/>
            </a:bodyPr>
            <a:lstStyle/>
            <a:p>
              <a:r>
                <a:rPr lang="en-GB" sz="2800" b="1">
                  <a:solidFill>
                    <a:schemeClr val="bg1"/>
                  </a:solidFill>
                  <a:latin typeface="Ingra SCVO"/>
                </a:rPr>
                <a:t>Session 4: Board dynamics</a:t>
              </a:r>
            </a:p>
          </p:txBody>
        </p:sp>
        <p:pic>
          <p:nvPicPr>
            <p:cNvPr id="22" name="Picture 21" descr="A blue triangle shaped object&#10;&#10;AI-generated content may be incorrect.">
              <a:extLst>
                <a:ext uri="{FF2B5EF4-FFF2-40B4-BE49-F238E27FC236}">
                  <a16:creationId xmlns:a16="http://schemas.microsoft.com/office/drawing/2014/main" id="{003228E4-4DE2-9D68-D521-D86854A62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3343915"/>
              <a:ext cx="417058" cy="417058"/>
            </a:xfrm>
            <a:prstGeom prst="rect">
              <a:avLst/>
            </a:prstGeom>
          </p:spPr>
        </p:pic>
      </p:grpSp>
    </p:spTree>
    <p:extLst>
      <p:ext uri="{BB962C8B-B14F-4D97-AF65-F5344CB8AC3E}">
        <p14:creationId xmlns:p14="http://schemas.microsoft.com/office/powerpoint/2010/main" val="184446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with papers and a cup of coffee&#10;&#10;Description automatically generated with low confidence">
            <a:extLst>
              <a:ext uri="{FF2B5EF4-FFF2-40B4-BE49-F238E27FC236}">
                <a16:creationId xmlns:a16="http://schemas.microsoft.com/office/drawing/2014/main" id="{9EF8F8C6-8150-C9C3-10C0-CE88BD287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48116"/>
          </a:xfrm>
          <a:prstGeom prst="rect">
            <a:avLst/>
          </a:prstGeom>
        </p:spPr>
      </p:pic>
      <p:pic>
        <p:nvPicPr>
          <p:cNvPr id="19" name="Picture 18">
            <a:extLst>
              <a:ext uri="{FF2B5EF4-FFF2-40B4-BE49-F238E27FC236}">
                <a16:creationId xmlns:a16="http://schemas.microsoft.com/office/drawing/2014/main" id="{945CEF72-9457-3F18-E04D-011290E7E7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29175" y="6112244"/>
            <a:ext cx="819882" cy="424645"/>
          </a:xfrm>
          <a:prstGeom prst="rect">
            <a:avLst/>
          </a:prstGeom>
        </p:spPr>
      </p:pic>
      <p:sp>
        <p:nvSpPr>
          <p:cNvPr id="20" name="Rectangle 19">
            <a:extLst>
              <a:ext uri="{FF2B5EF4-FFF2-40B4-BE49-F238E27FC236}">
                <a16:creationId xmlns:a16="http://schemas.microsoft.com/office/drawing/2014/main" id="{B6054658-B9AF-3FBA-1EE5-163CC4149E05}"/>
              </a:ext>
            </a:extLst>
          </p:cNvPr>
          <p:cNvSpPr/>
          <p:nvPr/>
        </p:nvSpPr>
        <p:spPr>
          <a:xfrm>
            <a:off x="3164678" y="590672"/>
            <a:ext cx="5862644" cy="1095375"/>
          </a:xfrm>
          <a:prstGeom prst="rect">
            <a:avLst/>
          </a:prstGeom>
          <a:solidFill>
            <a:srgbClr val="A1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EE874F4-FDA5-23A8-4591-BDFC670F7CBB}"/>
              </a:ext>
            </a:extLst>
          </p:cNvPr>
          <p:cNvSpPr txBox="1"/>
          <p:nvPr/>
        </p:nvSpPr>
        <p:spPr>
          <a:xfrm>
            <a:off x="3202712" y="638595"/>
            <a:ext cx="5786576" cy="923330"/>
          </a:xfrm>
          <a:prstGeom prst="rect">
            <a:avLst/>
          </a:prstGeom>
          <a:noFill/>
        </p:spPr>
        <p:txBody>
          <a:bodyPr wrap="square" rtlCol="0">
            <a:spAutoFit/>
          </a:bodyPr>
          <a:lstStyle/>
          <a:p>
            <a:pPr algn="ctr"/>
            <a:r>
              <a:rPr lang="en-GB" sz="5400">
                <a:solidFill>
                  <a:schemeClr val="bg1"/>
                </a:solidFill>
                <a:latin typeface="Barlow Condensed Medium" panose="00000606000000000000" pitchFamily="2" charset="0"/>
              </a:rPr>
              <a:t>Keep up to date</a:t>
            </a:r>
            <a:endParaRPr lang="en-GB" sz="5400">
              <a:solidFill>
                <a:schemeClr val="bg1"/>
              </a:solidFill>
            </a:endParaRPr>
          </a:p>
        </p:txBody>
      </p:sp>
      <p:sp>
        <p:nvSpPr>
          <p:cNvPr id="29" name="Rectangle 28">
            <a:hlinkClick r:id="rId4"/>
            <a:extLst>
              <a:ext uri="{FF2B5EF4-FFF2-40B4-BE49-F238E27FC236}">
                <a16:creationId xmlns:a16="http://schemas.microsoft.com/office/drawing/2014/main" id="{41A7D874-0CF1-BE4A-12AE-A6326E243319}"/>
              </a:ext>
            </a:extLst>
          </p:cNvPr>
          <p:cNvSpPr/>
          <p:nvPr/>
        </p:nvSpPr>
        <p:spPr>
          <a:xfrm>
            <a:off x="3424753" y="1908820"/>
            <a:ext cx="5369722" cy="568961"/>
          </a:xfrm>
          <a:prstGeom prst="rect">
            <a:avLst/>
          </a:prstGeom>
          <a:solidFill>
            <a:srgbClr val="731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colorfulness, lilac, screenshot, purple&#10;&#10;Description automatically generated">
            <a:extLst>
              <a:ext uri="{FF2B5EF4-FFF2-40B4-BE49-F238E27FC236}">
                <a16:creationId xmlns:a16="http://schemas.microsoft.com/office/drawing/2014/main" id="{511AC9BF-92B3-8A70-5CC0-47ABD4CD07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722966" y="5927036"/>
            <a:ext cx="229109" cy="1675041"/>
          </a:xfrm>
          <a:prstGeom prst="rect">
            <a:avLst/>
          </a:prstGeom>
        </p:spPr>
      </p:pic>
      <p:pic>
        <p:nvPicPr>
          <p:cNvPr id="32" name="Picture 31" descr="A picture containing colorfulness, lilac, screenshot, purple&#10;&#10;Description automatically generated">
            <a:extLst>
              <a:ext uri="{FF2B5EF4-FFF2-40B4-BE49-F238E27FC236}">
                <a16:creationId xmlns:a16="http://schemas.microsoft.com/office/drawing/2014/main" id="{D9D24AD4-3363-550A-EE57-504C78E51C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2398007" y="5927037"/>
            <a:ext cx="229109" cy="1675041"/>
          </a:xfrm>
          <a:prstGeom prst="rect">
            <a:avLst/>
          </a:prstGeom>
        </p:spPr>
      </p:pic>
      <p:pic>
        <p:nvPicPr>
          <p:cNvPr id="33" name="Picture 32" descr="A picture containing colorfulness, lilac, screenshot, purple&#10;&#10;Description automatically generated">
            <a:extLst>
              <a:ext uri="{FF2B5EF4-FFF2-40B4-BE49-F238E27FC236}">
                <a16:creationId xmlns:a16="http://schemas.microsoft.com/office/drawing/2014/main" id="{DA8DB314-5C7D-E5CD-14BB-DAA661BB8D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4073048" y="5925809"/>
            <a:ext cx="229109" cy="1675041"/>
          </a:xfrm>
          <a:prstGeom prst="rect">
            <a:avLst/>
          </a:prstGeom>
        </p:spPr>
      </p:pic>
      <p:pic>
        <p:nvPicPr>
          <p:cNvPr id="34" name="Picture 33" descr="A picture containing colorfulness, lilac, screenshot, purple&#10;&#10;Description automatically generated">
            <a:extLst>
              <a:ext uri="{FF2B5EF4-FFF2-40B4-BE49-F238E27FC236}">
                <a16:creationId xmlns:a16="http://schemas.microsoft.com/office/drawing/2014/main" id="{39B32576-1449-06C1-D619-D64FFAB3365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5748089" y="5925810"/>
            <a:ext cx="229109" cy="1675041"/>
          </a:xfrm>
          <a:prstGeom prst="rect">
            <a:avLst/>
          </a:prstGeom>
        </p:spPr>
      </p:pic>
      <p:pic>
        <p:nvPicPr>
          <p:cNvPr id="35" name="Picture 34" descr="A picture containing colorfulness, lilac, screenshot, purple&#10;&#10;Description automatically generated">
            <a:extLst>
              <a:ext uri="{FF2B5EF4-FFF2-40B4-BE49-F238E27FC236}">
                <a16:creationId xmlns:a16="http://schemas.microsoft.com/office/drawing/2014/main" id="{AF7F8F3D-725A-8174-F052-AB7EA2D72D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7423130" y="5925809"/>
            <a:ext cx="229109" cy="1675041"/>
          </a:xfrm>
          <a:prstGeom prst="rect">
            <a:avLst/>
          </a:prstGeom>
        </p:spPr>
      </p:pic>
      <p:pic>
        <p:nvPicPr>
          <p:cNvPr id="36" name="Picture 35" descr="A picture containing colorfulness, lilac, screenshot, purple&#10;&#10;Description automatically generated">
            <a:extLst>
              <a:ext uri="{FF2B5EF4-FFF2-40B4-BE49-F238E27FC236}">
                <a16:creationId xmlns:a16="http://schemas.microsoft.com/office/drawing/2014/main" id="{EDDE02DE-D547-9BA0-4D20-DEC38A65B9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9098171" y="5925810"/>
            <a:ext cx="229109" cy="1675041"/>
          </a:xfrm>
          <a:prstGeom prst="rect">
            <a:avLst/>
          </a:prstGeom>
        </p:spPr>
      </p:pic>
      <p:pic>
        <p:nvPicPr>
          <p:cNvPr id="37" name="Picture 36" descr="A picture containing colorfulness, lilac, screenshot, purple&#10;&#10;Description automatically generated">
            <a:extLst>
              <a:ext uri="{FF2B5EF4-FFF2-40B4-BE49-F238E27FC236}">
                <a16:creationId xmlns:a16="http://schemas.microsoft.com/office/drawing/2014/main" id="{8C97703A-7276-AA07-8407-6308C33335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10773212" y="5924582"/>
            <a:ext cx="229109" cy="1675041"/>
          </a:xfrm>
          <a:prstGeom prst="rect">
            <a:avLst/>
          </a:prstGeom>
        </p:spPr>
      </p:pic>
      <p:pic>
        <p:nvPicPr>
          <p:cNvPr id="38" name="Picture 37" descr="A picture containing colorfulness, lilac, screenshot, purple&#10;&#10;Description automatically generated">
            <a:extLst>
              <a:ext uri="{FF2B5EF4-FFF2-40B4-BE49-F238E27FC236}">
                <a16:creationId xmlns:a16="http://schemas.microsoft.com/office/drawing/2014/main" id="{7E564188-68B2-6A74-CBEF-85A35E31882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536" t="72137"/>
          <a:stretch/>
        </p:blipFill>
        <p:spPr>
          <a:xfrm rot="5400000">
            <a:off x="11843475" y="6528132"/>
            <a:ext cx="230336" cy="466714"/>
          </a:xfrm>
          <a:prstGeom prst="rect">
            <a:avLst/>
          </a:prstGeom>
        </p:spPr>
      </p:pic>
      <p:sp>
        <p:nvSpPr>
          <p:cNvPr id="10" name="Rectangle 9">
            <a:hlinkClick r:id="rId6"/>
            <a:extLst>
              <a:ext uri="{FF2B5EF4-FFF2-40B4-BE49-F238E27FC236}">
                <a16:creationId xmlns:a16="http://schemas.microsoft.com/office/drawing/2014/main" id="{C5B633F0-4829-03EE-5F38-2078E1113923}"/>
              </a:ext>
            </a:extLst>
          </p:cNvPr>
          <p:cNvSpPr/>
          <p:nvPr/>
        </p:nvSpPr>
        <p:spPr>
          <a:xfrm>
            <a:off x="3424753" y="2682302"/>
            <a:ext cx="5369722" cy="568961"/>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410C0B1-F88D-A2A2-214D-4D73ACC035F9}"/>
              </a:ext>
            </a:extLst>
          </p:cNvPr>
          <p:cNvSpPr txBox="1"/>
          <p:nvPr/>
        </p:nvSpPr>
        <p:spPr>
          <a:xfrm>
            <a:off x="3202712" y="1934332"/>
            <a:ext cx="5786576" cy="523220"/>
          </a:xfrm>
          <a:prstGeom prst="rect">
            <a:avLst/>
          </a:prstGeom>
          <a:noFill/>
        </p:spPr>
        <p:txBody>
          <a:bodyPr wrap="square" rtlCol="0">
            <a:spAutoFit/>
          </a:bodyPr>
          <a:lstStyle/>
          <a:p>
            <a:pPr algn="ctr"/>
            <a:r>
              <a:rPr lang="en-GB" sz="2800">
                <a:solidFill>
                  <a:schemeClr val="bg1">
                    <a:lumMod val="95000"/>
                  </a:schemeClr>
                </a:solidFill>
                <a:latin typeface="DM Sans" pitchFamily="2" charset="0"/>
              </a:rPr>
              <a:t>OSCR Reporter Newsletter</a:t>
            </a:r>
          </a:p>
        </p:txBody>
      </p:sp>
      <p:sp>
        <p:nvSpPr>
          <p:cNvPr id="12" name="Rectangle 11">
            <a:hlinkClick r:id="rId7"/>
            <a:extLst>
              <a:ext uri="{FF2B5EF4-FFF2-40B4-BE49-F238E27FC236}">
                <a16:creationId xmlns:a16="http://schemas.microsoft.com/office/drawing/2014/main" id="{37C8B571-E017-0714-991B-CA54F45F7255}"/>
              </a:ext>
            </a:extLst>
          </p:cNvPr>
          <p:cNvSpPr/>
          <p:nvPr/>
        </p:nvSpPr>
        <p:spPr>
          <a:xfrm>
            <a:off x="3424753" y="3458466"/>
            <a:ext cx="5369722" cy="568961"/>
          </a:xfrm>
          <a:prstGeom prst="rect">
            <a:avLst/>
          </a:prstGeom>
          <a:solidFill>
            <a:srgbClr val="00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9FC6FC-CB69-AA7E-8BE8-580D11A37B7D}"/>
              </a:ext>
            </a:extLst>
          </p:cNvPr>
          <p:cNvSpPr txBox="1"/>
          <p:nvPr/>
        </p:nvSpPr>
        <p:spPr>
          <a:xfrm>
            <a:off x="3463702" y="3508477"/>
            <a:ext cx="5786576" cy="523220"/>
          </a:xfrm>
          <a:prstGeom prst="rect">
            <a:avLst/>
          </a:prstGeom>
          <a:noFill/>
        </p:spPr>
        <p:txBody>
          <a:bodyPr wrap="square" rtlCol="0">
            <a:spAutoFit/>
          </a:bodyPr>
          <a:lstStyle/>
          <a:p>
            <a:pPr algn="ctr"/>
            <a:r>
              <a:rPr lang="en-GB" sz="2800" err="1">
                <a:solidFill>
                  <a:schemeClr val="bg1">
                    <a:lumMod val="95000"/>
                  </a:schemeClr>
                </a:solidFill>
                <a:latin typeface="DM Sans" pitchFamily="2" charset="0"/>
              </a:rPr>
              <a:t>ScottishCharityRegulator</a:t>
            </a:r>
            <a:endParaRPr lang="en-GB" sz="2800">
              <a:solidFill>
                <a:schemeClr val="bg1">
                  <a:lumMod val="95000"/>
                </a:schemeClr>
              </a:solidFill>
              <a:latin typeface="DM Sans" pitchFamily="2" charset="0"/>
            </a:endParaRPr>
          </a:p>
        </p:txBody>
      </p:sp>
      <p:sp>
        <p:nvSpPr>
          <p:cNvPr id="14" name="Rectangle 13">
            <a:hlinkClick r:id="rId8"/>
            <a:extLst>
              <a:ext uri="{FF2B5EF4-FFF2-40B4-BE49-F238E27FC236}">
                <a16:creationId xmlns:a16="http://schemas.microsoft.com/office/drawing/2014/main" id="{D369EF4C-03FB-6BED-E697-EC7592245872}"/>
              </a:ext>
            </a:extLst>
          </p:cNvPr>
          <p:cNvSpPr/>
          <p:nvPr/>
        </p:nvSpPr>
        <p:spPr>
          <a:xfrm>
            <a:off x="3424753" y="4231948"/>
            <a:ext cx="5369722" cy="568961"/>
          </a:xfrm>
          <a:prstGeom prst="rect">
            <a:avLst/>
          </a:prstGeom>
          <a:solidFill>
            <a:srgbClr val="45A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E3A6485-51A9-C1F7-E501-B4826C03073B}"/>
              </a:ext>
            </a:extLst>
          </p:cNvPr>
          <p:cNvSpPr txBox="1"/>
          <p:nvPr/>
        </p:nvSpPr>
        <p:spPr>
          <a:xfrm>
            <a:off x="4063777" y="4262909"/>
            <a:ext cx="5786576" cy="523220"/>
          </a:xfrm>
          <a:prstGeom prst="rect">
            <a:avLst/>
          </a:prstGeom>
          <a:noFill/>
        </p:spPr>
        <p:txBody>
          <a:bodyPr wrap="square" rtlCol="0">
            <a:spAutoFit/>
          </a:bodyPr>
          <a:lstStyle/>
          <a:p>
            <a:r>
              <a:rPr lang="en-GB" sz="2800">
                <a:solidFill>
                  <a:schemeClr val="bg1">
                    <a:lumMod val="95000"/>
                  </a:schemeClr>
                </a:solidFill>
                <a:latin typeface="DM Sans" pitchFamily="2" charset="0"/>
              </a:rPr>
              <a:t>Scottish Charity Regulator</a:t>
            </a:r>
          </a:p>
        </p:txBody>
      </p:sp>
      <p:sp>
        <p:nvSpPr>
          <p:cNvPr id="16" name="Rectangle 15">
            <a:hlinkClick r:id="rId9"/>
            <a:extLst>
              <a:ext uri="{FF2B5EF4-FFF2-40B4-BE49-F238E27FC236}">
                <a16:creationId xmlns:a16="http://schemas.microsoft.com/office/drawing/2014/main" id="{432ABE75-8CC6-5936-6C09-13A339C46778}"/>
              </a:ext>
            </a:extLst>
          </p:cNvPr>
          <p:cNvSpPr/>
          <p:nvPr/>
        </p:nvSpPr>
        <p:spPr>
          <a:xfrm>
            <a:off x="3424753" y="5025194"/>
            <a:ext cx="5369722" cy="568961"/>
          </a:xfrm>
          <a:prstGeom prst="rect">
            <a:avLst/>
          </a:prstGeom>
          <a:solidFill>
            <a:srgbClr val="F59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6DFF6FE-80FC-6640-F856-126F7BCD0C59}"/>
              </a:ext>
            </a:extLst>
          </p:cNvPr>
          <p:cNvSpPr txBox="1"/>
          <p:nvPr/>
        </p:nvSpPr>
        <p:spPr>
          <a:xfrm>
            <a:off x="4063777" y="5046630"/>
            <a:ext cx="5786576" cy="523220"/>
          </a:xfrm>
          <a:prstGeom prst="rect">
            <a:avLst/>
          </a:prstGeom>
          <a:noFill/>
        </p:spPr>
        <p:txBody>
          <a:bodyPr wrap="square" rtlCol="0">
            <a:spAutoFit/>
          </a:bodyPr>
          <a:lstStyle/>
          <a:p>
            <a:r>
              <a:rPr lang="en-GB" sz="2800">
                <a:solidFill>
                  <a:schemeClr val="bg1">
                    <a:lumMod val="95000"/>
                  </a:schemeClr>
                </a:solidFill>
                <a:latin typeface="DM Sans" pitchFamily="2" charset="0"/>
              </a:rPr>
              <a:t>Scottish Charity Regulator</a:t>
            </a:r>
          </a:p>
        </p:txBody>
      </p:sp>
      <p:pic>
        <p:nvPicPr>
          <p:cNvPr id="24" name="Picture 23" descr="A black letter f on a white background&#10;&#10;Description automatically generated with medium confidence">
            <a:extLst>
              <a:ext uri="{FF2B5EF4-FFF2-40B4-BE49-F238E27FC236}">
                <a16:creationId xmlns:a16="http://schemas.microsoft.com/office/drawing/2014/main" id="{01774BC9-70BF-341E-3443-6CB082589D4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67259" y="3556161"/>
            <a:ext cx="381395" cy="381395"/>
          </a:xfrm>
          <a:prstGeom prst="rect">
            <a:avLst/>
          </a:prstGeom>
        </p:spPr>
      </p:pic>
      <p:pic>
        <p:nvPicPr>
          <p:cNvPr id="39" name="Picture 38" descr="A black and white logo&#10;&#10;Description automatically generated with medium confidence">
            <a:extLst>
              <a:ext uri="{FF2B5EF4-FFF2-40B4-BE49-F238E27FC236}">
                <a16:creationId xmlns:a16="http://schemas.microsoft.com/office/drawing/2014/main" id="{E42108E4-18C1-34FA-3691-6CC201B34D6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634757" y="4325647"/>
            <a:ext cx="381395" cy="381395"/>
          </a:xfrm>
          <a:prstGeom prst="rect">
            <a:avLst/>
          </a:prstGeom>
        </p:spPr>
      </p:pic>
      <p:sp>
        <p:nvSpPr>
          <p:cNvPr id="30" name="TextBox 29">
            <a:extLst>
              <a:ext uri="{FF2B5EF4-FFF2-40B4-BE49-F238E27FC236}">
                <a16:creationId xmlns:a16="http://schemas.microsoft.com/office/drawing/2014/main" id="{F7164435-08E2-E305-30DB-87178EF2F696}"/>
              </a:ext>
            </a:extLst>
          </p:cNvPr>
          <p:cNvSpPr txBox="1"/>
          <p:nvPr/>
        </p:nvSpPr>
        <p:spPr>
          <a:xfrm>
            <a:off x="4706662" y="2712740"/>
            <a:ext cx="5786576" cy="523220"/>
          </a:xfrm>
          <a:prstGeom prst="rect">
            <a:avLst/>
          </a:prstGeom>
          <a:noFill/>
        </p:spPr>
        <p:txBody>
          <a:bodyPr wrap="square" rtlCol="0">
            <a:spAutoFit/>
          </a:bodyPr>
          <a:lstStyle/>
          <a:p>
            <a:r>
              <a:rPr lang="en-GB" sz="2800">
                <a:solidFill>
                  <a:schemeClr val="bg1">
                    <a:lumMod val="95000"/>
                  </a:schemeClr>
                </a:solidFill>
                <a:latin typeface="DM Sans" pitchFamily="2" charset="0"/>
              </a:rPr>
              <a:t>@ScotCharityReg</a:t>
            </a:r>
          </a:p>
        </p:txBody>
      </p:sp>
      <p:pic>
        <p:nvPicPr>
          <p:cNvPr id="41" name="Picture 40" descr="A black and white sign with white text&#10;&#10;Description automatically generated with low confidence">
            <a:extLst>
              <a:ext uri="{FF2B5EF4-FFF2-40B4-BE49-F238E27FC236}">
                <a16:creationId xmlns:a16="http://schemas.microsoft.com/office/drawing/2014/main" id="{E88540E1-A423-5CCD-B2C2-65F6501BF19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601738" y="5097821"/>
            <a:ext cx="403646" cy="403646"/>
          </a:xfrm>
          <a:prstGeom prst="rect">
            <a:avLst/>
          </a:prstGeom>
        </p:spPr>
      </p:pic>
      <p:pic>
        <p:nvPicPr>
          <p:cNvPr id="9" name="Picture 8" descr="A white x on a black background&#10;&#10;AI-generated content may be incorrect.">
            <a:extLst>
              <a:ext uri="{FF2B5EF4-FFF2-40B4-BE49-F238E27FC236}">
                <a16:creationId xmlns:a16="http://schemas.microsoft.com/office/drawing/2014/main" id="{F5BB7692-A076-2737-9E86-E069F6B916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16152" y="2499217"/>
            <a:ext cx="952381" cy="952381"/>
          </a:xfrm>
          <a:prstGeom prst="rect">
            <a:avLst/>
          </a:prstGeom>
        </p:spPr>
      </p:pic>
    </p:spTree>
    <p:extLst>
      <p:ext uri="{BB962C8B-B14F-4D97-AF65-F5344CB8AC3E}">
        <p14:creationId xmlns:p14="http://schemas.microsoft.com/office/powerpoint/2010/main" val="279937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4A40-D4C4-CB74-4490-F4DDBE876025}"/>
              </a:ext>
            </a:extLst>
          </p:cNvPr>
          <p:cNvSpPr>
            <a:spLocks noGrp="1"/>
          </p:cNvSpPr>
          <p:nvPr>
            <p:ph type="ctrTitle"/>
          </p:nvPr>
        </p:nvSpPr>
        <p:spPr/>
        <p:txBody>
          <a:bodyPr>
            <a:normAutofit/>
          </a:bodyPr>
          <a:lstStyle/>
          <a:p>
            <a:r>
              <a:rPr lang="en-GB" b="1"/>
              <a:t>Legal changes and sectoral round-up</a:t>
            </a:r>
          </a:p>
        </p:txBody>
      </p:sp>
      <p:sp>
        <p:nvSpPr>
          <p:cNvPr id="3" name="Subtitle 2">
            <a:extLst>
              <a:ext uri="{FF2B5EF4-FFF2-40B4-BE49-F238E27FC236}">
                <a16:creationId xmlns:a16="http://schemas.microsoft.com/office/drawing/2014/main" id="{82C7681F-BE41-242D-89EB-B7A564530ABE}"/>
              </a:ext>
            </a:extLst>
          </p:cNvPr>
          <p:cNvSpPr>
            <a:spLocks noGrp="1"/>
          </p:cNvSpPr>
          <p:nvPr>
            <p:ph type="subTitle" idx="1"/>
          </p:nvPr>
        </p:nvSpPr>
        <p:spPr/>
        <p:txBody>
          <a:bodyPr>
            <a:normAutofit fontScale="77500" lnSpcReduction="20000"/>
          </a:bodyPr>
          <a:lstStyle/>
          <a:p>
            <a:r>
              <a:rPr lang="en-GB"/>
              <a:t>Rhona Delaney, Director</a:t>
            </a:r>
          </a:p>
          <a:p>
            <a:r>
              <a:rPr lang="en-GB"/>
              <a:t>4 November 2025</a:t>
            </a:r>
          </a:p>
        </p:txBody>
      </p:sp>
    </p:spTree>
    <p:custDataLst>
      <p:tags r:id="rId1"/>
    </p:custDataLst>
    <p:extLst>
      <p:ext uri="{BB962C8B-B14F-4D97-AF65-F5344CB8AC3E}">
        <p14:creationId xmlns:p14="http://schemas.microsoft.com/office/powerpoint/2010/main" val="89952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1E5A-23E7-28F0-A92C-C23DBE47803C}"/>
              </a:ext>
            </a:extLst>
          </p:cNvPr>
          <p:cNvSpPr>
            <a:spLocks noGrp="1"/>
          </p:cNvSpPr>
          <p:nvPr>
            <p:ph type="title"/>
          </p:nvPr>
        </p:nvSpPr>
        <p:spPr/>
        <p:txBody>
          <a:bodyPr>
            <a:normAutofit/>
          </a:bodyPr>
          <a:lstStyle/>
          <a:p>
            <a:r>
              <a:rPr lang="en-GB"/>
              <a:t>Other legal changes</a:t>
            </a:r>
          </a:p>
        </p:txBody>
      </p:sp>
      <p:sp>
        <p:nvSpPr>
          <p:cNvPr id="3" name="Content Placeholder 2">
            <a:extLst>
              <a:ext uri="{FF2B5EF4-FFF2-40B4-BE49-F238E27FC236}">
                <a16:creationId xmlns:a16="http://schemas.microsoft.com/office/drawing/2014/main" id="{9BD05FA1-172F-416F-16E7-39363AE85266}"/>
              </a:ext>
            </a:extLst>
          </p:cNvPr>
          <p:cNvSpPr>
            <a:spLocks noGrp="1"/>
          </p:cNvSpPr>
          <p:nvPr>
            <p:ph idx="1"/>
          </p:nvPr>
        </p:nvSpPr>
        <p:spPr/>
        <p:txBody>
          <a:bodyPr>
            <a:normAutofit/>
          </a:bodyPr>
          <a:lstStyle/>
          <a:p>
            <a:r>
              <a:rPr lang="en-GB"/>
              <a:t>The Economic Crime and Corporate Transparency Act 2023</a:t>
            </a:r>
          </a:p>
          <a:p>
            <a:pPr marL="0" indent="0">
              <a:buNone/>
            </a:pPr>
            <a:endParaRPr lang="en-GB"/>
          </a:p>
          <a:p>
            <a:r>
              <a:rPr lang="en-GB"/>
              <a:t>The Data (Use and Access) Act 2025</a:t>
            </a:r>
          </a:p>
          <a:p>
            <a:pPr marL="0" indent="0">
              <a:buNone/>
            </a:pPr>
            <a:endParaRPr lang="en-GB"/>
          </a:p>
          <a:p>
            <a:r>
              <a:rPr lang="en-GB"/>
              <a:t>Disclosure (Scotland) Act 2020</a:t>
            </a:r>
          </a:p>
          <a:p>
            <a:pPr marL="0" indent="0">
              <a:buNone/>
            </a:pPr>
            <a:endParaRPr lang="en-GB"/>
          </a:p>
          <a:p>
            <a:r>
              <a:rPr lang="en-GB"/>
              <a:t>The Digital Markets, Competition and Consumers Act 2024</a:t>
            </a:r>
          </a:p>
          <a:p>
            <a:pPr marL="0" indent="0">
              <a:buNone/>
            </a:pPr>
            <a:endParaRPr lang="en-GB"/>
          </a:p>
          <a:p>
            <a:r>
              <a:rPr lang="en-GB"/>
              <a:t>To be introduced…new Charities Accounts (Scotland) Regulations</a:t>
            </a:r>
          </a:p>
          <a:p>
            <a:endParaRPr lang="en-GB"/>
          </a:p>
        </p:txBody>
      </p:sp>
    </p:spTree>
    <p:custDataLst>
      <p:tags r:id="rId1"/>
    </p:custDataLst>
    <p:extLst>
      <p:ext uri="{BB962C8B-B14F-4D97-AF65-F5344CB8AC3E}">
        <p14:creationId xmlns:p14="http://schemas.microsoft.com/office/powerpoint/2010/main" val="811436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CA9E2-F9E2-6371-83BF-6F163AE1AD5D}"/>
              </a:ext>
            </a:extLst>
          </p:cNvPr>
          <p:cNvSpPr>
            <a:spLocks noGrp="1"/>
          </p:cNvSpPr>
          <p:nvPr>
            <p:ph idx="1"/>
          </p:nvPr>
        </p:nvSpPr>
        <p:spPr/>
        <p:txBody>
          <a:bodyPr>
            <a:normAutofit/>
          </a:bodyPr>
          <a:lstStyle/>
          <a:p>
            <a:r>
              <a:rPr lang="en-GB"/>
              <a:t>Mergers </a:t>
            </a:r>
          </a:p>
          <a:p>
            <a:pPr marL="0" indent="0">
              <a:buNone/>
            </a:pPr>
            <a:endParaRPr lang="en-GB"/>
          </a:p>
          <a:p>
            <a:r>
              <a:rPr lang="en-GB"/>
              <a:t>Changes in legal form</a:t>
            </a:r>
          </a:p>
          <a:p>
            <a:endParaRPr lang="en-GB"/>
          </a:p>
          <a:p>
            <a:r>
              <a:rPr lang="en-GB"/>
              <a:t>Charity trustee training</a:t>
            </a:r>
          </a:p>
          <a:p>
            <a:pPr marL="0" indent="0">
              <a:buNone/>
            </a:pPr>
            <a:endParaRPr lang="en-GB"/>
          </a:p>
          <a:p>
            <a:r>
              <a:rPr lang="en-GB"/>
              <a:t>Updates to constitutions</a:t>
            </a:r>
          </a:p>
          <a:p>
            <a:pPr marL="0" indent="0">
              <a:buNone/>
            </a:pPr>
            <a:endParaRPr lang="en-GB"/>
          </a:p>
          <a:p>
            <a:r>
              <a:rPr lang="en-GB"/>
              <a:t>FoIs and SARs</a:t>
            </a:r>
          </a:p>
          <a:p>
            <a:endParaRPr lang="en-GB"/>
          </a:p>
          <a:p>
            <a:pPr marL="0" indent="0">
              <a:buNone/>
            </a:pPr>
            <a:endParaRPr lang="en-GB"/>
          </a:p>
        </p:txBody>
      </p:sp>
      <p:sp>
        <p:nvSpPr>
          <p:cNvPr id="5" name="Title 4">
            <a:extLst>
              <a:ext uri="{FF2B5EF4-FFF2-40B4-BE49-F238E27FC236}">
                <a16:creationId xmlns:a16="http://schemas.microsoft.com/office/drawing/2014/main" id="{69C0ED49-2E87-EBB7-C21F-08859073F764}"/>
              </a:ext>
            </a:extLst>
          </p:cNvPr>
          <p:cNvSpPr>
            <a:spLocks noGrp="1"/>
          </p:cNvSpPr>
          <p:nvPr>
            <p:ph type="title"/>
          </p:nvPr>
        </p:nvSpPr>
        <p:spPr/>
        <p:txBody>
          <a:bodyPr/>
          <a:lstStyle/>
          <a:p>
            <a:r>
              <a:rPr lang="en-GB"/>
              <a:t>Sectoral round-up</a:t>
            </a:r>
          </a:p>
        </p:txBody>
      </p:sp>
    </p:spTree>
    <p:extLst>
      <p:ext uri="{BB962C8B-B14F-4D97-AF65-F5344CB8AC3E}">
        <p14:creationId xmlns:p14="http://schemas.microsoft.com/office/powerpoint/2010/main" val="429445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8EF3-DB88-7A0E-D0BA-0E0D6F633B9B}"/>
              </a:ext>
            </a:extLst>
          </p:cNvPr>
          <p:cNvSpPr>
            <a:spLocks noGrp="1"/>
          </p:cNvSpPr>
          <p:nvPr>
            <p:ph type="title"/>
          </p:nvPr>
        </p:nvSpPr>
        <p:spPr/>
        <p:txBody>
          <a:bodyPr/>
          <a:lstStyle/>
          <a:p>
            <a:r>
              <a:rPr lang="en-GB"/>
              <a:t>Sectoral round-up</a:t>
            </a:r>
          </a:p>
        </p:txBody>
      </p:sp>
      <p:sp>
        <p:nvSpPr>
          <p:cNvPr id="3" name="Content Placeholder 2">
            <a:extLst>
              <a:ext uri="{FF2B5EF4-FFF2-40B4-BE49-F238E27FC236}">
                <a16:creationId xmlns:a16="http://schemas.microsoft.com/office/drawing/2014/main" id="{C31D0C19-1359-B859-7EA3-B5DF7AFC11B5}"/>
              </a:ext>
            </a:extLst>
          </p:cNvPr>
          <p:cNvSpPr>
            <a:spLocks noGrp="1"/>
          </p:cNvSpPr>
          <p:nvPr>
            <p:ph idx="1"/>
          </p:nvPr>
        </p:nvSpPr>
        <p:spPr/>
        <p:txBody>
          <a:bodyPr>
            <a:normAutofit/>
          </a:bodyPr>
          <a:lstStyle/>
          <a:p>
            <a:r>
              <a:rPr lang="en-GB"/>
              <a:t>Donations – implications of accepting donations from certain funders</a:t>
            </a:r>
          </a:p>
          <a:p>
            <a:pPr marL="0" indent="0">
              <a:buNone/>
            </a:pPr>
            <a:endParaRPr lang="en-GB"/>
          </a:p>
          <a:p>
            <a:r>
              <a:rPr lang="en-GB"/>
              <a:t>International conflict – taking a stance</a:t>
            </a:r>
          </a:p>
          <a:p>
            <a:pPr marL="0" indent="0">
              <a:buNone/>
            </a:pPr>
            <a:endParaRPr lang="en-GB"/>
          </a:p>
          <a:p>
            <a:r>
              <a:rPr lang="en-GB"/>
              <a:t>“Cancel culture” – responding to demands to “cancel”</a:t>
            </a:r>
          </a:p>
          <a:p>
            <a:pPr marL="0" indent="0">
              <a:buNone/>
            </a:pPr>
            <a:endParaRPr lang="en-GB"/>
          </a:p>
          <a:p>
            <a:r>
              <a:rPr lang="en-GB"/>
              <a:t>Disruptive members</a:t>
            </a:r>
          </a:p>
        </p:txBody>
      </p:sp>
    </p:spTree>
    <p:extLst>
      <p:ext uri="{BB962C8B-B14F-4D97-AF65-F5344CB8AC3E}">
        <p14:creationId xmlns:p14="http://schemas.microsoft.com/office/powerpoint/2010/main" val="3285604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33B8-8CE3-E6D4-BDBC-AB7AF1C97B34}"/>
              </a:ext>
            </a:extLst>
          </p:cNvPr>
          <p:cNvSpPr>
            <a:spLocks noGrp="1"/>
          </p:cNvSpPr>
          <p:nvPr>
            <p:ph type="title"/>
          </p:nvPr>
        </p:nvSpPr>
        <p:spPr/>
        <p:txBody>
          <a:bodyPr/>
          <a:lstStyle/>
          <a:p>
            <a:r>
              <a:rPr lang="en-GB"/>
              <a:t>Overarching principles</a:t>
            </a:r>
          </a:p>
        </p:txBody>
      </p:sp>
      <p:sp>
        <p:nvSpPr>
          <p:cNvPr id="3" name="Content Placeholder 2">
            <a:extLst>
              <a:ext uri="{FF2B5EF4-FFF2-40B4-BE49-F238E27FC236}">
                <a16:creationId xmlns:a16="http://schemas.microsoft.com/office/drawing/2014/main" id="{27656114-7418-8143-63B4-CED711E2327F}"/>
              </a:ext>
            </a:extLst>
          </p:cNvPr>
          <p:cNvSpPr>
            <a:spLocks noGrp="1"/>
          </p:cNvSpPr>
          <p:nvPr>
            <p:ph idx="1"/>
          </p:nvPr>
        </p:nvSpPr>
        <p:spPr/>
        <p:txBody>
          <a:bodyPr/>
          <a:lstStyle/>
          <a:p>
            <a:r>
              <a:rPr lang="en-GB" b="1"/>
              <a:t>ALWAYS</a:t>
            </a:r>
            <a:r>
              <a:rPr lang="en-GB"/>
              <a:t> think – does this decision </a:t>
            </a:r>
            <a:r>
              <a:rPr lang="en-GB" b="1"/>
              <a:t>furthers the charitable purposes </a:t>
            </a:r>
            <a:r>
              <a:rPr lang="en-GB"/>
              <a:t>of your charity?</a:t>
            </a:r>
          </a:p>
          <a:p>
            <a:r>
              <a:rPr lang="en-GB" b="1"/>
              <a:t>ALWAYS </a:t>
            </a:r>
            <a:r>
              <a:rPr lang="en-GB"/>
              <a:t>ask – are you taking a decision which you consider (in good faith) is in the best </a:t>
            </a:r>
            <a:r>
              <a:rPr lang="en-GB" b="1"/>
              <a:t>interests</a:t>
            </a:r>
            <a:r>
              <a:rPr lang="en-GB"/>
              <a:t> of your charity?</a:t>
            </a:r>
          </a:p>
          <a:p>
            <a:r>
              <a:rPr lang="en-GB"/>
              <a:t>Have you taken account of </a:t>
            </a:r>
            <a:r>
              <a:rPr lang="en-GB" b="1"/>
              <a:t>all relevant factors</a:t>
            </a:r>
            <a:r>
              <a:rPr lang="en-GB"/>
              <a:t>?  For example:</a:t>
            </a:r>
          </a:p>
          <a:p>
            <a:pPr lvl="1"/>
            <a:r>
              <a:rPr lang="en-GB" sz="2200"/>
              <a:t>The impact on your staff/volunteers of the decision;</a:t>
            </a:r>
          </a:p>
          <a:p>
            <a:pPr lvl="1"/>
            <a:r>
              <a:rPr lang="en-GB" sz="2200"/>
              <a:t>The impact on your key stakeholders;</a:t>
            </a:r>
          </a:p>
          <a:p>
            <a:pPr lvl="1"/>
            <a:r>
              <a:rPr lang="en-GB" sz="2200"/>
              <a:t>The impact on relations with those you have contractual relationships with e.g. funders, suppliers;</a:t>
            </a:r>
          </a:p>
          <a:p>
            <a:pPr lvl="1"/>
            <a:r>
              <a:rPr lang="en-GB" sz="2200"/>
              <a:t>The reputational impact;</a:t>
            </a:r>
          </a:p>
          <a:p>
            <a:endParaRPr lang="en-GB"/>
          </a:p>
        </p:txBody>
      </p:sp>
    </p:spTree>
    <p:extLst>
      <p:ext uri="{BB962C8B-B14F-4D97-AF65-F5344CB8AC3E}">
        <p14:creationId xmlns:p14="http://schemas.microsoft.com/office/powerpoint/2010/main" val="117554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2117-CB1F-D219-3435-D603872B7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4A951-AD8B-D2ED-5AFE-7C7432E25C49}"/>
              </a:ext>
            </a:extLst>
          </p:cNvPr>
          <p:cNvSpPr>
            <a:spLocks noGrp="1"/>
          </p:cNvSpPr>
          <p:nvPr>
            <p:ph type="title"/>
          </p:nvPr>
        </p:nvSpPr>
        <p:spPr/>
        <p:txBody>
          <a:bodyPr/>
          <a:lstStyle/>
          <a:p>
            <a:r>
              <a:rPr lang="en-GB"/>
              <a:t>Overarching principles contd.</a:t>
            </a:r>
          </a:p>
        </p:txBody>
      </p:sp>
      <p:sp>
        <p:nvSpPr>
          <p:cNvPr id="3" name="Content Placeholder 2">
            <a:extLst>
              <a:ext uri="{FF2B5EF4-FFF2-40B4-BE49-F238E27FC236}">
                <a16:creationId xmlns:a16="http://schemas.microsoft.com/office/drawing/2014/main" id="{52629D8B-9CEE-2DE0-9B68-0D609DF796D2}"/>
              </a:ext>
            </a:extLst>
          </p:cNvPr>
          <p:cNvSpPr>
            <a:spLocks noGrp="1"/>
          </p:cNvSpPr>
          <p:nvPr>
            <p:ph idx="1"/>
          </p:nvPr>
        </p:nvSpPr>
        <p:spPr/>
        <p:txBody>
          <a:bodyPr/>
          <a:lstStyle/>
          <a:p>
            <a:r>
              <a:rPr lang="en-GB"/>
              <a:t>Have you taken account of </a:t>
            </a:r>
            <a:r>
              <a:rPr lang="en-GB" b="1"/>
              <a:t>all relevant factors (</a:t>
            </a:r>
            <a:r>
              <a:rPr lang="en-GB" b="1" err="1"/>
              <a:t>contd</a:t>
            </a:r>
            <a:r>
              <a:rPr lang="en-GB" b="1"/>
              <a:t>)</a:t>
            </a:r>
            <a:r>
              <a:rPr lang="en-GB"/>
              <a:t>?  For example:</a:t>
            </a:r>
          </a:p>
          <a:p>
            <a:pPr lvl="1"/>
            <a:r>
              <a:rPr lang="en-GB" sz="2200"/>
              <a:t>The extent of your powers, including legal restrictions;</a:t>
            </a:r>
          </a:p>
          <a:p>
            <a:pPr lvl="1"/>
            <a:r>
              <a:rPr lang="en-GB" sz="2200"/>
              <a:t>Have you done your due diligence?</a:t>
            </a:r>
          </a:p>
          <a:p>
            <a:pPr lvl="1"/>
            <a:r>
              <a:rPr lang="en-GB" sz="2200"/>
              <a:t>Financial impact;</a:t>
            </a:r>
          </a:p>
          <a:p>
            <a:pPr lvl="1"/>
            <a:r>
              <a:rPr lang="en-GB" sz="2200"/>
              <a:t>Is the decision reasonable?</a:t>
            </a:r>
          </a:p>
          <a:p>
            <a:pPr lvl="1"/>
            <a:r>
              <a:rPr lang="en-GB" sz="2200"/>
              <a:t>Have conflicts of interest been managed?</a:t>
            </a:r>
          </a:p>
          <a:p>
            <a:pPr lvl="1"/>
            <a:r>
              <a:rPr lang="en-GB" sz="2200"/>
              <a:t>Have charity trustees been able to put personal motives and considerations to one side?</a:t>
            </a:r>
          </a:p>
          <a:p>
            <a:pPr lvl="1"/>
            <a:r>
              <a:rPr lang="en-GB" sz="2200"/>
              <a:t>Has there been sufficient discussion-time allowed?</a:t>
            </a:r>
          </a:p>
          <a:p>
            <a:r>
              <a:rPr lang="en-GB" b="1"/>
              <a:t>Top tip: pause and take time, where possible, without knee-jerk reactions.</a:t>
            </a:r>
          </a:p>
          <a:p>
            <a:pPr marL="0" indent="0">
              <a:buNone/>
            </a:pPr>
            <a:endParaRPr lang="en-GB"/>
          </a:p>
        </p:txBody>
      </p:sp>
    </p:spTree>
    <p:extLst>
      <p:ext uri="{BB962C8B-B14F-4D97-AF65-F5344CB8AC3E}">
        <p14:creationId xmlns:p14="http://schemas.microsoft.com/office/powerpoint/2010/main" val="116428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EB91-90D8-C8E0-0670-81440F6C5E42}"/>
              </a:ext>
            </a:extLst>
          </p:cNvPr>
          <p:cNvSpPr>
            <a:spLocks noGrp="1"/>
          </p:cNvSpPr>
          <p:nvPr>
            <p:ph type="ctrTitle"/>
          </p:nvPr>
        </p:nvSpPr>
        <p:spPr/>
        <p:txBody>
          <a:bodyPr/>
          <a:lstStyle/>
          <a:p>
            <a:r>
              <a:rPr lang="en-GB"/>
              <a:t>Questions?</a:t>
            </a:r>
          </a:p>
        </p:txBody>
      </p:sp>
    </p:spTree>
    <p:extLst>
      <p:ext uri="{BB962C8B-B14F-4D97-AF65-F5344CB8AC3E}">
        <p14:creationId xmlns:p14="http://schemas.microsoft.com/office/powerpoint/2010/main" val="330282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71D6-40D7-569C-B05E-E4A7D87A0D08}"/>
              </a:ext>
            </a:extLst>
          </p:cNvPr>
          <p:cNvSpPr>
            <a:spLocks noGrp="1"/>
          </p:cNvSpPr>
          <p:nvPr>
            <p:ph type="ctrTitle"/>
          </p:nvPr>
        </p:nvSpPr>
        <p:spPr/>
        <p:txBody>
          <a:bodyPr/>
          <a:lstStyle/>
          <a:p>
            <a:r>
              <a:rPr lang="en-GB"/>
              <a:t>Rhona Delaney</a:t>
            </a:r>
          </a:p>
        </p:txBody>
      </p:sp>
      <p:sp>
        <p:nvSpPr>
          <p:cNvPr id="3" name="Subtitle 2">
            <a:extLst>
              <a:ext uri="{FF2B5EF4-FFF2-40B4-BE49-F238E27FC236}">
                <a16:creationId xmlns:a16="http://schemas.microsoft.com/office/drawing/2014/main" id="{252A9EFB-2E20-4C5C-27DF-ACD38260A44B}"/>
              </a:ext>
            </a:extLst>
          </p:cNvPr>
          <p:cNvSpPr>
            <a:spLocks noGrp="1"/>
          </p:cNvSpPr>
          <p:nvPr>
            <p:ph type="subTitle" idx="1"/>
          </p:nvPr>
        </p:nvSpPr>
        <p:spPr>
          <a:xfrm>
            <a:off x="1236678" y="3638225"/>
            <a:ext cx="6716697" cy="659244"/>
          </a:xfrm>
        </p:spPr>
        <p:txBody>
          <a:bodyPr>
            <a:normAutofit/>
          </a:bodyPr>
          <a:lstStyle/>
          <a:p>
            <a:r>
              <a:rPr lang="en-GB" sz="1600"/>
              <a:t>Rhona.Delaney@andersonstrathern.co.uk</a:t>
            </a:r>
          </a:p>
        </p:txBody>
      </p:sp>
      <p:pic>
        <p:nvPicPr>
          <p:cNvPr id="5" name="Graphic 4" descr="Envelope outline">
            <a:extLst>
              <a:ext uri="{FF2B5EF4-FFF2-40B4-BE49-F238E27FC236}">
                <a16:creationId xmlns:a16="http://schemas.microsoft.com/office/drawing/2014/main" id="{F74DE9E3-4FA2-7DBA-81D2-ECDD7256B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678" y="3638225"/>
            <a:ext cx="288000" cy="288000"/>
          </a:xfrm>
          <a:prstGeom prst="rect">
            <a:avLst/>
          </a:prstGeom>
        </p:spPr>
      </p:pic>
      <p:pic>
        <p:nvPicPr>
          <p:cNvPr id="7" name="Picture 6" descr="A person in a blue dress&#10;&#10;AI-generated content may be incorrect.">
            <a:extLst>
              <a:ext uri="{FF2B5EF4-FFF2-40B4-BE49-F238E27FC236}">
                <a16:creationId xmlns:a16="http://schemas.microsoft.com/office/drawing/2014/main" id="{2055209A-0F41-D1DC-EF3C-975FB7877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886" y="2129164"/>
            <a:ext cx="1756003" cy="1865479"/>
          </a:xfrm>
          <a:prstGeom prst="rect">
            <a:avLst/>
          </a:prstGeom>
        </p:spPr>
      </p:pic>
    </p:spTree>
    <p:extLst>
      <p:ext uri="{BB962C8B-B14F-4D97-AF65-F5344CB8AC3E}">
        <p14:creationId xmlns:p14="http://schemas.microsoft.com/office/powerpoint/2010/main" val="63033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CA73-1C5E-3E77-4C6F-028C4EF4BE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7BF039-4A06-A3B5-88CC-5733BF78E22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9987BE0-CEA6-2CA3-352F-34B74E7FD5A0}"/>
              </a:ext>
            </a:extLst>
          </p:cNvPr>
          <p:cNvSpPr txBox="1"/>
          <p:nvPr/>
        </p:nvSpPr>
        <p:spPr>
          <a:xfrm>
            <a:off x="1673352" y="3995928"/>
            <a:ext cx="6830568" cy="830997"/>
          </a:xfrm>
          <a:prstGeom prst="rect">
            <a:avLst/>
          </a:prstGeom>
          <a:noFill/>
        </p:spPr>
        <p:txBody>
          <a:bodyPr wrap="square" lIns="91440" tIns="45720" rIns="91440" bIns="45720" rtlCol="0" anchor="t">
            <a:spAutoFit/>
          </a:bodyPr>
          <a:lstStyle/>
          <a:p>
            <a:r>
              <a:rPr lang="en-GB" sz="4800" b="1">
                <a:solidFill>
                  <a:srgbClr val="244B5A"/>
                </a:solidFill>
                <a:latin typeface="Ingra SCVO"/>
              </a:rPr>
              <a:t>Back in </a:t>
            </a:r>
            <a:r>
              <a:rPr lang="en-GB" sz="4800" b="1">
                <a:solidFill>
                  <a:schemeClr val="bg1"/>
                </a:solidFill>
                <a:latin typeface="Ingra SCVO"/>
              </a:rPr>
              <a:t>50 minutes</a:t>
            </a:r>
            <a:r>
              <a:rPr lang="en-GB" sz="4800" b="1">
                <a:solidFill>
                  <a:srgbClr val="244B5A"/>
                </a:solidFill>
                <a:latin typeface="Ingra SCVO"/>
              </a:rPr>
              <a:t>….</a:t>
            </a:r>
          </a:p>
        </p:txBody>
      </p:sp>
    </p:spTree>
    <p:extLst>
      <p:ext uri="{BB962C8B-B14F-4D97-AF65-F5344CB8AC3E}">
        <p14:creationId xmlns:p14="http://schemas.microsoft.com/office/powerpoint/2010/main" val="64813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409A3-2350-9263-B84E-182826CE88A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4B2A38B-7652-D0FD-B40E-6C7DE0866E18}"/>
              </a:ext>
            </a:extLst>
          </p:cNvPr>
          <p:cNvSpPr txBox="1"/>
          <p:nvPr/>
        </p:nvSpPr>
        <p:spPr>
          <a:xfrm>
            <a:off x="1645920" y="4718304"/>
            <a:ext cx="4942379" cy="646331"/>
          </a:xfrm>
          <a:prstGeom prst="rect">
            <a:avLst/>
          </a:prstGeom>
          <a:noFill/>
        </p:spPr>
        <p:txBody>
          <a:bodyPr wrap="none" lIns="91440" tIns="45720" rIns="91440" bIns="45720" rtlCol="0" anchor="t">
            <a:spAutoFit/>
          </a:bodyPr>
          <a:lstStyle/>
          <a:p>
            <a:r>
              <a:rPr lang="en-GB" sz="3600" b="1">
                <a:solidFill>
                  <a:srgbClr val="244B5A"/>
                </a:solidFill>
                <a:latin typeface="Ingra SCVO"/>
              </a:rPr>
              <a:t>Karin Gallacher, SCVO</a:t>
            </a:r>
          </a:p>
        </p:txBody>
      </p:sp>
    </p:spTree>
    <p:extLst>
      <p:ext uri="{BB962C8B-B14F-4D97-AF65-F5344CB8AC3E}">
        <p14:creationId xmlns:p14="http://schemas.microsoft.com/office/powerpoint/2010/main" val="177771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58E3-22AF-C057-77DC-6319442A78DA}"/>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A005BDC1-37F6-B6A8-6187-2FD1C54A93D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CE2AE52-7D23-6E9D-56BC-6CC9C4E0D056}"/>
              </a:ext>
            </a:extLst>
          </p:cNvPr>
          <p:cNvSpPr txBox="1"/>
          <p:nvPr/>
        </p:nvSpPr>
        <p:spPr>
          <a:xfrm>
            <a:off x="1645920" y="3236976"/>
            <a:ext cx="9099735" cy="769441"/>
          </a:xfrm>
          <a:prstGeom prst="rect">
            <a:avLst/>
          </a:prstGeom>
          <a:noFill/>
        </p:spPr>
        <p:txBody>
          <a:bodyPr wrap="none" lIns="91440" tIns="45720" rIns="91440" bIns="45720" rtlCol="0" anchor="t">
            <a:spAutoFit/>
          </a:bodyPr>
          <a:lstStyle/>
          <a:p>
            <a:r>
              <a:rPr lang="en-GB" sz="4400" b="1">
                <a:solidFill>
                  <a:schemeClr val="bg1"/>
                </a:solidFill>
                <a:latin typeface="Ingra SCVO"/>
              </a:rPr>
              <a:t>Strategic planning and future proofing</a:t>
            </a:r>
          </a:p>
        </p:txBody>
      </p:sp>
      <p:sp>
        <p:nvSpPr>
          <p:cNvPr id="5" name="TextBox 4">
            <a:extLst>
              <a:ext uri="{FF2B5EF4-FFF2-40B4-BE49-F238E27FC236}">
                <a16:creationId xmlns:a16="http://schemas.microsoft.com/office/drawing/2014/main" id="{C5555E62-65C7-18C1-C1D3-EE32C1A3A976}"/>
              </a:ext>
            </a:extLst>
          </p:cNvPr>
          <p:cNvSpPr txBox="1"/>
          <p:nvPr/>
        </p:nvSpPr>
        <p:spPr>
          <a:xfrm>
            <a:off x="1645920" y="4095405"/>
            <a:ext cx="7523529" cy="1754326"/>
          </a:xfrm>
          <a:prstGeom prst="rect">
            <a:avLst/>
          </a:prstGeom>
          <a:noFill/>
        </p:spPr>
        <p:txBody>
          <a:bodyPr wrap="square" lIns="91440" tIns="45720" rIns="91440" bIns="45720" rtlCol="0" anchor="t">
            <a:spAutoFit/>
          </a:bodyPr>
          <a:lstStyle/>
          <a:p>
            <a:r>
              <a:rPr lang="en-GB" sz="3600" b="1">
                <a:solidFill>
                  <a:srgbClr val="244B5A"/>
                </a:solidFill>
                <a:latin typeface="Ingra SCVO"/>
              </a:rPr>
              <a:t>Philippa Bonella, Consultant</a:t>
            </a:r>
            <a:endParaRPr lang="en-GB" sz="3600">
              <a:solidFill>
                <a:srgbClr val="000000"/>
              </a:solidFill>
              <a:latin typeface="Ingra SCVO"/>
            </a:endParaRPr>
          </a:p>
          <a:p>
            <a:r>
              <a:rPr lang="en-GB" sz="3600" b="1">
                <a:solidFill>
                  <a:srgbClr val="244B5A"/>
                </a:solidFill>
                <a:latin typeface="Ingra SCVO"/>
              </a:rPr>
              <a:t>David McNeill, SCVO</a:t>
            </a:r>
            <a:endParaRPr lang="en-US">
              <a:solidFill>
                <a:srgbClr val="000000"/>
              </a:solidFill>
              <a:latin typeface="Aptos" panose="02110004020202020204"/>
            </a:endParaRPr>
          </a:p>
          <a:p>
            <a:endParaRPr lang="en-GB" sz="3600" b="1">
              <a:solidFill>
                <a:srgbClr val="244B5A"/>
              </a:solidFill>
              <a:latin typeface="Ingra SCVO"/>
            </a:endParaRPr>
          </a:p>
        </p:txBody>
      </p:sp>
    </p:spTree>
    <p:extLst>
      <p:ext uri="{BB962C8B-B14F-4D97-AF65-F5344CB8AC3E}">
        <p14:creationId xmlns:p14="http://schemas.microsoft.com/office/powerpoint/2010/main" val="71587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5669-F895-78B1-74F9-BA2F3F51E3A8}"/>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5FD016A1-6157-696D-7904-741DFB7DBD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0A90987-577A-81C1-D481-1004691CFD83}"/>
              </a:ext>
            </a:extLst>
          </p:cNvPr>
          <p:cNvSpPr txBox="1"/>
          <p:nvPr/>
        </p:nvSpPr>
        <p:spPr>
          <a:xfrm>
            <a:off x="709666" y="245961"/>
            <a:ext cx="11238974" cy="830997"/>
          </a:xfrm>
          <a:prstGeom prst="rect">
            <a:avLst/>
          </a:prstGeom>
          <a:noFill/>
        </p:spPr>
        <p:txBody>
          <a:bodyPr wrap="none" rtlCol="0">
            <a:spAutoFit/>
          </a:bodyPr>
          <a:lstStyle/>
          <a:p>
            <a:r>
              <a:rPr lang="en-GB" sz="4800">
                <a:solidFill>
                  <a:schemeClr val="bg1"/>
                </a:solidFill>
                <a:latin typeface="Ingra SCVO Semi Bold" panose="00000700000000000000" pitchFamily="50" charset="0"/>
              </a:rPr>
              <a:t>The role of charity trustees in planning</a:t>
            </a:r>
          </a:p>
        </p:txBody>
      </p:sp>
      <p:sp>
        <p:nvSpPr>
          <p:cNvPr id="11" name="Text Placeholder 10">
            <a:extLst>
              <a:ext uri="{FF2B5EF4-FFF2-40B4-BE49-F238E27FC236}">
                <a16:creationId xmlns:a16="http://schemas.microsoft.com/office/drawing/2014/main" id="{54EFAC12-1AAC-5258-77A5-806A545AFACA}"/>
              </a:ext>
            </a:extLst>
          </p:cNvPr>
          <p:cNvSpPr>
            <a:spLocks noGrp="1"/>
          </p:cNvSpPr>
          <p:nvPr>
            <p:ph type="body" sz="quarter" idx="10"/>
          </p:nvPr>
        </p:nvSpPr>
        <p:spPr>
          <a:xfrm>
            <a:off x="746350" y="1315235"/>
            <a:ext cx="11202290" cy="4458244"/>
          </a:xfrm>
        </p:spPr>
        <p:txBody>
          <a:bodyPr>
            <a:normAutofit fontScale="77500" lnSpcReduction="20000"/>
          </a:bodyPr>
          <a:lstStyle/>
          <a:p>
            <a:pPr marL="0" indent="0">
              <a:lnSpc>
                <a:spcPct val="120000"/>
              </a:lnSpc>
              <a:buNone/>
            </a:pPr>
            <a:r>
              <a:rPr lang="en-GB">
                <a:latin typeface="Ingra SCVO" panose="00000500000000000000" pitchFamily="50" charset="0"/>
              </a:rPr>
              <a:t>“ As charity trustees, you should:</a:t>
            </a:r>
          </a:p>
          <a:p>
            <a:pPr marL="457200" indent="-457200">
              <a:lnSpc>
                <a:spcPct val="120000"/>
              </a:lnSpc>
              <a:buBlip>
                <a:blip r:embed="rId3"/>
              </a:buBlip>
            </a:pPr>
            <a:r>
              <a:rPr lang="en-GB">
                <a:latin typeface="Ingra SCVO" panose="00000500000000000000" pitchFamily="50" charset="0"/>
              </a:rPr>
              <a:t>Review and update the charity’s plans regularly. </a:t>
            </a:r>
          </a:p>
          <a:p>
            <a:pPr marL="457200" indent="-457200">
              <a:lnSpc>
                <a:spcPct val="120000"/>
              </a:lnSpc>
              <a:buBlip>
                <a:blip r:embed="rId3"/>
              </a:buBlip>
            </a:pPr>
            <a:r>
              <a:rPr lang="en-GB">
                <a:latin typeface="Ingra SCVO" panose="00000500000000000000" pitchFamily="50" charset="0"/>
              </a:rPr>
              <a:t>Agree financial budgets and monitor financial performance. </a:t>
            </a:r>
          </a:p>
          <a:p>
            <a:pPr marL="457200" indent="-457200">
              <a:lnSpc>
                <a:spcPct val="120000"/>
              </a:lnSpc>
              <a:buBlip>
                <a:blip r:embed="rId3"/>
              </a:buBlip>
            </a:pPr>
            <a:r>
              <a:rPr lang="en-GB">
                <a:latin typeface="Ingra SCVO" panose="00000500000000000000" pitchFamily="50" charset="0"/>
              </a:rPr>
              <a:t>Review the performance of the charity and, where necessary, agree steps to improve performance. </a:t>
            </a:r>
          </a:p>
          <a:p>
            <a:pPr marL="457200" indent="-457200">
              <a:lnSpc>
                <a:spcPct val="120000"/>
              </a:lnSpc>
              <a:buBlip>
                <a:blip r:embed="rId3"/>
              </a:buBlip>
            </a:pPr>
            <a:r>
              <a:rPr lang="en-GB">
                <a:latin typeface="Ingra SCVO" panose="00000500000000000000" pitchFamily="50" charset="0"/>
              </a:rPr>
              <a:t>Regularly compare what the charity proposes to do with the governing document to see if anything needs to be changed or updated.”</a:t>
            </a:r>
          </a:p>
          <a:p>
            <a:r>
              <a:rPr lang="en-GB" sz="2000">
                <a:hlinkClick r:id="rId4">
                  <a:extLst>
                    <a:ext uri="{A12FA001-AC4F-418D-AE19-62706E023703}">
                      <ahyp:hlinkClr xmlns:ahyp="http://schemas.microsoft.com/office/drawing/2018/hyperlinkcolor" val="tx"/>
                    </a:ext>
                  </a:extLst>
                </a:hlinkClick>
              </a:rPr>
              <a:t>https://www.oscr.org.uk/media/3621/v10_guidance-and-go-practice-for-charity-trustees.pdf</a:t>
            </a:r>
            <a:r>
              <a:rPr lang="en-GB" sz="2000"/>
              <a:t> (p12)</a:t>
            </a:r>
            <a:endParaRPr lang="en-GB"/>
          </a:p>
        </p:txBody>
      </p:sp>
    </p:spTree>
    <p:extLst>
      <p:ext uri="{BB962C8B-B14F-4D97-AF65-F5344CB8AC3E}">
        <p14:creationId xmlns:p14="http://schemas.microsoft.com/office/powerpoint/2010/main" val="89664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F64BD-A374-B28E-1268-268B38393F0F}"/>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1615E48E-84E2-6AA5-082E-5CC30CA2FE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AC2218A-9FD1-3EE2-8389-CDB67FEC7BDD}"/>
              </a:ext>
            </a:extLst>
          </p:cNvPr>
          <p:cNvSpPr txBox="1"/>
          <p:nvPr/>
        </p:nvSpPr>
        <p:spPr>
          <a:xfrm>
            <a:off x="419346" y="184666"/>
            <a:ext cx="11364008" cy="707886"/>
          </a:xfrm>
          <a:prstGeom prst="rect">
            <a:avLst/>
          </a:prstGeom>
          <a:noFill/>
        </p:spPr>
        <p:txBody>
          <a:bodyPr wrap="none" lIns="91440" tIns="45720" rIns="91440" bIns="45720" rtlCol="0" anchor="t">
            <a:spAutoFit/>
          </a:bodyPr>
          <a:lstStyle/>
          <a:p>
            <a:r>
              <a:rPr lang="en-GB" sz="4000" b="1">
                <a:solidFill>
                  <a:schemeClr val="bg1"/>
                </a:solidFill>
                <a:latin typeface="Ingra SCVO"/>
              </a:rPr>
              <a:t>Strategic plan, business plan, operational plan</a:t>
            </a:r>
          </a:p>
        </p:txBody>
      </p:sp>
      <p:sp>
        <p:nvSpPr>
          <p:cNvPr id="12" name="Text Placeholder 11">
            <a:extLst>
              <a:ext uri="{FF2B5EF4-FFF2-40B4-BE49-F238E27FC236}">
                <a16:creationId xmlns:a16="http://schemas.microsoft.com/office/drawing/2014/main" id="{7F5F25D9-9E9D-64CC-1151-DC5ABB9EAB94}"/>
              </a:ext>
            </a:extLst>
          </p:cNvPr>
          <p:cNvSpPr>
            <a:spLocks noGrp="1"/>
          </p:cNvSpPr>
          <p:nvPr>
            <p:ph type="body" sz="quarter" idx="10"/>
          </p:nvPr>
        </p:nvSpPr>
        <p:spPr>
          <a:xfrm>
            <a:off x="5584705" y="1113654"/>
            <a:ext cx="5971023" cy="3695427"/>
          </a:xfrm>
        </p:spPr>
        <p:txBody>
          <a:bodyPr vert="horz" lIns="91440" tIns="45720" rIns="91440" bIns="45720" rtlCol="0" anchor="t">
            <a:normAutofit/>
          </a:bodyPr>
          <a:lstStyle/>
          <a:p>
            <a:r>
              <a:rPr lang="en-GB" sz="2800">
                <a:latin typeface="Ingra SCVO"/>
              </a:rPr>
              <a:t>A strategic plan gives your charity clear goals to drive its work (often 3-5 years) </a:t>
            </a:r>
          </a:p>
          <a:p>
            <a:r>
              <a:rPr lang="en-GB" sz="2800">
                <a:latin typeface="Ingra SCVO"/>
              </a:rPr>
              <a:t>A business plan shows how you will find the resources to deliver </a:t>
            </a:r>
          </a:p>
          <a:p>
            <a:r>
              <a:rPr lang="en-GB" sz="2800">
                <a:latin typeface="Ingra SCVO"/>
              </a:rPr>
              <a:t>An operational plan tells your staff what they need to do to deliver the goals (usually 1 year)</a:t>
            </a:r>
          </a:p>
        </p:txBody>
      </p:sp>
      <p:pic>
        <p:nvPicPr>
          <p:cNvPr id="13" name="Picture 12" descr="Person writing on a notepad">
            <a:extLst>
              <a:ext uri="{FF2B5EF4-FFF2-40B4-BE49-F238E27FC236}">
                <a16:creationId xmlns:a16="http://schemas.microsoft.com/office/drawing/2014/main" id="{09618AF3-3C20-4BAB-9F55-52B6B7CAB80A}"/>
              </a:ext>
            </a:extLst>
          </p:cNvPr>
          <p:cNvPicPr>
            <a:picLocks noChangeAspect="1"/>
          </p:cNvPicPr>
          <p:nvPr/>
        </p:nvPicPr>
        <p:blipFill rotWithShape="1">
          <a:blip r:embed="rId3"/>
          <a:srcRect l="11" r="3" b="3"/>
          <a:stretch/>
        </p:blipFill>
        <p:spPr>
          <a:xfrm>
            <a:off x="680812" y="1249219"/>
            <a:ext cx="4486028" cy="3559862"/>
          </a:xfrm>
          <a:prstGeom prst="rect">
            <a:avLst/>
          </a:prstGeom>
          <a:noFill/>
        </p:spPr>
      </p:pic>
      <p:sp>
        <p:nvSpPr>
          <p:cNvPr id="15" name="TextBox 14">
            <a:extLst>
              <a:ext uri="{FF2B5EF4-FFF2-40B4-BE49-F238E27FC236}">
                <a16:creationId xmlns:a16="http://schemas.microsoft.com/office/drawing/2014/main" id="{18A9FDD3-B2EA-9098-0D0E-24BCA9ED89B6}"/>
              </a:ext>
            </a:extLst>
          </p:cNvPr>
          <p:cNvSpPr txBox="1"/>
          <p:nvPr/>
        </p:nvSpPr>
        <p:spPr>
          <a:xfrm>
            <a:off x="681580" y="4807206"/>
            <a:ext cx="11050172" cy="983414"/>
          </a:xfrm>
          <a:prstGeom prst="rect">
            <a:avLst/>
          </a:prstGeom>
          <a:noFill/>
        </p:spPr>
        <p:txBody>
          <a:bodyPr wrap="square" lIns="91440" tIns="45720" rIns="91440" bIns="45720" rtlCol="0" anchor="t">
            <a:spAutoFit/>
          </a:bodyPr>
          <a:lstStyle/>
          <a:p>
            <a:r>
              <a:rPr lang="en-GB" sz="2800">
                <a:solidFill>
                  <a:schemeClr val="bg1"/>
                </a:solidFill>
                <a:latin typeface="Ingra SCVO"/>
              </a:rPr>
              <a:t>You don’t need all of them written down separately!  </a:t>
            </a:r>
            <a:br>
              <a:rPr lang="en-GB" sz="2800">
                <a:latin typeface="Ingra SCVO"/>
              </a:rPr>
            </a:br>
            <a:r>
              <a:rPr lang="en-GB" sz="2800">
                <a:solidFill>
                  <a:schemeClr val="bg1"/>
                </a:solidFill>
                <a:latin typeface="Ingra SCVO"/>
              </a:rPr>
              <a:t>But you do need to think about goals, resourcing and delivery.</a:t>
            </a:r>
          </a:p>
        </p:txBody>
      </p:sp>
    </p:spTree>
    <p:extLst>
      <p:ext uri="{BB962C8B-B14F-4D97-AF65-F5344CB8AC3E}">
        <p14:creationId xmlns:p14="http://schemas.microsoft.com/office/powerpoint/2010/main" val="332787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3B72-7E58-D10B-3330-2139D6B663C6}"/>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E157628A-7F4C-1FB5-DE62-C8DC0C185C0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940822F-B47B-EDA0-0498-F2E58DEC20D8}"/>
              </a:ext>
            </a:extLst>
          </p:cNvPr>
          <p:cNvSpPr txBox="1"/>
          <p:nvPr/>
        </p:nvSpPr>
        <p:spPr>
          <a:xfrm>
            <a:off x="559400" y="309969"/>
            <a:ext cx="11632599" cy="830997"/>
          </a:xfrm>
          <a:prstGeom prst="rect">
            <a:avLst/>
          </a:prstGeom>
          <a:noFill/>
        </p:spPr>
        <p:txBody>
          <a:bodyPr wrap="square" lIns="91440" tIns="45720" rIns="91440" bIns="45720" rtlCol="0" anchor="t">
            <a:spAutoFit/>
          </a:bodyPr>
          <a:lstStyle/>
          <a:p>
            <a:r>
              <a:rPr lang="en-GB" sz="4800" b="1">
                <a:solidFill>
                  <a:schemeClr val="bg1"/>
                </a:solidFill>
                <a:latin typeface="Ingra SCVO"/>
              </a:rPr>
              <a:t>What is the Board’s role in the process?</a:t>
            </a:r>
          </a:p>
        </p:txBody>
      </p:sp>
      <p:sp>
        <p:nvSpPr>
          <p:cNvPr id="4" name="Text Placeholder 3">
            <a:extLst>
              <a:ext uri="{FF2B5EF4-FFF2-40B4-BE49-F238E27FC236}">
                <a16:creationId xmlns:a16="http://schemas.microsoft.com/office/drawing/2014/main" id="{286C67F4-B658-A5B8-2DBC-6368F2B44E8E}"/>
              </a:ext>
            </a:extLst>
          </p:cNvPr>
          <p:cNvSpPr>
            <a:spLocks noGrp="1"/>
          </p:cNvSpPr>
          <p:nvPr>
            <p:ph type="body" sz="quarter" idx="10"/>
          </p:nvPr>
        </p:nvSpPr>
        <p:spPr/>
        <p:txBody>
          <a:bodyPr vert="horz" lIns="91440" tIns="45720" rIns="91440" bIns="45720" rtlCol="0" anchor="t">
            <a:normAutofit fontScale="77500" lnSpcReduction="20000"/>
          </a:bodyPr>
          <a:lstStyle/>
          <a:p>
            <a:r>
              <a:rPr lang="en-GB">
                <a:latin typeface="Ingra SCVO"/>
              </a:rPr>
              <a:t>Planner</a:t>
            </a:r>
          </a:p>
          <a:p>
            <a:r>
              <a:rPr lang="en-GB">
                <a:latin typeface="Ingra SCVO"/>
              </a:rPr>
              <a:t>Champion </a:t>
            </a:r>
          </a:p>
          <a:p>
            <a:r>
              <a:rPr lang="en-GB">
                <a:latin typeface="Ingra SCVO"/>
              </a:rPr>
              <a:t>Critical friend</a:t>
            </a:r>
          </a:p>
          <a:p>
            <a:r>
              <a:rPr lang="en-GB">
                <a:latin typeface="Ingra SCVO"/>
              </a:rPr>
              <a:t>Protector of mission and values</a:t>
            </a:r>
          </a:p>
          <a:p>
            <a:r>
              <a:rPr lang="en-GB">
                <a:latin typeface="Ingra SCVO"/>
              </a:rPr>
              <a:t>Voice of beneficiaries/users</a:t>
            </a:r>
          </a:p>
          <a:p>
            <a:r>
              <a:rPr lang="en-GB">
                <a:latin typeface="Ingra SCVO"/>
              </a:rPr>
              <a:t>Setting limits</a:t>
            </a:r>
          </a:p>
          <a:p>
            <a:r>
              <a:rPr lang="en-GB">
                <a:latin typeface="Ingra SCVO"/>
              </a:rPr>
              <a:t>Problem solver</a:t>
            </a:r>
          </a:p>
          <a:p>
            <a:r>
              <a:rPr lang="en-GB">
                <a:latin typeface="Ingra SCVO"/>
              </a:rPr>
              <a:t>Doing it all at your desk</a:t>
            </a:r>
          </a:p>
          <a:p>
            <a:r>
              <a:rPr lang="en-GB">
                <a:latin typeface="Ingra SCVO"/>
              </a:rPr>
              <a:t>Signing off the final draft</a:t>
            </a:r>
          </a:p>
          <a:p>
            <a:r>
              <a:rPr lang="en-GB">
                <a:latin typeface="Ingra SCVO"/>
              </a:rPr>
              <a:t>Selling it</a:t>
            </a:r>
          </a:p>
        </p:txBody>
      </p:sp>
    </p:spTree>
    <p:extLst>
      <p:ext uri="{BB962C8B-B14F-4D97-AF65-F5344CB8AC3E}">
        <p14:creationId xmlns:p14="http://schemas.microsoft.com/office/powerpoint/2010/main" val="1848663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8399-5DF8-26E6-714A-6181C509820C}"/>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43B1F91F-BEC4-198A-6C21-460F7DB2B0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7BC3FE3-D638-3309-6F0C-A6368CC02B04}"/>
              </a:ext>
            </a:extLst>
          </p:cNvPr>
          <p:cNvSpPr txBox="1"/>
          <p:nvPr/>
        </p:nvSpPr>
        <p:spPr>
          <a:xfrm>
            <a:off x="559401" y="309969"/>
            <a:ext cx="10961655" cy="830997"/>
          </a:xfrm>
          <a:prstGeom prst="rect">
            <a:avLst/>
          </a:prstGeom>
          <a:noFill/>
        </p:spPr>
        <p:txBody>
          <a:bodyPr wrap="none" lIns="91440" tIns="45720" rIns="91440" bIns="45720" rtlCol="0" anchor="t">
            <a:spAutoFit/>
          </a:bodyPr>
          <a:lstStyle/>
          <a:p>
            <a:r>
              <a:rPr lang="en-GB" sz="4800" b="1">
                <a:solidFill>
                  <a:schemeClr val="bg1"/>
                </a:solidFill>
                <a:latin typeface="Ingra SCVO"/>
              </a:rPr>
              <a:t>Good strategic questions for trustees</a:t>
            </a:r>
          </a:p>
        </p:txBody>
      </p:sp>
      <p:sp>
        <p:nvSpPr>
          <p:cNvPr id="4" name="Text Placeholder 3">
            <a:extLst>
              <a:ext uri="{FF2B5EF4-FFF2-40B4-BE49-F238E27FC236}">
                <a16:creationId xmlns:a16="http://schemas.microsoft.com/office/drawing/2014/main" id="{B808A4C7-86EF-FBC2-B08A-2F5DC2FA74D6}"/>
              </a:ext>
            </a:extLst>
          </p:cNvPr>
          <p:cNvSpPr>
            <a:spLocks noGrp="1"/>
          </p:cNvSpPr>
          <p:nvPr>
            <p:ph type="body" sz="quarter" idx="10"/>
          </p:nvPr>
        </p:nvSpPr>
        <p:spPr>
          <a:xfrm>
            <a:off x="755904" y="1140966"/>
            <a:ext cx="11334000" cy="4272765"/>
          </a:xfrm>
        </p:spPr>
        <p:txBody>
          <a:bodyPr vert="horz" lIns="91440" tIns="45720" rIns="91440" bIns="45720" rtlCol="0" anchor="t">
            <a:noAutofit/>
          </a:bodyPr>
          <a:lstStyle/>
          <a:p>
            <a:r>
              <a:rPr lang="en-GB" sz="2600">
                <a:latin typeface="Ingra SCVO"/>
              </a:rPr>
              <a:t>Process – who is driving it and what is our role?</a:t>
            </a:r>
          </a:p>
          <a:p>
            <a:r>
              <a:rPr lang="en-GB" sz="2600">
                <a:latin typeface="Ingra SCVO"/>
              </a:rPr>
              <a:t>Direction – do we still need to exist?  If yes, how do we evolve?</a:t>
            </a:r>
          </a:p>
          <a:p>
            <a:r>
              <a:rPr lang="en-GB" sz="2600">
                <a:latin typeface="Ingra SCVO"/>
              </a:rPr>
              <a:t>Culture and values – are these clear and agreed?  Do we live them internally?</a:t>
            </a:r>
          </a:p>
          <a:p>
            <a:r>
              <a:rPr lang="en-GB" sz="2600">
                <a:latin typeface="Ingra SCVO"/>
              </a:rPr>
              <a:t>Involvement – who is being involved in the planning and the delivery?  Who’s missing?</a:t>
            </a:r>
          </a:p>
          <a:p>
            <a:r>
              <a:rPr lang="en-GB" sz="2600">
                <a:latin typeface="Ingra SCVO"/>
              </a:rPr>
              <a:t>Delivery – what’s changing and how?  Do we have the resources we need?</a:t>
            </a:r>
          </a:p>
          <a:p>
            <a:r>
              <a:rPr lang="en-GB" sz="2600">
                <a:latin typeface="Ingra SCVO"/>
              </a:rPr>
              <a:t>Measuring success – how will we know we’ve made a difference?</a:t>
            </a:r>
          </a:p>
          <a:p>
            <a:r>
              <a:rPr lang="en-GB" sz="2600">
                <a:latin typeface="Ingra SCVO"/>
              </a:rPr>
              <a:t>Review – how often will we review the plan and how will we change it?</a:t>
            </a:r>
          </a:p>
        </p:txBody>
      </p:sp>
    </p:spTree>
    <p:extLst>
      <p:ext uri="{BB962C8B-B14F-4D97-AF65-F5344CB8AC3E}">
        <p14:creationId xmlns:p14="http://schemas.microsoft.com/office/powerpoint/2010/main" val="108945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173C-05D9-DA12-46A8-BC1588A7865E}"/>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5B8FEE53-FA10-7238-CB9F-6AA65542459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FF159431-D5B1-1CB5-15FD-0CE218DB01D3}"/>
              </a:ext>
            </a:extLst>
          </p:cNvPr>
          <p:cNvSpPr txBox="1"/>
          <p:nvPr/>
        </p:nvSpPr>
        <p:spPr>
          <a:xfrm>
            <a:off x="3654466" y="309969"/>
            <a:ext cx="4971233" cy="830997"/>
          </a:xfrm>
          <a:prstGeom prst="rect">
            <a:avLst/>
          </a:prstGeom>
          <a:noFill/>
        </p:spPr>
        <p:txBody>
          <a:bodyPr wrap="none" lIns="91440" tIns="45720" rIns="91440" bIns="45720" rtlCol="0" anchor="t">
            <a:spAutoFit/>
          </a:bodyPr>
          <a:lstStyle/>
          <a:p>
            <a:r>
              <a:rPr lang="en-GB" sz="4800" b="1">
                <a:solidFill>
                  <a:schemeClr val="bg1"/>
                </a:solidFill>
                <a:latin typeface="Ingra SCVO"/>
              </a:rPr>
              <a:t>Planning to plan</a:t>
            </a:r>
          </a:p>
        </p:txBody>
      </p:sp>
      <p:sp>
        <p:nvSpPr>
          <p:cNvPr id="4" name="Text Placeholder 3">
            <a:extLst>
              <a:ext uri="{FF2B5EF4-FFF2-40B4-BE49-F238E27FC236}">
                <a16:creationId xmlns:a16="http://schemas.microsoft.com/office/drawing/2014/main" id="{3BD0EE2D-2529-267F-D859-D82B71323E46}"/>
              </a:ext>
            </a:extLst>
          </p:cNvPr>
          <p:cNvSpPr>
            <a:spLocks noGrp="1"/>
          </p:cNvSpPr>
          <p:nvPr>
            <p:ph type="body" sz="quarter" idx="10"/>
          </p:nvPr>
        </p:nvSpPr>
        <p:spPr>
          <a:xfrm>
            <a:off x="755904" y="1140966"/>
            <a:ext cx="10865077" cy="4272765"/>
          </a:xfrm>
        </p:spPr>
        <p:txBody>
          <a:bodyPr>
            <a:normAutofit fontScale="62500" lnSpcReduction="20000"/>
          </a:bodyPr>
          <a:lstStyle/>
          <a:p>
            <a:pPr marL="0" indent="0" algn="ctr">
              <a:buNone/>
            </a:pPr>
            <a:endParaRPr lang="en-GB" sz="9600"/>
          </a:p>
          <a:p>
            <a:pPr marL="0" indent="0" algn="ctr">
              <a:buNone/>
            </a:pPr>
            <a:r>
              <a:rPr lang="en-GB" sz="49400"/>
              <a:t>8</a:t>
            </a:r>
            <a:endParaRPr lang="en-GB" sz="9600"/>
          </a:p>
          <a:p>
            <a:pPr marL="0" indent="0">
              <a:buNone/>
            </a:pPr>
            <a:endParaRPr lang="en-GB"/>
          </a:p>
        </p:txBody>
      </p:sp>
      <p:sp>
        <p:nvSpPr>
          <p:cNvPr id="7" name="TextBox 6">
            <a:extLst>
              <a:ext uri="{FF2B5EF4-FFF2-40B4-BE49-F238E27FC236}">
                <a16:creationId xmlns:a16="http://schemas.microsoft.com/office/drawing/2014/main" id="{309037FC-8B16-2854-B71C-A197ADA5B342}"/>
              </a:ext>
            </a:extLst>
          </p:cNvPr>
          <p:cNvSpPr txBox="1"/>
          <p:nvPr/>
        </p:nvSpPr>
        <p:spPr>
          <a:xfrm>
            <a:off x="5328571" y="1140966"/>
            <a:ext cx="1719741" cy="369332"/>
          </a:xfrm>
          <a:prstGeom prst="rect">
            <a:avLst/>
          </a:prstGeom>
          <a:solidFill>
            <a:srgbClr val="244B5A"/>
          </a:solidFill>
          <a:ln>
            <a:solidFill>
              <a:srgbClr val="0070C0"/>
            </a:solidFill>
          </a:ln>
        </p:spPr>
        <p:txBody>
          <a:bodyPr wrap="square" lIns="91440" tIns="45720" rIns="91440" bIns="45720" rtlCol="0" anchor="t">
            <a:spAutoFit/>
          </a:bodyPr>
          <a:lstStyle/>
          <a:p>
            <a:pPr algn="ctr"/>
            <a:r>
              <a:rPr lang="en-GB">
                <a:solidFill>
                  <a:schemeClr val="bg1"/>
                </a:solidFill>
                <a:latin typeface="Ingra SCVO"/>
              </a:rPr>
              <a:t>Design process</a:t>
            </a:r>
          </a:p>
        </p:txBody>
      </p:sp>
      <p:sp>
        <p:nvSpPr>
          <p:cNvPr id="8" name="TextBox 7">
            <a:extLst>
              <a:ext uri="{FF2B5EF4-FFF2-40B4-BE49-F238E27FC236}">
                <a16:creationId xmlns:a16="http://schemas.microsoft.com/office/drawing/2014/main" id="{2EC17978-1695-2D9B-A203-9F829E145D8B}"/>
              </a:ext>
            </a:extLst>
          </p:cNvPr>
          <p:cNvSpPr txBox="1"/>
          <p:nvPr/>
        </p:nvSpPr>
        <p:spPr>
          <a:xfrm>
            <a:off x="7466233" y="1734915"/>
            <a:ext cx="2142601" cy="646331"/>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Map context and listen to users</a:t>
            </a:r>
          </a:p>
        </p:txBody>
      </p:sp>
      <p:sp>
        <p:nvSpPr>
          <p:cNvPr id="9" name="TextBox 8">
            <a:extLst>
              <a:ext uri="{FF2B5EF4-FFF2-40B4-BE49-F238E27FC236}">
                <a16:creationId xmlns:a16="http://schemas.microsoft.com/office/drawing/2014/main" id="{0978947A-C86C-5241-4B5C-A1C78238C1E9}"/>
              </a:ext>
            </a:extLst>
          </p:cNvPr>
          <p:cNvSpPr txBox="1"/>
          <p:nvPr/>
        </p:nvSpPr>
        <p:spPr>
          <a:xfrm>
            <a:off x="7745937" y="2860928"/>
            <a:ext cx="1471680" cy="369332"/>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Reflect</a:t>
            </a:r>
          </a:p>
        </p:txBody>
      </p:sp>
      <p:sp>
        <p:nvSpPr>
          <p:cNvPr id="11" name="TextBox 10">
            <a:extLst>
              <a:ext uri="{FF2B5EF4-FFF2-40B4-BE49-F238E27FC236}">
                <a16:creationId xmlns:a16="http://schemas.microsoft.com/office/drawing/2014/main" id="{4B492C07-1E60-AB40-6800-2272E5F4B1F4}"/>
              </a:ext>
            </a:extLst>
          </p:cNvPr>
          <p:cNvSpPr txBox="1"/>
          <p:nvPr/>
        </p:nvSpPr>
        <p:spPr>
          <a:xfrm>
            <a:off x="7340195" y="3830424"/>
            <a:ext cx="2586394" cy="646331"/>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Future priorities Success measures</a:t>
            </a:r>
          </a:p>
        </p:txBody>
      </p:sp>
      <p:sp>
        <p:nvSpPr>
          <p:cNvPr id="12" name="TextBox 11">
            <a:extLst>
              <a:ext uri="{FF2B5EF4-FFF2-40B4-BE49-F238E27FC236}">
                <a16:creationId xmlns:a16="http://schemas.microsoft.com/office/drawing/2014/main" id="{69BDA0A9-690B-386B-76D8-39F7084990C2}"/>
              </a:ext>
            </a:extLst>
          </p:cNvPr>
          <p:cNvSpPr txBox="1"/>
          <p:nvPr/>
        </p:nvSpPr>
        <p:spPr>
          <a:xfrm>
            <a:off x="5167081" y="4735552"/>
            <a:ext cx="2042719" cy="369332"/>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Draft strategy</a:t>
            </a:r>
          </a:p>
        </p:txBody>
      </p:sp>
      <p:sp>
        <p:nvSpPr>
          <p:cNvPr id="13" name="TextBox 12">
            <a:extLst>
              <a:ext uri="{FF2B5EF4-FFF2-40B4-BE49-F238E27FC236}">
                <a16:creationId xmlns:a16="http://schemas.microsoft.com/office/drawing/2014/main" id="{76675952-C649-F484-D574-0C078AFFDA8E}"/>
              </a:ext>
            </a:extLst>
          </p:cNvPr>
          <p:cNvSpPr txBox="1"/>
          <p:nvPr/>
        </p:nvSpPr>
        <p:spPr>
          <a:xfrm>
            <a:off x="2361268" y="3830424"/>
            <a:ext cx="2586395" cy="646331"/>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Implementation</a:t>
            </a:r>
          </a:p>
          <a:p>
            <a:pPr algn="ctr"/>
            <a:r>
              <a:rPr lang="en-GB" b="1">
                <a:solidFill>
                  <a:schemeClr val="bg1"/>
                </a:solidFill>
                <a:latin typeface="Ingra SCVO"/>
              </a:rPr>
              <a:t>Resourcing</a:t>
            </a:r>
          </a:p>
        </p:txBody>
      </p:sp>
      <p:sp>
        <p:nvSpPr>
          <p:cNvPr id="14" name="TextBox 13">
            <a:extLst>
              <a:ext uri="{FF2B5EF4-FFF2-40B4-BE49-F238E27FC236}">
                <a16:creationId xmlns:a16="http://schemas.microsoft.com/office/drawing/2014/main" id="{C23A6358-D65A-44D1-27E9-9B5D79CD2361}"/>
              </a:ext>
            </a:extLst>
          </p:cNvPr>
          <p:cNvSpPr txBox="1"/>
          <p:nvPr/>
        </p:nvSpPr>
        <p:spPr>
          <a:xfrm>
            <a:off x="2355048" y="2782669"/>
            <a:ext cx="2362296" cy="646331"/>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Reflect and revise</a:t>
            </a:r>
          </a:p>
          <a:p>
            <a:pPr algn="ctr"/>
            <a:r>
              <a:rPr lang="en-GB" b="1">
                <a:solidFill>
                  <a:schemeClr val="bg1"/>
                </a:solidFill>
                <a:latin typeface="Ingra SCVO"/>
              </a:rPr>
              <a:t>Final draft</a:t>
            </a:r>
          </a:p>
        </p:txBody>
      </p:sp>
      <p:sp>
        <p:nvSpPr>
          <p:cNvPr id="15" name="TextBox 14">
            <a:extLst>
              <a:ext uri="{FF2B5EF4-FFF2-40B4-BE49-F238E27FC236}">
                <a16:creationId xmlns:a16="http://schemas.microsoft.com/office/drawing/2014/main" id="{61672651-D83A-F8F9-36D0-1EA470510552}"/>
              </a:ext>
            </a:extLst>
          </p:cNvPr>
          <p:cNvSpPr txBox="1"/>
          <p:nvPr/>
        </p:nvSpPr>
        <p:spPr>
          <a:xfrm>
            <a:off x="2838026" y="1734915"/>
            <a:ext cx="1632878" cy="646331"/>
          </a:xfrm>
          <a:prstGeom prst="rect">
            <a:avLst/>
          </a:prstGeom>
          <a:solidFill>
            <a:srgbClr val="244B5A"/>
          </a:solidFill>
          <a:ln>
            <a:solidFill>
              <a:schemeClr val="accent1"/>
            </a:solidFill>
          </a:ln>
        </p:spPr>
        <p:txBody>
          <a:bodyPr wrap="square" lIns="91440" tIns="45720" rIns="91440" bIns="45720" rtlCol="0" anchor="t">
            <a:spAutoFit/>
          </a:bodyPr>
          <a:lstStyle/>
          <a:p>
            <a:pPr algn="ctr"/>
            <a:r>
              <a:rPr lang="en-GB" b="1">
                <a:solidFill>
                  <a:schemeClr val="bg1"/>
                </a:solidFill>
                <a:latin typeface="Ingra SCVO"/>
              </a:rPr>
              <a:t>Sell and listen, adapt</a:t>
            </a:r>
          </a:p>
        </p:txBody>
      </p:sp>
    </p:spTree>
    <p:extLst>
      <p:ext uri="{BB962C8B-B14F-4D97-AF65-F5344CB8AC3E}">
        <p14:creationId xmlns:p14="http://schemas.microsoft.com/office/powerpoint/2010/main" val="127376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0DDC-BD59-E48D-443F-ED8860825BBB}"/>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E2AB60A7-56C3-31C1-1740-B907940A1E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BDB5BCA-305D-6B2B-FED6-FD685C2B17B5}"/>
              </a:ext>
            </a:extLst>
          </p:cNvPr>
          <p:cNvSpPr txBox="1"/>
          <p:nvPr/>
        </p:nvSpPr>
        <p:spPr>
          <a:xfrm>
            <a:off x="2718312" y="227673"/>
            <a:ext cx="6870792" cy="830997"/>
          </a:xfrm>
          <a:prstGeom prst="rect">
            <a:avLst/>
          </a:prstGeom>
          <a:noFill/>
        </p:spPr>
        <p:txBody>
          <a:bodyPr wrap="none" lIns="91440" tIns="45720" rIns="91440" bIns="45720" rtlCol="0" anchor="t">
            <a:spAutoFit/>
          </a:bodyPr>
          <a:lstStyle/>
          <a:p>
            <a:r>
              <a:rPr lang="en-GB" sz="4800" b="1">
                <a:solidFill>
                  <a:schemeClr val="bg1"/>
                </a:solidFill>
                <a:latin typeface="Ingra SCVO"/>
              </a:rPr>
              <a:t>Navigating uncertainty</a:t>
            </a:r>
          </a:p>
        </p:txBody>
      </p:sp>
      <p:sp>
        <p:nvSpPr>
          <p:cNvPr id="4" name="Text Placeholder 3">
            <a:extLst>
              <a:ext uri="{FF2B5EF4-FFF2-40B4-BE49-F238E27FC236}">
                <a16:creationId xmlns:a16="http://schemas.microsoft.com/office/drawing/2014/main" id="{44C368A2-2C90-37E4-44BE-E7D9C2C41C17}"/>
              </a:ext>
            </a:extLst>
          </p:cNvPr>
          <p:cNvSpPr>
            <a:spLocks noGrp="1"/>
          </p:cNvSpPr>
          <p:nvPr>
            <p:ph type="body" sz="quarter" idx="10"/>
          </p:nvPr>
        </p:nvSpPr>
        <p:spPr>
          <a:xfrm>
            <a:off x="277212" y="1140966"/>
            <a:ext cx="11607538" cy="4272765"/>
          </a:xfrm>
        </p:spPr>
        <p:txBody>
          <a:bodyPr vert="horz" lIns="91440" tIns="45720" rIns="91440" bIns="45720" rtlCol="0" anchor="t">
            <a:noAutofit/>
          </a:bodyPr>
          <a:lstStyle/>
          <a:p>
            <a:r>
              <a:rPr lang="en-GB" sz="2800">
                <a:latin typeface="Ingra SCVO"/>
              </a:rPr>
              <a:t>No strategy can be set in stone</a:t>
            </a:r>
          </a:p>
          <a:p>
            <a:r>
              <a:rPr lang="en-GB" sz="2800">
                <a:latin typeface="Ingra SCVO"/>
              </a:rPr>
              <a:t>No strategy will be completely implemented, ever!</a:t>
            </a:r>
          </a:p>
          <a:p>
            <a:r>
              <a:rPr lang="en-GB" sz="2800">
                <a:latin typeface="Ingra SCVO"/>
              </a:rPr>
              <a:t>You will always see things to do differently/better next time</a:t>
            </a:r>
          </a:p>
          <a:p>
            <a:r>
              <a:rPr lang="en-GB" sz="2800">
                <a:latin typeface="Ingra SCVO"/>
              </a:rPr>
              <a:t>What approach will best help you and your board?</a:t>
            </a:r>
          </a:p>
          <a:p>
            <a:pPr lvl="2">
              <a:buBlip>
                <a:blip r:embed="rId3"/>
              </a:buBlip>
            </a:pPr>
            <a:r>
              <a:rPr lang="en-GB" sz="2800">
                <a:solidFill>
                  <a:schemeClr val="bg1"/>
                </a:solidFill>
                <a:latin typeface="Ingra SCVO"/>
              </a:rPr>
              <a:t>Long term vision (compass point to guide you)</a:t>
            </a:r>
          </a:p>
          <a:p>
            <a:pPr lvl="2">
              <a:buBlip>
                <a:blip r:embed="rId3"/>
              </a:buBlip>
            </a:pPr>
            <a:r>
              <a:rPr lang="en-GB" sz="2800">
                <a:solidFill>
                  <a:schemeClr val="bg1"/>
                </a:solidFill>
                <a:latin typeface="Ingra SCVO"/>
              </a:rPr>
              <a:t>Different scenarios (good, middling, bad)</a:t>
            </a:r>
          </a:p>
          <a:p>
            <a:pPr lvl="2">
              <a:buBlip>
                <a:blip r:embed="rId3"/>
              </a:buBlip>
            </a:pPr>
            <a:r>
              <a:rPr lang="en-GB" sz="2800">
                <a:solidFill>
                  <a:schemeClr val="bg1"/>
                </a:solidFill>
                <a:latin typeface="Ingra SCVO"/>
              </a:rPr>
              <a:t>Short term practical targets</a:t>
            </a:r>
          </a:p>
          <a:p>
            <a:pPr lvl="2">
              <a:buBlip>
                <a:blip r:embed="rId3"/>
              </a:buBlip>
            </a:pPr>
            <a:r>
              <a:rPr lang="en-GB" sz="2800">
                <a:solidFill>
                  <a:schemeClr val="bg1"/>
                </a:solidFill>
                <a:latin typeface="Ingra SCVO"/>
              </a:rPr>
              <a:t>Focus on the shifts you want to see happen</a:t>
            </a:r>
          </a:p>
          <a:p>
            <a:pPr lvl="2">
              <a:buBlip>
                <a:blip r:embed="rId3"/>
              </a:buBlip>
            </a:pPr>
            <a:r>
              <a:rPr lang="en-GB" sz="2800">
                <a:solidFill>
                  <a:schemeClr val="bg1"/>
                </a:solidFill>
                <a:latin typeface="Ingra SCVO"/>
              </a:rPr>
              <a:t>Setting – and diarising – regular reviews</a:t>
            </a:r>
          </a:p>
        </p:txBody>
      </p:sp>
    </p:spTree>
    <p:extLst>
      <p:ext uri="{BB962C8B-B14F-4D97-AF65-F5344CB8AC3E}">
        <p14:creationId xmlns:p14="http://schemas.microsoft.com/office/powerpoint/2010/main" val="1657573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74BBC-FFCC-80A7-AC9E-6EDF0806440A}"/>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6CFBB6B6-2652-03F0-087B-83BF4C36C0C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D0B08746-E178-C5E1-4DF8-A827973B6669}"/>
              </a:ext>
            </a:extLst>
          </p:cNvPr>
          <p:cNvSpPr txBox="1"/>
          <p:nvPr/>
        </p:nvSpPr>
        <p:spPr>
          <a:xfrm>
            <a:off x="1740750" y="227673"/>
            <a:ext cx="9114996" cy="830997"/>
          </a:xfrm>
          <a:prstGeom prst="rect">
            <a:avLst/>
          </a:prstGeom>
          <a:noFill/>
        </p:spPr>
        <p:txBody>
          <a:bodyPr wrap="none" lIns="91440" tIns="45720" rIns="91440" bIns="45720" rtlCol="0" anchor="t">
            <a:spAutoFit/>
          </a:bodyPr>
          <a:lstStyle/>
          <a:p>
            <a:r>
              <a:rPr lang="en-GB" sz="4800" b="1">
                <a:solidFill>
                  <a:schemeClr val="bg1"/>
                </a:solidFill>
                <a:latin typeface="Ingra SCVO"/>
              </a:rPr>
              <a:t>Resources – strategic planning</a:t>
            </a:r>
          </a:p>
        </p:txBody>
      </p:sp>
      <p:sp>
        <p:nvSpPr>
          <p:cNvPr id="2" name="Text Placeholder 1">
            <a:extLst>
              <a:ext uri="{FF2B5EF4-FFF2-40B4-BE49-F238E27FC236}">
                <a16:creationId xmlns:a16="http://schemas.microsoft.com/office/drawing/2014/main" id="{E0C5407F-9DB0-5022-84F8-AD33F6028FF5}"/>
              </a:ext>
            </a:extLst>
          </p:cNvPr>
          <p:cNvSpPr>
            <a:spLocks noGrp="1"/>
          </p:cNvSpPr>
          <p:nvPr>
            <p:ph type="body" sz="quarter" idx="10"/>
          </p:nvPr>
        </p:nvSpPr>
        <p:spPr/>
        <p:txBody>
          <a:bodyPr vert="horz" lIns="91440" tIns="45720" rIns="91440" bIns="45720" rtlCol="0" anchor="t">
            <a:normAutofit/>
          </a:bodyPr>
          <a:lstStyle/>
          <a:p>
            <a:r>
              <a:rPr lang="en-GB">
                <a:latin typeface="Ingra SCVO"/>
                <a:hlinkClick r:id="rId3">
                  <a:extLst>
                    <a:ext uri="{A12FA001-AC4F-418D-AE19-62706E023703}">
                      <ahyp:hlinkClr xmlns:ahyp="http://schemas.microsoft.com/office/drawing/2018/hyperlinkcolor" val="tx"/>
                    </a:ext>
                  </a:extLst>
                </a:hlinkClick>
              </a:rPr>
              <a:t>New Philanthropy Capital – Strategy for impact</a:t>
            </a:r>
            <a:endParaRPr lang="en-GB">
              <a:latin typeface="Ingra SCVO"/>
            </a:endParaRPr>
          </a:p>
          <a:p>
            <a:pPr>
              <a:lnSpc>
                <a:spcPct val="107000"/>
              </a:lnSpc>
              <a:spcAft>
                <a:spcPts val="800"/>
              </a:spcAft>
            </a:pPr>
            <a:r>
              <a:rPr lang="en-GB" u="sng">
                <a:latin typeface="Ingra SCVO"/>
                <a:ea typeface="Calibri"/>
                <a:cs typeface="Times New Roman"/>
                <a:hlinkClick r:id="rId4">
                  <a:extLst>
                    <a:ext uri="{A12FA001-AC4F-418D-AE19-62706E023703}">
                      <ahyp:hlinkClr xmlns:ahyp="http://schemas.microsoft.com/office/drawing/2018/hyperlinkcolor" val="tx"/>
                    </a:ext>
                  </a:extLst>
                </a:hlinkClick>
              </a:rPr>
              <a:t>Strategic planning: A Toolkit for Small NGOs</a:t>
            </a:r>
            <a:endParaRPr lang="en-GB" u="sng">
              <a:latin typeface="Ingra SCVO"/>
              <a:ea typeface="Calibri"/>
              <a:cs typeface="Times New Roman"/>
            </a:endParaRPr>
          </a:p>
          <a:p>
            <a:pPr>
              <a:lnSpc>
                <a:spcPct val="107000"/>
              </a:lnSpc>
              <a:spcAft>
                <a:spcPts val="800"/>
              </a:spcAft>
            </a:pPr>
            <a:r>
              <a:rPr lang="en-GB" u="sng">
                <a:latin typeface="Ingra SCVO"/>
                <a:ea typeface="Calibri"/>
                <a:cs typeface="Times New Roman"/>
                <a:hlinkClick r:id="rId5">
                  <a:extLst>
                    <a:ext uri="{A12FA001-AC4F-418D-AE19-62706E023703}">
                      <ahyp:hlinkClr xmlns:ahyp="http://schemas.microsoft.com/office/drawing/2018/hyperlinkcolor" val="tx"/>
                    </a:ext>
                  </a:extLst>
                </a:hlinkClick>
              </a:rPr>
              <a:t>Tools for community-led planning with examples</a:t>
            </a:r>
            <a:endParaRPr lang="en-GB">
              <a:latin typeface="Ingra SCVO"/>
              <a:ea typeface="Calibri"/>
              <a:cs typeface="Times New Roman"/>
            </a:endParaRPr>
          </a:p>
          <a:p>
            <a:r>
              <a:rPr lang="en-GB">
                <a:latin typeface="Ingra SCVO"/>
                <a:hlinkClick r:id="rId6">
                  <a:extLst>
                    <a:ext uri="{A12FA001-AC4F-418D-AE19-62706E023703}">
                      <ahyp:hlinkClr xmlns:ahyp="http://schemas.microsoft.com/office/drawing/2018/hyperlinkcolor" val="tx"/>
                    </a:ext>
                  </a:extLst>
                </a:hlinkClick>
              </a:rPr>
              <a:t>CASS Business School – Board involvement in strategy and planning</a:t>
            </a:r>
            <a:endParaRPr lang="en-GB">
              <a:latin typeface="Ingra SCVO"/>
            </a:endParaRPr>
          </a:p>
        </p:txBody>
      </p:sp>
    </p:spTree>
    <p:extLst>
      <p:ext uri="{BB962C8B-B14F-4D97-AF65-F5344CB8AC3E}">
        <p14:creationId xmlns:p14="http://schemas.microsoft.com/office/powerpoint/2010/main" val="291602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0E96-205D-6DA0-7F1B-72A2AE5E29C0}"/>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3614E22E-BFFE-BF3F-E754-37E519362F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49838A0A-C70F-9B68-14B3-356F7EAB10E0}"/>
              </a:ext>
            </a:extLst>
          </p:cNvPr>
          <p:cNvSpPr txBox="1"/>
          <p:nvPr/>
        </p:nvSpPr>
        <p:spPr>
          <a:xfrm>
            <a:off x="1032261" y="323159"/>
            <a:ext cx="2993127" cy="707886"/>
          </a:xfrm>
          <a:prstGeom prst="rect">
            <a:avLst/>
          </a:prstGeom>
          <a:noFill/>
        </p:spPr>
        <p:txBody>
          <a:bodyPr wrap="none" lIns="91440" tIns="45720" rIns="91440" bIns="45720" rtlCol="0" anchor="t">
            <a:spAutoFit/>
          </a:bodyPr>
          <a:lstStyle/>
          <a:p>
            <a:r>
              <a:rPr lang="en-GB" sz="4000" b="1">
                <a:solidFill>
                  <a:schemeClr val="bg1"/>
                </a:solidFill>
                <a:latin typeface="Ingra SCVO"/>
              </a:rPr>
              <a:t>Contact me</a:t>
            </a:r>
          </a:p>
        </p:txBody>
      </p:sp>
      <p:sp>
        <p:nvSpPr>
          <p:cNvPr id="12" name="Text Placeholder 11">
            <a:extLst>
              <a:ext uri="{FF2B5EF4-FFF2-40B4-BE49-F238E27FC236}">
                <a16:creationId xmlns:a16="http://schemas.microsoft.com/office/drawing/2014/main" id="{D941607B-1225-DC19-974B-089BE3E5EDC5}"/>
              </a:ext>
            </a:extLst>
          </p:cNvPr>
          <p:cNvSpPr>
            <a:spLocks noGrp="1"/>
          </p:cNvSpPr>
          <p:nvPr>
            <p:ph type="body" sz="quarter" idx="10"/>
          </p:nvPr>
        </p:nvSpPr>
        <p:spPr>
          <a:xfrm>
            <a:off x="3143310" y="1158820"/>
            <a:ext cx="7674042" cy="4172132"/>
          </a:xfrm>
        </p:spPr>
        <p:txBody>
          <a:bodyPr vert="horz" lIns="91440" tIns="45720" rIns="91440" bIns="45720" rtlCol="0" anchor="t">
            <a:normAutofit/>
          </a:bodyPr>
          <a:lstStyle/>
          <a:p>
            <a:r>
              <a:rPr lang="en-GB" sz="3500">
                <a:latin typeface="Ingra SCVO"/>
              </a:rPr>
              <a:t>Philippa Bonella</a:t>
            </a:r>
            <a:br>
              <a:rPr lang="en-GB" sz="3500">
                <a:latin typeface="Ingra SCVO"/>
              </a:rPr>
            </a:br>
            <a:r>
              <a:rPr lang="en-GB" sz="3500">
                <a:latin typeface="Ingra SCVO"/>
              </a:rPr>
              <a:t>07827 290482</a:t>
            </a:r>
            <a:br>
              <a:rPr lang="en-GB" sz="3500">
                <a:latin typeface="Ingra SCVO"/>
              </a:rPr>
            </a:br>
            <a:r>
              <a:rPr lang="en-GB" sz="3500">
                <a:latin typeface="Ingra SCVO"/>
                <a:hlinkClick r:id="rId3"/>
              </a:rPr>
              <a:t>philippa.bonella@gmail.com</a:t>
            </a:r>
            <a:endParaRPr lang="en-GB" sz="3500">
              <a:latin typeface="Ingra SCVO"/>
            </a:endParaRPr>
          </a:p>
          <a:p>
            <a:endParaRPr lang="en-GB" sz="3500">
              <a:latin typeface="Ingra SCVO"/>
            </a:endParaRPr>
          </a:p>
          <a:p>
            <a:r>
              <a:rPr lang="en-GB" sz="3500">
                <a:latin typeface="Ingra SCVO"/>
              </a:rPr>
              <a:t>Find me on LinkedIn </a:t>
            </a:r>
            <a:br>
              <a:rPr lang="en-GB" sz="3500">
                <a:latin typeface="Ingra SCVO"/>
              </a:rPr>
            </a:br>
            <a:r>
              <a:rPr lang="en-GB" sz="3500">
                <a:latin typeface="Ingra SCVO"/>
                <a:hlinkClick r:id="rId4"/>
              </a:rPr>
              <a:t>https://www.linkedin.com/in/philippa-bonella-55b06749</a:t>
            </a:r>
            <a:r>
              <a:rPr lang="en-GB" sz="3500">
                <a:latin typeface="Ingra SCVO"/>
              </a:rPr>
              <a:t> </a:t>
            </a:r>
            <a:endParaRPr lang="en-GB">
              <a:latin typeface="Ingra SCVO"/>
            </a:endParaRPr>
          </a:p>
        </p:txBody>
      </p:sp>
      <p:pic>
        <p:nvPicPr>
          <p:cNvPr id="4" name="Picture 3" descr="A person with grey hair smiling&#10;&#10;Description automatically generated">
            <a:extLst>
              <a:ext uri="{FF2B5EF4-FFF2-40B4-BE49-F238E27FC236}">
                <a16:creationId xmlns:a16="http://schemas.microsoft.com/office/drawing/2014/main" id="{6D9FDCE8-1920-226A-4364-9AA6B3C45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272" y="1269873"/>
            <a:ext cx="1936302" cy="2913117"/>
          </a:xfrm>
          <a:prstGeom prst="rect">
            <a:avLst/>
          </a:prstGeom>
        </p:spPr>
      </p:pic>
    </p:spTree>
    <p:extLst>
      <p:ext uri="{BB962C8B-B14F-4D97-AF65-F5344CB8AC3E}">
        <p14:creationId xmlns:p14="http://schemas.microsoft.com/office/powerpoint/2010/main" val="360536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F62A6-3988-E4E6-8D28-52579D8A7A47}"/>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9B89698A-75F8-CD1A-2FD5-E4F3C3EBD2B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18FFEBB-6CFC-E867-0E07-78CE179B9FC6}"/>
              </a:ext>
            </a:extLst>
          </p:cNvPr>
          <p:cNvSpPr txBox="1"/>
          <p:nvPr/>
        </p:nvSpPr>
        <p:spPr>
          <a:xfrm>
            <a:off x="2060790" y="242119"/>
            <a:ext cx="7640233" cy="830997"/>
          </a:xfrm>
          <a:prstGeom prst="rect">
            <a:avLst/>
          </a:prstGeom>
          <a:noFill/>
        </p:spPr>
        <p:txBody>
          <a:bodyPr wrap="none" lIns="91440" tIns="45720" rIns="91440" bIns="45720" rtlCol="0" anchor="t">
            <a:spAutoFit/>
          </a:bodyPr>
          <a:lstStyle/>
          <a:p>
            <a:r>
              <a:rPr lang="en-GB" sz="4800" b="1">
                <a:solidFill>
                  <a:schemeClr val="bg1"/>
                </a:solidFill>
                <a:latin typeface="Ingra SCVO"/>
              </a:rPr>
              <a:t>SCVO Information Service</a:t>
            </a:r>
          </a:p>
        </p:txBody>
      </p:sp>
      <p:sp>
        <p:nvSpPr>
          <p:cNvPr id="2" name="Text Placeholder 1">
            <a:extLst>
              <a:ext uri="{FF2B5EF4-FFF2-40B4-BE49-F238E27FC236}">
                <a16:creationId xmlns:a16="http://schemas.microsoft.com/office/drawing/2014/main" id="{494AA464-6548-86CE-D537-EBBC0A28BC35}"/>
              </a:ext>
            </a:extLst>
          </p:cNvPr>
          <p:cNvSpPr>
            <a:spLocks noGrp="1"/>
          </p:cNvSpPr>
          <p:nvPr>
            <p:ph type="body" sz="quarter" idx="10"/>
          </p:nvPr>
        </p:nvSpPr>
        <p:spPr/>
        <p:txBody>
          <a:bodyPr vert="horz" lIns="91440" tIns="45720" rIns="91440" bIns="45720" rtlCol="0" anchor="t">
            <a:normAutofit/>
          </a:bodyPr>
          <a:lstStyle/>
          <a:p>
            <a:r>
              <a:rPr lang="en-GB">
                <a:latin typeface="Ingra SCVO"/>
              </a:rPr>
              <a:t>Website </a:t>
            </a:r>
            <a:r>
              <a:rPr lang="en-GB">
                <a:latin typeface="Ingra SCVO"/>
                <a:hlinkClick r:id="rId3"/>
              </a:rPr>
              <a:t>https://scvo.scot/</a:t>
            </a:r>
            <a:r>
              <a:rPr lang="en-GB">
                <a:latin typeface="Ingra SCVO"/>
              </a:rPr>
              <a:t>  </a:t>
            </a:r>
          </a:p>
          <a:p>
            <a:r>
              <a:rPr lang="en-GB">
                <a:latin typeface="Ingra SCVO"/>
                <a:hlinkClick r:id="rId4"/>
              </a:rPr>
              <a:t>enquiries@scvo.scot</a:t>
            </a:r>
            <a:r>
              <a:rPr lang="en-GB">
                <a:latin typeface="Ingra SCVO"/>
              </a:rPr>
              <a:t> </a:t>
            </a:r>
          </a:p>
          <a:p>
            <a:r>
              <a:rPr lang="en-GB">
                <a:latin typeface="Ingra SCVO"/>
              </a:rPr>
              <a:t>Freephone 0800 169 0022</a:t>
            </a:r>
          </a:p>
          <a:p>
            <a:r>
              <a:rPr lang="en-GB">
                <a:latin typeface="Ingra SCVO"/>
              </a:rPr>
              <a:t>And your local Third Sector Interface  </a:t>
            </a:r>
            <a:r>
              <a:rPr lang="en-GB">
                <a:latin typeface="Ingra SCVO"/>
                <a:hlinkClick r:id="rId5"/>
              </a:rPr>
              <a:t>https://tsi.scot/</a:t>
            </a:r>
            <a:r>
              <a:rPr lang="en-GB">
                <a:latin typeface="Ingra SCVO"/>
              </a:rPr>
              <a:t> </a:t>
            </a:r>
          </a:p>
        </p:txBody>
      </p:sp>
    </p:spTree>
    <p:extLst>
      <p:ext uri="{BB962C8B-B14F-4D97-AF65-F5344CB8AC3E}">
        <p14:creationId xmlns:p14="http://schemas.microsoft.com/office/powerpoint/2010/main" val="222864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7F67-4684-55D3-3991-0D62D8CFE66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B74D4A-B602-D472-68FA-15F982652EB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E33E7904-7CAD-8D4C-53BA-D713F0D03BFE}"/>
              </a:ext>
            </a:extLst>
          </p:cNvPr>
          <p:cNvSpPr txBox="1"/>
          <p:nvPr/>
        </p:nvSpPr>
        <p:spPr>
          <a:xfrm>
            <a:off x="1783080" y="3648456"/>
            <a:ext cx="4309193" cy="646331"/>
          </a:xfrm>
          <a:prstGeom prst="rect">
            <a:avLst/>
          </a:prstGeom>
          <a:noFill/>
        </p:spPr>
        <p:txBody>
          <a:bodyPr wrap="none" lIns="91440" tIns="45720" rIns="91440" bIns="45720" rtlCol="0" anchor="t">
            <a:spAutoFit/>
          </a:bodyPr>
          <a:lstStyle/>
          <a:p>
            <a:r>
              <a:rPr lang="en-GB" sz="3600" b="1">
                <a:solidFill>
                  <a:srgbClr val="244B5A"/>
                </a:solidFill>
                <a:latin typeface="Ingra SCVO"/>
              </a:rPr>
              <a:t>Celia Waring, CCLA</a:t>
            </a:r>
          </a:p>
        </p:txBody>
      </p:sp>
    </p:spTree>
    <p:extLst>
      <p:ext uri="{BB962C8B-B14F-4D97-AF65-F5344CB8AC3E}">
        <p14:creationId xmlns:p14="http://schemas.microsoft.com/office/powerpoint/2010/main" val="255871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469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F732-98C7-7821-732B-8F081CD00CFA}"/>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8FBEAC54-202A-090C-90C3-07BEACABA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44D0CB1-304A-CAEF-0741-62971454E9D1}"/>
              </a:ext>
            </a:extLst>
          </p:cNvPr>
          <p:cNvSpPr txBox="1"/>
          <p:nvPr/>
        </p:nvSpPr>
        <p:spPr>
          <a:xfrm>
            <a:off x="1645920" y="3236976"/>
            <a:ext cx="9096529" cy="769441"/>
          </a:xfrm>
          <a:prstGeom prst="rect">
            <a:avLst/>
          </a:prstGeom>
          <a:noFill/>
        </p:spPr>
        <p:txBody>
          <a:bodyPr wrap="none" lIns="91440" tIns="45720" rIns="91440" bIns="45720" rtlCol="0" anchor="t">
            <a:spAutoFit/>
          </a:bodyPr>
          <a:lstStyle/>
          <a:p>
            <a:r>
              <a:rPr lang="en-GB" sz="4400" b="1">
                <a:solidFill>
                  <a:schemeClr val="bg1"/>
                </a:solidFill>
                <a:latin typeface="Ingra SCVO"/>
              </a:rPr>
              <a:t>Strategic planning and future Proofing</a:t>
            </a:r>
          </a:p>
        </p:txBody>
      </p:sp>
      <p:sp>
        <p:nvSpPr>
          <p:cNvPr id="5" name="TextBox 4">
            <a:extLst>
              <a:ext uri="{FF2B5EF4-FFF2-40B4-BE49-F238E27FC236}">
                <a16:creationId xmlns:a16="http://schemas.microsoft.com/office/drawing/2014/main" id="{624ED29E-6E6F-E06B-7AE1-45230B9FBD96}"/>
              </a:ext>
            </a:extLst>
          </p:cNvPr>
          <p:cNvSpPr txBox="1"/>
          <p:nvPr/>
        </p:nvSpPr>
        <p:spPr>
          <a:xfrm>
            <a:off x="1645920" y="4095405"/>
            <a:ext cx="6343403" cy="1200329"/>
          </a:xfrm>
          <a:prstGeom prst="rect">
            <a:avLst/>
          </a:prstGeom>
          <a:noFill/>
        </p:spPr>
        <p:txBody>
          <a:bodyPr wrap="none" lIns="91440" tIns="45720" rIns="91440" bIns="45720" rtlCol="0" anchor="t">
            <a:spAutoFit/>
          </a:bodyPr>
          <a:lstStyle/>
          <a:p>
            <a:r>
              <a:rPr lang="en-GB" sz="3600" b="1">
                <a:solidFill>
                  <a:srgbClr val="244B5A"/>
                </a:solidFill>
                <a:latin typeface="Ingra SCVO"/>
              </a:rPr>
              <a:t>Philippa Bonella, Consultant</a:t>
            </a:r>
          </a:p>
          <a:p>
            <a:r>
              <a:rPr lang="en-GB" sz="3600" b="1">
                <a:solidFill>
                  <a:srgbClr val="244B5A"/>
                </a:solidFill>
                <a:latin typeface="Ingra SCVO"/>
              </a:rPr>
              <a:t>David McNeill, SCVO</a:t>
            </a:r>
          </a:p>
        </p:txBody>
      </p:sp>
    </p:spTree>
    <p:extLst>
      <p:ext uri="{BB962C8B-B14F-4D97-AF65-F5344CB8AC3E}">
        <p14:creationId xmlns:p14="http://schemas.microsoft.com/office/powerpoint/2010/main" val="196151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3E97-9EE8-4D41-094D-21ACB62D5D28}"/>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2EF19D0A-554D-DC42-042E-D163C4948D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B88542B-999F-20D3-8E8E-DFF5AF40751C}"/>
              </a:ext>
            </a:extLst>
          </p:cNvPr>
          <p:cNvSpPr txBox="1"/>
          <p:nvPr/>
        </p:nvSpPr>
        <p:spPr>
          <a:xfrm>
            <a:off x="3786714" y="242119"/>
            <a:ext cx="4729180" cy="830997"/>
          </a:xfrm>
          <a:prstGeom prst="rect">
            <a:avLst/>
          </a:prstGeom>
          <a:noFill/>
        </p:spPr>
        <p:txBody>
          <a:bodyPr wrap="none" lIns="91440" tIns="45720" rIns="91440" bIns="45720" rtlCol="0" anchor="t">
            <a:spAutoFit/>
          </a:bodyPr>
          <a:lstStyle/>
          <a:p>
            <a:r>
              <a:rPr lang="en-GB" sz="4800" b="1">
                <a:solidFill>
                  <a:schemeClr val="bg1"/>
                </a:solidFill>
                <a:latin typeface="Ingra SCVO"/>
              </a:rPr>
              <a:t>A perfect storm</a:t>
            </a:r>
          </a:p>
        </p:txBody>
      </p:sp>
      <p:pic>
        <p:nvPicPr>
          <p:cNvPr id="4" name="Graphic 3" descr="Piggy Bank outline">
            <a:extLst>
              <a:ext uri="{FF2B5EF4-FFF2-40B4-BE49-F238E27FC236}">
                <a16:creationId xmlns:a16="http://schemas.microsoft.com/office/drawing/2014/main" id="{A4BDD971-8C2A-6446-33F5-DC2C1C182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7914" y="1073116"/>
            <a:ext cx="2948400" cy="2948400"/>
          </a:xfrm>
          <a:prstGeom prst="rect">
            <a:avLst/>
          </a:prstGeom>
        </p:spPr>
      </p:pic>
      <p:sp>
        <p:nvSpPr>
          <p:cNvPr id="8" name="Subtitle 2">
            <a:extLst>
              <a:ext uri="{FF2B5EF4-FFF2-40B4-BE49-F238E27FC236}">
                <a16:creationId xmlns:a16="http://schemas.microsoft.com/office/drawing/2014/main" id="{1D69F0B1-BE5A-E295-BB5A-F17260EF42D1}"/>
              </a:ext>
            </a:extLst>
          </p:cNvPr>
          <p:cNvSpPr txBox="1">
            <a:spLocks/>
          </p:cNvSpPr>
          <p:nvPr/>
        </p:nvSpPr>
        <p:spPr>
          <a:xfrm>
            <a:off x="1257914" y="4021516"/>
            <a:ext cx="2948400" cy="6969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b="1">
                <a:solidFill>
                  <a:schemeClr val="bg1"/>
                </a:solidFill>
                <a:latin typeface="Ingra SCVO"/>
              </a:rPr>
              <a:t>Financial challenges</a:t>
            </a:r>
          </a:p>
        </p:txBody>
      </p:sp>
      <p:pic>
        <p:nvPicPr>
          <p:cNvPr id="9" name="Graphic 8" descr="Exponential Graph outline">
            <a:extLst>
              <a:ext uri="{FF2B5EF4-FFF2-40B4-BE49-F238E27FC236}">
                <a16:creationId xmlns:a16="http://schemas.microsoft.com/office/drawing/2014/main" id="{3DC65381-0EB4-10F7-A18B-363C851645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5720" y="1073116"/>
            <a:ext cx="2948400" cy="2948400"/>
          </a:xfrm>
          <a:prstGeom prst="rect">
            <a:avLst/>
          </a:prstGeom>
        </p:spPr>
      </p:pic>
      <p:sp>
        <p:nvSpPr>
          <p:cNvPr id="12" name="Subtitle 2">
            <a:extLst>
              <a:ext uri="{FF2B5EF4-FFF2-40B4-BE49-F238E27FC236}">
                <a16:creationId xmlns:a16="http://schemas.microsoft.com/office/drawing/2014/main" id="{BDF5A4C7-7C85-4052-18B3-B24AFE35E825}"/>
              </a:ext>
            </a:extLst>
          </p:cNvPr>
          <p:cNvSpPr txBox="1">
            <a:spLocks/>
          </p:cNvSpPr>
          <p:nvPr/>
        </p:nvSpPr>
        <p:spPr>
          <a:xfrm>
            <a:off x="4725720" y="4021515"/>
            <a:ext cx="3088904" cy="6969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b="1">
                <a:solidFill>
                  <a:schemeClr val="bg1"/>
                </a:solidFill>
                <a:latin typeface="Ingra SCVO"/>
              </a:rPr>
              <a:t>Increased demand on services</a:t>
            </a:r>
          </a:p>
        </p:txBody>
      </p:sp>
      <p:pic>
        <p:nvPicPr>
          <p:cNvPr id="13" name="Graphic 12" descr="Spinning Plates outline">
            <a:extLst>
              <a:ext uri="{FF2B5EF4-FFF2-40B4-BE49-F238E27FC236}">
                <a16:creationId xmlns:a16="http://schemas.microsoft.com/office/drawing/2014/main" id="{4B3D993C-15CC-0A3A-483B-E7AB18644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46563" y="1160819"/>
            <a:ext cx="2772993" cy="2772993"/>
          </a:xfrm>
          <a:prstGeom prst="rect">
            <a:avLst/>
          </a:prstGeom>
        </p:spPr>
      </p:pic>
      <p:sp>
        <p:nvSpPr>
          <p:cNvPr id="15" name="Subtitle 2">
            <a:extLst>
              <a:ext uri="{FF2B5EF4-FFF2-40B4-BE49-F238E27FC236}">
                <a16:creationId xmlns:a16="http://schemas.microsoft.com/office/drawing/2014/main" id="{3B10A246-9191-AD64-C177-E7E0ABEB33A7}"/>
              </a:ext>
            </a:extLst>
          </p:cNvPr>
          <p:cNvSpPr txBox="1">
            <a:spLocks/>
          </p:cNvSpPr>
          <p:nvPr/>
        </p:nvSpPr>
        <p:spPr>
          <a:xfrm>
            <a:off x="8546563" y="4021515"/>
            <a:ext cx="3088904" cy="8777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b="1">
                <a:solidFill>
                  <a:schemeClr val="bg1"/>
                </a:solidFill>
                <a:latin typeface="Ingra SCVO"/>
              </a:rPr>
              <a:t>Impact of permacrisis?</a:t>
            </a:r>
          </a:p>
        </p:txBody>
      </p:sp>
    </p:spTree>
    <p:extLst>
      <p:ext uri="{BB962C8B-B14F-4D97-AF65-F5344CB8AC3E}">
        <p14:creationId xmlns:p14="http://schemas.microsoft.com/office/powerpoint/2010/main" val="3851899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8907-EAB2-8DEB-64F6-3B184BB5E6D8}"/>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00FC7562-E46F-10D8-C450-643E00B3243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6A67E77A-5B40-4809-CB6D-B1E4D78BD4E6}"/>
              </a:ext>
            </a:extLst>
          </p:cNvPr>
          <p:cNvSpPr txBox="1"/>
          <p:nvPr/>
        </p:nvSpPr>
        <p:spPr>
          <a:xfrm>
            <a:off x="2060790" y="242119"/>
            <a:ext cx="7523213" cy="830997"/>
          </a:xfrm>
          <a:prstGeom prst="rect">
            <a:avLst/>
          </a:prstGeom>
          <a:noFill/>
        </p:spPr>
        <p:txBody>
          <a:bodyPr wrap="none" lIns="91440" tIns="45720" rIns="91440" bIns="45720" rtlCol="0" anchor="t">
            <a:spAutoFit/>
          </a:bodyPr>
          <a:lstStyle/>
          <a:p>
            <a:r>
              <a:rPr lang="en-GB" sz="4800" b="1">
                <a:solidFill>
                  <a:schemeClr val="bg1"/>
                </a:solidFill>
                <a:latin typeface="Ingra SCVO"/>
              </a:rPr>
              <a:t>It’s a challenging context</a:t>
            </a:r>
          </a:p>
        </p:txBody>
      </p:sp>
      <p:sp>
        <p:nvSpPr>
          <p:cNvPr id="2" name="Text Placeholder 1">
            <a:extLst>
              <a:ext uri="{FF2B5EF4-FFF2-40B4-BE49-F238E27FC236}">
                <a16:creationId xmlns:a16="http://schemas.microsoft.com/office/drawing/2014/main" id="{D422CFDE-8343-1946-58D8-97193B63AC72}"/>
              </a:ext>
            </a:extLst>
          </p:cNvPr>
          <p:cNvSpPr>
            <a:spLocks noGrp="1"/>
          </p:cNvSpPr>
          <p:nvPr>
            <p:ph type="body" sz="quarter" idx="10"/>
          </p:nvPr>
        </p:nvSpPr>
        <p:spPr/>
        <p:txBody>
          <a:bodyPr vert="horz" lIns="91440" tIns="45720" rIns="91440" bIns="45720" rtlCol="0" anchor="t">
            <a:normAutofit fontScale="92500" lnSpcReduction="10000"/>
          </a:bodyPr>
          <a:lstStyle/>
          <a:p>
            <a:pPr marL="0" indent="0">
              <a:lnSpc>
                <a:spcPct val="100000"/>
              </a:lnSpc>
              <a:spcBef>
                <a:spcPts val="0"/>
              </a:spcBef>
              <a:spcAft>
                <a:spcPts val="1800"/>
              </a:spcAft>
              <a:buNone/>
            </a:pPr>
            <a:r>
              <a:rPr lang="en-GB" sz="2000" i="1">
                <a:latin typeface="Ingra SCVO"/>
                <a:ea typeface="Roboto"/>
                <a:cs typeface="Roboto"/>
              </a:rPr>
              <a:t>In Jan/Feb 2025</a:t>
            </a:r>
          </a:p>
          <a:p>
            <a:pPr>
              <a:lnSpc>
                <a:spcPct val="100000"/>
              </a:lnSpc>
              <a:spcBef>
                <a:spcPts val="0"/>
              </a:spcBef>
              <a:spcAft>
                <a:spcPts val="1800"/>
              </a:spcAft>
            </a:pPr>
            <a:r>
              <a:rPr lang="en-GB">
                <a:latin typeface="Ingra SCVO"/>
                <a:ea typeface="Roboto"/>
                <a:cs typeface="Roboto"/>
              </a:rPr>
              <a:t>81% of organisations reported financial-related challenges, an increase of 10% since spring 2023.   </a:t>
            </a:r>
          </a:p>
          <a:p>
            <a:pPr>
              <a:lnSpc>
                <a:spcPct val="100000"/>
              </a:lnSpc>
              <a:spcBef>
                <a:spcPts val="0"/>
              </a:spcBef>
              <a:spcAft>
                <a:spcPts val="1800"/>
              </a:spcAft>
            </a:pPr>
            <a:r>
              <a:rPr lang="en-GB">
                <a:latin typeface="Ingra SCVO"/>
                <a:ea typeface="Roboto"/>
                <a:cs typeface="Roboto"/>
              </a:rPr>
              <a:t>11% stopped delivering one or more strands of work. </a:t>
            </a:r>
          </a:p>
          <a:p>
            <a:pPr>
              <a:lnSpc>
                <a:spcPct val="100000"/>
              </a:lnSpc>
              <a:spcBef>
                <a:spcPts val="0"/>
              </a:spcBef>
              <a:spcAft>
                <a:spcPts val="1800"/>
              </a:spcAft>
            </a:pPr>
            <a:r>
              <a:rPr lang="en-GB">
                <a:latin typeface="Ingra SCVO"/>
                <a:ea typeface="Roboto"/>
                <a:cs typeface="Roboto"/>
              </a:rPr>
              <a:t>11% made redundancies</a:t>
            </a:r>
          </a:p>
          <a:p>
            <a:pPr>
              <a:lnSpc>
                <a:spcPct val="100000"/>
              </a:lnSpc>
              <a:spcBef>
                <a:spcPts val="0"/>
              </a:spcBef>
              <a:spcAft>
                <a:spcPts val="1800"/>
              </a:spcAft>
            </a:pPr>
            <a:r>
              <a:rPr lang="en-GB">
                <a:latin typeface="Ingra SCVO"/>
                <a:ea typeface="Roboto"/>
                <a:cs typeface="Roboto"/>
              </a:rPr>
              <a:t>20% cancelled or postponed staff recruitment</a:t>
            </a:r>
          </a:p>
          <a:p>
            <a:pPr>
              <a:lnSpc>
                <a:spcPct val="100000"/>
              </a:lnSpc>
              <a:spcBef>
                <a:spcPts val="0"/>
              </a:spcBef>
              <a:spcAft>
                <a:spcPts val="1800"/>
              </a:spcAft>
            </a:pPr>
            <a:r>
              <a:rPr lang="en-GB">
                <a:latin typeface="Ingra SCVO"/>
                <a:ea typeface="Roboto"/>
                <a:cs typeface="Roboto"/>
              </a:rPr>
              <a:t>Volunteer shortages one of top 3 problems</a:t>
            </a:r>
          </a:p>
        </p:txBody>
      </p:sp>
    </p:spTree>
    <p:extLst>
      <p:ext uri="{BB962C8B-B14F-4D97-AF65-F5344CB8AC3E}">
        <p14:creationId xmlns:p14="http://schemas.microsoft.com/office/powerpoint/2010/main" val="259279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FDB0D-C07B-6005-F00F-C5434DB0DD8C}"/>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77C70BFC-AAE0-B305-06CC-431E7A952A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266D435-71BB-F9C6-97C8-00D21A9F7201}"/>
              </a:ext>
            </a:extLst>
          </p:cNvPr>
          <p:cNvSpPr>
            <a:spLocks noGrp="1"/>
          </p:cNvSpPr>
          <p:nvPr>
            <p:ph type="body" sz="quarter" idx="10"/>
          </p:nvPr>
        </p:nvSpPr>
        <p:spPr>
          <a:xfrm>
            <a:off x="755904" y="1140966"/>
            <a:ext cx="10865077" cy="4272765"/>
          </a:xfrm>
        </p:spPr>
        <p:txBody>
          <a:bodyPr>
            <a:normAutofit/>
          </a:bodyPr>
          <a:lstStyle/>
          <a:p>
            <a:pPr marL="0" indent="0" algn="ctr">
              <a:buNone/>
            </a:pPr>
            <a:endParaRPr lang="en-GB" sz="9600"/>
          </a:p>
          <a:p>
            <a:pPr marL="0" indent="0" algn="ctr">
              <a:buNone/>
            </a:pPr>
            <a:endParaRPr lang="en-GB" sz="9600"/>
          </a:p>
          <a:p>
            <a:pPr marL="0" indent="0">
              <a:buNone/>
            </a:pPr>
            <a:endParaRPr lang="en-GB"/>
          </a:p>
        </p:txBody>
      </p:sp>
      <p:pic>
        <p:nvPicPr>
          <p:cNvPr id="2" name="Picture 1">
            <a:extLst>
              <a:ext uri="{FF2B5EF4-FFF2-40B4-BE49-F238E27FC236}">
                <a16:creationId xmlns:a16="http://schemas.microsoft.com/office/drawing/2014/main" id="{B809BAD2-F05E-2D6F-A6B8-96E0B5EA971F}"/>
              </a:ext>
            </a:extLst>
          </p:cNvPr>
          <p:cNvPicPr>
            <a:picLocks noChangeAspect="1"/>
          </p:cNvPicPr>
          <p:nvPr/>
        </p:nvPicPr>
        <p:blipFill>
          <a:blip r:embed="rId3"/>
          <a:stretch>
            <a:fillRect/>
          </a:stretch>
        </p:blipFill>
        <p:spPr>
          <a:xfrm>
            <a:off x="3596548" y="0"/>
            <a:ext cx="4413596" cy="6055016"/>
          </a:xfrm>
          <a:prstGeom prst="rect">
            <a:avLst/>
          </a:prstGeom>
        </p:spPr>
      </p:pic>
    </p:spTree>
    <p:extLst>
      <p:ext uri="{BB962C8B-B14F-4D97-AF65-F5344CB8AC3E}">
        <p14:creationId xmlns:p14="http://schemas.microsoft.com/office/powerpoint/2010/main" val="384605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8418-0FF4-F7C3-6C91-3FE57D236F13}"/>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C1437FBD-6561-2DB4-4C70-141053DDECF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92B7FFC-5DB0-C284-03E0-5312BD198328}"/>
              </a:ext>
            </a:extLst>
          </p:cNvPr>
          <p:cNvSpPr txBox="1"/>
          <p:nvPr/>
        </p:nvSpPr>
        <p:spPr>
          <a:xfrm>
            <a:off x="3461304" y="242119"/>
            <a:ext cx="5415265" cy="830997"/>
          </a:xfrm>
          <a:prstGeom prst="rect">
            <a:avLst/>
          </a:prstGeom>
          <a:noFill/>
        </p:spPr>
        <p:txBody>
          <a:bodyPr wrap="none" lIns="91440" tIns="45720" rIns="91440" bIns="45720" rtlCol="0" anchor="t">
            <a:spAutoFit/>
          </a:bodyPr>
          <a:lstStyle/>
          <a:p>
            <a:r>
              <a:rPr lang="en-GB" sz="4800" b="1">
                <a:solidFill>
                  <a:schemeClr val="bg1"/>
                </a:solidFill>
                <a:latin typeface="Ingra SCVO"/>
              </a:rPr>
              <a:t>Economic context</a:t>
            </a:r>
          </a:p>
        </p:txBody>
      </p:sp>
      <p:sp>
        <p:nvSpPr>
          <p:cNvPr id="4" name="Text Placeholder 3">
            <a:extLst>
              <a:ext uri="{FF2B5EF4-FFF2-40B4-BE49-F238E27FC236}">
                <a16:creationId xmlns:a16="http://schemas.microsoft.com/office/drawing/2014/main" id="{2CB1B4DC-AE43-CD45-903B-48CEECA7F453}"/>
              </a:ext>
            </a:extLst>
          </p:cNvPr>
          <p:cNvSpPr>
            <a:spLocks noGrp="1"/>
          </p:cNvSpPr>
          <p:nvPr>
            <p:ph type="body" sz="quarter" idx="10"/>
          </p:nvPr>
        </p:nvSpPr>
        <p:spPr/>
        <p:txBody>
          <a:bodyPr vert="horz" lIns="91440" tIns="45720" rIns="91440" bIns="45720" rtlCol="0" anchor="t">
            <a:normAutofit/>
          </a:bodyPr>
          <a:lstStyle/>
          <a:p>
            <a:r>
              <a:rPr lang="en-GB" sz="3200">
                <a:latin typeface="Ingra SCVO"/>
              </a:rPr>
              <a:t>Global issues with local impact: Trump, Brexit, war, rocky economic recovery</a:t>
            </a:r>
          </a:p>
          <a:p>
            <a:r>
              <a:rPr lang="en-GB" sz="3200">
                <a:latin typeface="Ingra SCVO"/>
              </a:rPr>
              <a:t>Cost of living crisis for people</a:t>
            </a:r>
          </a:p>
          <a:p>
            <a:r>
              <a:rPr lang="en-GB" sz="3200">
                <a:latin typeface="Ingra SCVO"/>
              </a:rPr>
              <a:t>Inflation and rising costs for organisations</a:t>
            </a:r>
          </a:p>
          <a:p>
            <a:r>
              <a:rPr lang="en-GB" sz="3200">
                <a:latin typeface="Ingra SCVO"/>
              </a:rPr>
              <a:t>Wages not keeping up with inflation – does the sector ‘walk the talk’ on fair work?</a:t>
            </a:r>
          </a:p>
          <a:p>
            <a:r>
              <a:rPr lang="en-GB" sz="3200">
                <a:latin typeface="Ingra SCVO"/>
              </a:rPr>
              <a:t>Social enterprise and ‘responsible business’</a:t>
            </a:r>
          </a:p>
          <a:p>
            <a:r>
              <a:rPr lang="en-GB" sz="3200">
                <a:latin typeface="Ingra SCVO"/>
              </a:rPr>
              <a:t>The enduring issues about fair funding for the sector</a:t>
            </a:r>
          </a:p>
        </p:txBody>
      </p:sp>
    </p:spTree>
    <p:extLst>
      <p:ext uri="{BB962C8B-B14F-4D97-AF65-F5344CB8AC3E}">
        <p14:creationId xmlns:p14="http://schemas.microsoft.com/office/powerpoint/2010/main" val="1409833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DDDB-EA60-B4C5-91B1-9A0535FFFFE9}"/>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F164B569-E7C5-410B-F474-CC9D51E9E4A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01D753D-4AA9-F08B-6502-CC7254802E27}"/>
              </a:ext>
            </a:extLst>
          </p:cNvPr>
          <p:cNvSpPr txBox="1"/>
          <p:nvPr/>
        </p:nvSpPr>
        <p:spPr>
          <a:xfrm>
            <a:off x="3461304" y="242119"/>
            <a:ext cx="4281941" cy="830997"/>
          </a:xfrm>
          <a:prstGeom prst="rect">
            <a:avLst/>
          </a:prstGeom>
          <a:noFill/>
        </p:spPr>
        <p:txBody>
          <a:bodyPr wrap="none" lIns="91440" tIns="45720" rIns="91440" bIns="45720" rtlCol="0" anchor="t">
            <a:spAutoFit/>
          </a:bodyPr>
          <a:lstStyle/>
          <a:p>
            <a:r>
              <a:rPr lang="en-GB" sz="4800" b="1">
                <a:solidFill>
                  <a:schemeClr val="bg1"/>
                </a:solidFill>
                <a:latin typeface="Ingra SCVO"/>
              </a:rPr>
              <a:t>Social context</a:t>
            </a:r>
          </a:p>
        </p:txBody>
      </p:sp>
      <p:sp>
        <p:nvSpPr>
          <p:cNvPr id="4" name="Text Placeholder 3">
            <a:extLst>
              <a:ext uri="{FF2B5EF4-FFF2-40B4-BE49-F238E27FC236}">
                <a16:creationId xmlns:a16="http://schemas.microsoft.com/office/drawing/2014/main" id="{227035A3-DF9B-41C1-FD4F-2EC8F5BED6C4}"/>
              </a:ext>
            </a:extLst>
          </p:cNvPr>
          <p:cNvSpPr>
            <a:spLocks noGrp="1"/>
          </p:cNvSpPr>
          <p:nvPr>
            <p:ph type="body" sz="quarter" idx="10"/>
          </p:nvPr>
        </p:nvSpPr>
        <p:spPr>
          <a:xfrm>
            <a:off x="746350" y="973312"/>
            <a:ext cx="10865077" cy="4858918"/>
          </a:xfrm>
        </p:spPr>
        <p:txBody>
          <a:bodyPr vert="horz" lIns="91440" tIns="45720" rIns="91440" bIns="45720" rtlCol="0" anchor="t">
            <a:normAutofit lnSpcReduction="10000"/>
          </a:bodyPr>
          <a:lstStyle/>
          <a:p>
            <a:r>
              <a:rPr lang="en-GB" sz="3200">
                <a:latin typeface="Ingra SCVO"/>
              </a:rPr>
              <a:t>An ageing population</a:t>
            </a:r>
          </a:p>
          <a:p>
            <a:r>
              <a:rPr lang="en-GB" sz="3200">
                <a:latin typeface="Ingra SCVO"/>
              </a:rPr>
              <a:t>Health and social care challenges</a:t>
            </a:r>
          </a:p>
          <a:p>
            <a:r>
              <a:rPr lang="en-GB" sz="3200">
                <a:latin typeface="Ingra SCVO"/>
              </a:rPr>
              <a:t>Typical childhood and adolescence disrupted by the pandemic</a:t>
            </a:r>
          </a:p>
          <a:p>
            <a:r>
              <a:rPr lang="en-GB" sz="3200">
                <a:latin typeface="Ingra SCVO"/>
              </a:rPr>
              <a:t>Changes in post pandemic work, shopping, leisure, travel, communities and routines… the impact on the people you work with as well as your workforce and volunteers</a:t>
            </a:r>
          </a:p>
          <a:p>
            <a:r>
              <a:rPr lang="en-GB" sz="3200">
                <a:latin typeface="Ingra SCVO"/>
              </a:rPr>
              <a:t>Populism / polarisation / culture wars / mistrust / alienation</a:t>
            </a:r>
          </a:p>
        </p:txBody>
      </p:sp>
    </p:spTree>
    <p:extLst>
      <p:ext uri="{BB962C8B-B14F-4D97-AF65-F5344CB8AC3E}">
        <p14:creationId xmlns:p14="http://schemas.microsoft.com/office/powerpoint/2010/main" val="359745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60DBC-BC42-58B0-0AA4-0C6855973BDB}"/>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FB5BA7DB-F0E0-99D6-F042-BEA3930A34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CB257AA-BC9A-15D1-F52B-2B7E08CFCD1F}"/>
              </a:ext>
            </a:extLst>
          </p:cNvPr>
          <p:cNvSpPr txBox="1"/>
          <p:nvPr/>
        </p:nvSpPr>
        <p:spPr>
          <a:xfrm>
            <a:off x="3461304" y="242119"/>
            <a:ext cx="4913525" cy="830997"/>
          </a:xfrm>
          <a:prstGeom prst="rect">
            <a:avLst/>
          </a:prstGeom>
          <a:noFill/>
        </p:spPr>
        <p:txBody>
          <a:bodyPr wrap="none" lIns="91440" tIns="45720" rIns="91440" bIns="45720" rtlCol="0" anchor="t">
            <a:spAutoFit/>
          </a:bodyPr>
          <a:lstStyle/>
          <a:p>
            <a:r>
              <a:rPr lang="en-GB" sz="4800" b="1">
                <a:solidFill>
                  <a:schemeClr val="bg1"/>
                </a:solidFill>
                <a:latin typeface="Ingra SCVO"/>
              </a:rPr>
              <a:t>Political context</a:t>
            </a:r>
          </a:p>
        </p:txBody>
      </p:sp>
      <p:sp>
        <p:nvSpPr>
          <p:cNvPr id="4" name="Text Placeholder 3">
            <a:extLst>
              <a:ext uri="{FF2B5EF4-FFF2-40B4-BE49-F238E27FC236}">
                <a16:creationId xmlns:a16="http://schemas.microsoft.com/office/drawing/2014/main" id="{29AA5D2F-8600-18D6-A62E-46F25118AB81}"/>
              </a:ext>
            </a:extLst>
          </p:cNvPr>
          <p:cNvSpPr>
            <a:spLocks noGrp="1"/>
          </p:cNvSpPr>
          <p:nvPr>
            <p:ph type="body" sz="quarter" idx="10"/>
          </p:nvPr>
        </p:nvSpPr>
        <p:spPr>
          <a:xfrm>
            <a:off x="746350" y="953775"/>
            <a:ext cx="10865077" cy="4712378"/>
          </a:xfrm>
        </p:spPr>
        <p:txBody>
          <a:bodyPr vert="horz" lIns="91440" tIns="45720" rIns="91440" bIns="45720" rtlCol="0" anchor="t">
            <a:noAutofit/>
          </a:bodyPr>
          <a:lstStyle/>
          <a:p>
            <a:r>
              <a:rPr lang="en-GB" sz="3200">
                <a:latin typeface="Ingra SCVO"/>
              </a:rPr>
              <a:t>Sector is highly regarded and influences policy</a:t>
            </a:r>
          </a:p>
          <a:p>
            <a:r>
              <a:rPr lang="en-GB" sz="3200">
                <a:latin typeface="Ingra SCVO"/>
              </a:rPr>
              <a:t>Challenge is in implementation of policy</a:t>
            </a:r>
          </a:p>
          <a:p>
            <a:r>
              <a:rPr lang="en-GB" sz="3200">
                <a:latin typeface="Ingra SCVO"/>
              </a:rPr>
              <a:t>Commitment to better funding relationships with the sector… but is it just warm words?</a:t>
            </a:r>
          </a:p>
          <a:p>
            <a:r>
              <a:rPr lang="en-GB" sz="3200">
                <a:latin typeface="Ingra SCVO"/>
              </a:rPr>
              <a:t>Acknowledgement that Government ‘can’t do everything’ – more focus on tackling poverty</a:t>
            </a:r>
          </a:p>
          <a:p>
            <a:r>
              <a:rPr lang="en-GB" sz="3200">
                <a:latin typeface="Ingra SCVO"/>
              </a:rPr>
              <a:t>More money to individuals through social security (+/-)</a:t>
            </a:r>
          </a:p>
          <a:p>
            <a:r>
              <a:rPr lang="en-GB" sz="3200">
                <a:latin typeface="Ingra SCVO"/>
              </a:rPr>
              <a:t>Significant implications of Council budget cuts</a:t>
            </a:r>
          </a:p>
          <a:p>
            <a:r>
              <a:rPr lang="en-GB" sz="3200">
                <a:latin typeface="Ingra SCVO"/>
              </a:rPr>
              <a:t>2026 elections and the rise of Reform</a:t>
            </a:r>
          </a:p>
        </p:txBody>
      </p:sp>
    </p:spTree>
    <p:extLst>
      <p:ext uri="{BB962C8B-B14F-4D97-AF65-F5344CB8AC3E}">
        <p14:creationId xmlns:p14="http://schemas.microsoft.com/office/powerpoint/2010/main" val="3192418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4488-E15D-737B-8402-D95D6E9ACDA4}"/>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81F540B2-57B0-65BF-7836-7B597CD328B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D6E959D-DE6C-B1BD-B064-A4DD8DF88841}"/>
              </a:ext>
            </a:extLst>
          </p:cNvPr>
          <p:cNvSpPr txBox="1"/>
          <p:nvPr/>
        </p:nvSpPr>
        <p:spPr>
          <a:xfrm>
            <a:off x="2862582" y="242119"/>
            <a:ext cx="6619120" cy="830997"/>
          </a:xfrm>
          <a:prstGeom prst="rect">
            <a:avLst/>
          </a:prstGeom>
          <a:noFill/>
        </p:spPr>
        <p:txBody>
          <a:bodyPr wrap="none" lIns="91440" tIns="45720" rIns="91440" bIns="45720" rtlCol="0" anchor="t">
            <a:spAutoFit/>
          </a:bodyPr>
          <a:lstStyle/>
          <a:p>
            <a:r>
              <a:rPr lang="en-GB" sz="4800" b="1">
                <a:solidFill>
                  <a:schemeClr val="bg1"/>
                </a:solidFill>
                <a:latin typeface="Ingra SCVO"/>
              </a:rPr>
              <a:t>Technological context</a:t>
            </a:r>
          </a:p>
        </p:txBody>
      </p:sp>
      <p:sp>
        <p:nvSpPr>
          <p:cNvPr id="4" name="Text Placeholder 3">
            <a:extLst>
              <a:ext uri="{FF2B5EF4-FFF2-40B4-BE49-F238E27FC236}">
                <a16:creationId xmlns:a16="http://schemas.microsoft.com/office/drawing/2014/main" id="{47D5AB65-7AF4-9E3A-00EF-85A81F4E90D8}"/>
              </a:ext>
            </a:extLst>
          </p:cNvPr>
          <p:cNvSpPr>
            <a:spLocks noGrp="1"/>
          </p:cNvSpPr>
          <p:nvPr>
            <p:ph type="body" sz="quarter" idx="10"/>
          </p:nvPr>
        </p:nvSpPr>
        <p:spPr>
          <a:xfrm>
            <a:off x="658427" y="885390"/>
            <a:ext cx="11158153" cy="4516995"/>
          </a:xfrm>
        </p:spPr>
        <p:txBody>
          <a:bodyPr vert="horz" lIns="91440" tIns="45720" rIns="91440" bIns="45720" rtlCol="0" anchor="t">
            <a:noAutofit/>
          </a:bodyPr>
          <a:lstStyle/>
          <a:p>
            <a:r>
              <a:rPr lang="en-GB" sz="2800">
                <a:latin typeface="Ingra SCVO"/>
              </a:rPr>
              <a:t>Changing consumer behaviour (and impact on towns) and cashless society</a:t>
            </a:r>
          </a:p>
          <a:p>
            <a:r>
              <a:rPr lang="en-GB" sz="2800">
                <a:latin typeface="Ingra SCVO"/>
              </a:rPr>
              <a:t>Higher expectations of services</a:t>
            </a:r>
          </a:p>
          <a:p>
            <a:r>
              <a:rPr lang="en-GB" sz="2800">
                <a:latin typeface="Ingra SCVO"/>
              </a:rPr>
              <a:t>Access to information, advice and support – starts online</a:t>
            </a:r>
          </a:p>
          <a:p>
            <a:r>
              <a:rPr lang="en-GB" sz="2800">
                <a:latin typeface="Ingra SCVO"/>
              </a:rPr>
              <a:t>Social media – a force for good or bad?</a:t>
            </a:r>
          </a:p>
          <a:p>
            <a:r>
              <a:rPr lang="en-GB" sz="2800">
                <a:latin typeface="Ingra SCVO"/>
              </a:rPr>
              <a:t>AI opportunities and risk (FOMO is not a strategy)</a:t>
            </a:r>
          </a:p>
          <a:p>
            <a:r>
              <a:rPr lang="en-GB" sz="2800">
                <a:latin typeface="Ingra SCVO"/>
              </a:rPr>
              <a:t>Pandemic rapidly accelerated digital adaptation in the sector – but what will stick?</a:t>
            </a:r>
          </a:p>
          <a:p>
            <a:r>
              <a:rPr lang="en-GB" sz="2800">
                <a:latin typeface="Ingra SCVO"/>
              </a:rPr>
              <a:t>Cyber threats, low resilience (only ~19% have plans)</a:t>
            </a:r>
          </a:p>
          <a:p>
            <a:r>
              <a:rPr lang="en-GB" sz="2800">
                <a:latin typeface="Ingra SCVO"/>
              </a:rPr>
              <a:t>Digital exclusion still persists</a:t>
            </a:r>
          </a:p>
        </p:txBody>
      </p:sp>
    </p:spTree>
    <p:extLst>
      <p:ext uri="{BB962C8B-B14F-4D97-AF65-F5344CB8AC3E}">
        <p14:creationId xmlns:p14="http://schemas.microsoft.com/office/powerpoint/2010/main" val="165024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E480-ECB0-E371-CBB8-B832026FDA07}"/>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EA96BAD2-9B72-9F26-1ED0-AD433D4B45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41C69CD3-7815-A6A1-16AD-7ED2945C8403}"/>
              </a:ext>
            </a:extLst>
          </p:cNvPr>
          <p:cNvSpPr txBox="1"/>
          <p:nvPr/>
        </p:nvSpPr>
        <p:spPr>
          <a:xfrm>
            <a:off x="4161348" y="242119"/>
            <a:ext cx="4129657" cy="830997"/>
          </a:xfrm>
          <a:prstGeom prst="rect">
            <a:avLst/>
          </a:prstGeom>
          <a:noFill/>
        </p:spPr>
        <p:txBody>
          <a:bodyPr wrap="none" lIns="91440" tIns="45720" rIns="91440" bIns="45720" rtlCol="0" anchor="t">
            <a:spAutoFit/>
          </a:bodyPr>
          <a:lstStyle/>
          <a:p>
            <a:r>
              <a:rPr lang="en-GB" sz="4800" b="1">
                <a:solidFill>
                  <a:schemeClr val="bg1"/>
                </a:solidFill>
                <a:latin typeface="Ingra SCVO"/>
              </a:rPr>
              <a:t>Legal context</a:t>
            </a:r>
          </a:p>
        </p:txBody>
      </p:sp>
      <p:sp>
        <p:nvSpPr>
          <p:cNvPr id="4" name="Text Placeholder 3">
            <a:extLst>
              <a:ext uri="{FF2B5EF4-FFF2-40B4-BE49-F238E27FC236}">
                <a16:creationId xmlns:a16="http://schemas.microsoft.com/office/drawing/2014/main" id="{07A02F74-9954-5ED0-C3F2-D30CF3ECD996}"/>
              </a:ext>
            </a:extLst>
          </p:cNvPr>
          <p:cNvSpPr>
            <a:spLocks noGrp="1"/>
          </p:cNvSpPr>
          <p:nvPr>
            <p:ph type="body" sz="quarter" idx="10"/>
          </p:nvPr>
        </p:nvSpPr>
        <p:spPr/>
        <p:txBody>
          <a:bodyPr vert="horz" lIns="91440" tIns="45720" rIns="91440" bIns="45720" rtlCol="0" anchor="t">
            <a:normAutofit/>
          </a:bodyPr>
          <a:lstStyle/>
          <a:p>
            <a:r>
              <a:rPr lang="en-GB">
                <a:latin typeface="Ingra SCVO"/>
              </a:rPr>
              <a:t>Charity regulation changes</a:t>
            </a:r>
          </a:p>
          <a:p>
            <a:r>
              <a:rPr lang="en-GB">
                <a:latin typeface="Ingra SCVO"/>
              </a:rPr>
              <a:t>Employment Rights Bill</a:t>
            </a:r>
          </a:p>
          <a:p>
            <a:r>
              <a:rPr lang="en-GB">
                <a:latin typeface="Ingra SCVO"/>
              </a:rPr>
              <a:t>Disclosure</a:t>
            </a:r>
          </a:p>
        </p:txBody>
      </p:sp>
    </p:spTree>
    <p:extLst>
      <p:ext uri="{BB962C8B-B14F-4D97-AF65-F5344CB8AC3E}">
        <p14:creationId xmlns:p14="http://schemas.microsoft.com/office/powerpoint/2010/main" val="349898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ED4B0-9D69-AF99-ED98-6A9FC627DE23}"/>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2192890B-867B-2B51-189D-9698352B64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An introduction to: The history of trusteeship with Shirley Otto [Burned-in subtitles]">
            <a:hlinkClick r:id="" action="ppaction://media"/>
            <a:extLst>
              <a:ext uri="{FF2B5EF4-FFF2-40B4-BE49-F238E27FC236}">
                <a16:creationId xmlns:a16="http://schemas.microsoft.com/office/drawing/2014/main" id="{D063E901-37D6-C6B9-6028-9AA297D0BEAA}"/>
              </a:ext>
            </a:extLst>
          </p:cNvPr>
          <p:cNvPicPr>
            <a:picLocks noRot="1" noChangeAspect="1"/>
          </p:cNvPicPr>
          <p:nvPr>
            <a:videoFile r:link="rId1"/>
          </p:nvPr>
        </p:nvPicPr>
        <p:blipFill>
          <a:blip r:embed="rId4"/>
          <a:stretch>
            <a:fillRect/>
          </a:stretch>
        </p:blipFill>
        <p:spPr>
          <a:xfrm>
            <a:off x="820058" y="87086"/>
            <a:ext cx="10160000" cy="5740400"/>
          </a:xfrm>
          <a:prstGeom prst="rect">
            <a:avLst/>
          </a:prstGeom>
        </p:spPr>
      </p:pic>
    </p:spTree>
    <p:extLst>
      <p:ext uri="{BB962C8B-B14F-4D97-AF65-F5344CB8AC3E}">
        <p14:creationId xmlns:p14="http://schemas.microsoft.com/office/powerpoint/2010/main" val="15685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98A10-1046-588F-AE02-1B3234405B63}"/>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7375506D-BD6C-B210-B3DB-E74D43800DC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67C83464-BCC6-F51B-9C82-4DD5CDEF8035}"/>
              </a:ext>
            </a:extLst>
          </p:cNvPr>
          <p:cNvSpPr txBox="1"/>
          <p:nvPr/>
        </p:nvSpPr>
        <p:spPr>
          <a:xfrm>
            <a:off x="2460564" y="242119"/>
            <a:ext cx="6833922" cy="830997"/>
          </a:xfrm>
          <a:prstGeom prst="rect">
            <a:avLst/>
          </a:prstGeom>
          <a:noFill/>
        </p:spPr>
        <p:txBody>
          <a:bodyPr wrap="none" lIns="91440" tIns="45720" rIns="91440" bIns="45720" rtlCol="0" anchor="t">
            <a:spAutoFit/>
          </a:bodyPr>
          <a:lstStyle/>
          <a:p>
            <a:r>
              <a:rPr lang="en-GB" sz="4800" b="1">
                <a:solidFill>
                  <a:schemeClr val="bg1"/>
                </a:solidFill>
                <a:latin typeface="Ingra SCVO"/>
              </a:rPr>
              <a:t>Environmental context</a:t>
            </a:r>
          </a:p>
        </p:txBody>
      </p:sp>
      <p:sp>
        <p:nvSpPr>
          <p:cNvPr id="4" name="Text Placeholder 3">
            <a:extLst>
              <a:ext uri="{FF2B5EF4-FFF2-40B4-BE49-F238E27FC236}">
                <a16:creationId xmlns:a16="http://schemas.microsoft.com/office/drawing/2014/main" id="{3568FC71-B07A-C7DC-E0CF-DB5FD0905535}"/>
              </a:ext>
            </a:extLst>
          </p:cNvPr>
          <p:cNvSpPr>
            <a:spLocks noGrp="1"/>
          </p:cNvSpPr>
          <p:nvPr>
            <p:ph type="body" sz="quarter" idx="10"/>
          </p:nvPr>
        </p:nvSpPr>
        <p:spPr/>
        <p:txBody>
          <a:bodyPr vert="horz" lIns="91440" tIns="45720" rIns="91440" bIns="45720" rtlCol="0" anchor="t">
            <a:normAutofit/>
          </a:bodyPr>
          <a:lstStyle/>
          <a:p>
            <a:r>
              <a:rPr lang="en-GB">
                <a:latin typeface="Ingra SCVO"/>
              </a:rPr>
              <a:t>Climate impacts on communities</a:t>
            </a:r>
          </a:p>
          <a:p>
            <a:r>
              <a:rPr lang="en-GB">
                <a:latin typeface="Ingra SCVO"/>
              </a:rPr>
              <a:t>New regulation (e.g. Heat in Buildings Bill)</a:t>
            </a:r>
          </a:p>
          <a:p>
            <a:r>
              <a:rPr lang="en-GB">
                <a:latin typeface="Ingra SCVO"/>
              </a:rPr>
              <a:t>54% think climate will have little/no impact… are we under-prepared?</a:t>
            </a:r>
          </a:p>
        </p:txBody>
      </p:sp>
    </p:spTree>
    <p:extLst>
      <p:ext uri="{BB962C8B-B14F-4D97-AF65-F5344CB8AC3E}">
        <p14:creationId xmlns:p14="http://schemas.microsoft.com/office/powerpoint/2010/main" val="2353754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383CD-E7F5-5F1B-5404-E989F416D942}"/>
              </a:ext>
            </a:extLst>
          </p:cNvPr>
          <p:cNvSpPr txBox="1"/>
          <p:nvPr/>
        </p:nvSpPr>
        <p:spPr>
          <a:xfrm>
            <a:off x="4709160" y="4251017"/>
            <a:ext cx="7936992" cy="830997"/>
          </a:xfrm>
          <a:prstGeom prst="rect">
            <a:avLst/>
          </a:prstGeom>
          <a:noFill/>
        </p:spPr>
        <p:txBody>
          <a:bodyPr wrap="square" rtlCol="0">
            <a:spAutoFit/>
          </a:bodyPr>
          <a:lstStyle/>
          <a:p>
            <a:r>
              <a:rPr lang="en-GB" sz="2400">
                <a:solidFill>
                  <a:schemeClr val="bg1"/>
                </a:solidFill>
                <a:latin typeface="Ingra SCVO Semi Bold" panose="00000700000000000000" pitchFamily="50" charset="0"/>
              </a:rPr>
              <a:t>Check out </a:t>
            </a:r>
            <a:r>
              <a:rPr lang="en-GB" sz="2400" err="1">
                <a:solidFill>
                  <a:schemeClr val="bg1"/>
                </a:solidFill>
                <a:latin typeface="Ingra SCVO Semi Bold" panose="00000700000000000000" pitchFamily="50" charset="0"/>
              </a:rPr>
              <a:t>scvo.scot</a:t>
            </a:r>
            <a:r>
              <a:rPr lang="en-GB" sz="2400">
                <a:solidFill>
                  <a:schemeClr val="bg1"/>
                </a:solidFill>
                <a:latin typeface="Ingra SCVO Semi Bold" panose="00000700000000000000" pitchFamily="50" charset="0"/>
              </a:rPr>
              <a:t>/support/shifting-sands </a:t>
            </a:r>
          </a:p>
          <a:p>
            <a:r>
              <a:rPr lang="en-GB" sz="2400">
                <a:solidFill>
                  <a:schemeClr val="bg1"/>
                </a:solidFill>
                <a:latin typeface="Ingra SCVO Semi Bold" panose="00000700000000000000" pitchFamily="50" charset="0"/>
              </a:rPr>
              <a:t>Join us as a member if you’re not already!</a:t>
            </a:r>
          </a:p>
        </p:txBody>
      </p:sp>
    </p:spTree>
    <p:extLst>
      <p:ext uri="{BB962C8B-B14F-4D97-AF65-F5344CB8AC3E}">
        <p14:creationId xmlns:p14="http://schemas.microsoft.com/office/powerpoint/2010/main" val="2860726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27BA-E162-15EE-3C59-7298CBAA4C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F6B2BF-190F-2785-0603-BF1C48DBC3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DFC4E11-DEBA-0A8F-169E-10146CFB9F3F}"/>
              </a:ext>
            </a:extLst>
          </p:cNvPr>
          <p:cNvSpPr txBox="1"/>
          <p:nvPr/>
        </p:nvSpPr>
        <p:spPr>
          <a:xfrm>
            <a:off x="1691640" y="3849624"/>
            <a:ext cx="6830568" cy="830997"/>
          </a:xfrm>
          <a:prstGeom prst="rect">
            <a:avLst/>
          </a:prstGeom>
          <a:noFill/>
        </p:spPr>
        <p:txBody>
          <a:bodyPr wrap="square" lIns="91440" tIns="45720" rIns="91440" bIns="45720" rtlCol="0" anchor="t">
            <a:spAutoFit/>
          </a:bodyPr>
          <a:lstStyle/>
          <a:p>
            <a:r>
              <a:rPr lang="en-GB" sz="4800" b="1">
                <a:solidFill>
                  <a:srgbClr val="244B5A"/>
                </a:solidFill>
                <a:latin typeface="Ingra SCVO"/>
              </a:rPr>
              <a:t>Back in </a:t>
            </a:r>
            <a:r>
              <a:rPr lang="en-GB" sz="4800" b="1">
                <a:solidFill>
                  <a:schemeClr val="bg1"/>
                </a:solidFill>
                <a:latin typeface="Ingra SCVO"/>
              </a:rPr>
              <a:t>20 minutes</a:t>
            </a:r>
            <a:r>
              <a:rPr lang="en-GB" sz="4800" b="1">
                <a:solidFill>
                  <a:srgbClr val="244B5A"/>
                </a:solidFill>
                <a:latin typeface="Ingra SCVO"/>
              </a:rPr>
              <a:t>….</a:t>
            </a:r>
          </a:p>
        </p:txBody>
      </p:sp>
    </p:spTree>
    <p:extLst>
      <p:ext uri="{BB962C8B-B14F-4D97-AF65-F5344CB8AC3E}">
        <p14:creationId xmlns:p14="http://schemas.microsoft.com/office/powerpoint/2010/main" val="640238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3B8AE-3A6D-2D48-7277-99C9E213D912}"/>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215EB1A6-6EF3-6360-2EEE-6E24DCB7584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C0E459-5A77-0A53-5BEB-2DCA75D0806F}"/>
              </a:ext>
            </a:extLst>
          </p:cNvPr>
          <p:cNvSpPr txBox="1"/>
          <p:nvPr/>
        </p:nvSpPr>
        <p:spPr>
          <a:xfrm>
            <a:off x="1645920" y="3236976"/>
            <a:ext cx="4765600" cy="923330"/>
          </a:xfrm>
          <a:prstGeom prst="rect">
            <a:avLst/>
          </a:prstGeom>
          <a:noFill/>
        </p:spPr>
        <p:txBody>
          <a:bodyPr wrap="none" lIns="91440" tIns="45720" rIns="91440" bIns="45720" rtlCol="0" anchor="t">
            <a:spAutoFit/>
          </a:bodyPr>
          <a:lstStyle/>
          <a:p>
            <a:r>
              <a:rPr lang="en-GB" sz="5400" b="1">
                <a:solidFill>
                  <a:schemeClr val="bg1"/>
                </a:solidFill>
                <a:latin typeface="Ingra SCVO"/>
              </a:rPr>
              <a:t>Board dynamics</a:t>
            </a:r>
          </a:p>
        </p:txBody>
      </p:sp>
      <p:pic>
        <p:nvPicPr>
          <p:cNvPr id="8" name="Picture 7" descr="A logo for a charity&#10;&#10;AI-generated content may be incorrect.">
            <a:extLst>
              <a:ext uri="{FF2B5EF4-FFF2-40B4-BE49-F238E27FC236}">
                <a16:creationId xmlns:a16="http://schemas.microsoft.com/office/drawing/2014/main" id="{2F24FDED-DFB5-0781-42F0-97122044E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657" y="177773"/>
            <a:ext cx="4830288" cy="2991112"/>
          </a:xfrm>
          <a:prstGeom prst="rect">
            <a:avLst/>
          </a:prstGeom>
        </p:spPr>
      </p:pic>
    </p:spTree>
    <p:extLst>
      <p:ext uri="{BB962C8B-B14F-4D97-AF65-F5344CB8AC3E}">
        <p14:creationId xmlns:p14="http://schemas.microsoft.com/office/powerpoint/2010/main" val="282163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6CE50-6236-37AD-E60A-8397C2EB2FA3}"/>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57DE8902-C858-DDBD-2E08-EF17DF222F1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91E5634-1027-0A35-B680-D85C8A35478A}"/>
              </a:ext>
            </a:extLst>
          </p:cNvPr>
          <p:cNvSpPr txBox="1"/>
          <p:nvPr/>
        </p:nvSpPr>
        <p:spPr>
          <a:xfrm>
            <a:off x="1534495" y="342732"/>
            <a:ext cx="5991256" cy="830997"/>
          </a:xfrm>
          <a:prstGeom prst="rect">
            <a:avLst/>
          </a:prstGeom>
          <a:noFill/>
        </p:spPr>
        <p:txBody>
          <a:bodyPr wrap="none" lIns="91440" tIns="45720" rIns="91440" bIns="45720" rtlCol="0" anchor="t">
            <a:spAutoFit/>
          </a:bodyPr>
          <a:lstStyle/>
          <a:p>
            <a:r>
              <a:rPr lang="en-GB" sz="4800" b="1">
                <a:solidFill>
                  <a:schemeClr val="bg1"/>
                </a:solidFill>
                <a:latin typeface="Ingra SCVO"/>
              </a:rPr>
              <a:t>Board dynamics: panel</a:t>
            </a:r>
          </a:p>
        </p:txBody>
      </p:sp>
      <p:sp>
        <p:nvSpPr>
          <p:cNvPr id="9" name="Text Placeholder 8">
            <a:extLst>
              <a:ext uri="{FF2B5EF4-FFF2-40B4-BE49-F238E27FC236}">
                <a16:creationId xmlns:a16="http://schemas.microsoft.com/office/drawing/2014/main" id="{19E29719-5DD2-7743-4788-7155056466EB}"/>
              </a:ext>
            </a:extLst>
          </p:cNvPr>
          <p:cNvSpPr>
            <a:spLocks noGrp="1"/>
          </p:cNvSpPr>
          <p:nvPr>
            <p:ph type="body" sz="quarter" idx="10"/>
          </p:nvPr>
        </p:nvSpPr>
        <p:spPr>
          <a:xfrm>
            <a:off x="746350" y="1717401"/>
            <a:ext cx="10865077" cy="3870599"/>
          </a:xfrm>
        </p:spPr>
        <p:txBody>
          <a:bodyPr vert="horz" lIns="91440" tIns="45720" rIns="91440" bIns="45720" rtlCol="0" anchor="t">
            <a:normAutofit/>
          </a:bodyPr>
          <a:lstStyle/>
          <a:p>
            <a:r>
              <a:rPr lang="en-GB" b="1">
                <a:latin typeface="Ingra SCVO"/>
              </a:rPr>
              <a:t>Brian Cavanagh</a:t>
            </a:r>
            <a:endParaRPr lang="en-US" b="1">
              <a:solidFill>
                <a:srgbClr val="000000"/>
              </a:solidFill>
              <a:latin typeface="Ingra SCVO"/>
              <a:cs typeface="Arial"/>
            </a:endParaRPr>
          </a:p>
          <a:p>
            <a:r>
              <a:rPr lang="en-GB" b="1">
                <a:latin typeface="Ingra SCVO"/>
                <a:cs typeface="Arial"/>
              </a:rPr>
              <a:t>Florence Garabedian</a:t>
            </a:r>
            <a:endParaRPr lang="en-US" b="1">
              <a:solidFill>
                <a:srgbClr val="000000"/>
              </a:solidFill>
              <a:latin typeface="Ingra SCVO"/>
              <a:cs typeface="Arial"/>
            </a:endParaRPr>
          </a:p>
          <a:p>
            <a:r>
              <a:rPr lang="en-GB" b="1">
                <a:latin typeface="Ingra SCVO"/>
                <a:cs typeface="Arial"/>
              </a:rPr>
              <a:t>Graham Boyack</a:t>
            </a:r>
            <a:endParaRPr lang="en-US" b="1">
              <a:solidFill>
                <a:srgbClr val="000000"/>
              </a:solidFill>
              <a:latin typeface="Ingra SCVO"/>
              <a:cs typeface="Arial"/>
            </a:endParaRPr>
          </a:p>
          <a:p>
            <a:r>
              <a:rPr lang="en-GB" b="1">
                <a:latin typeface="Ingra SCVO"/>
              </a:rPr>
              <a:t>Chaired by </a:t>
            </a:r>
            <a:r>
              <a:rPr lang="en-GB" b="1">
                <a:latin typeface="Ingra SCVO"/>
                <a:cs typeface="Arial"/>
              </a:rPr>
              <a:t>Ann Pike</a:t>
            </a:r>
            <a:endParaRPr lang="en-US" b="1">
              <a:solidFill>
                <a:srgbClr val="000000"/>
              </a:solidFill>
              <a:latin typeface="Ingra SCVO"/>
              <a:cs typeface="Arial"/>
            </a:endParaRPr>
          </a:p>
          <a:p>
            <a:pPr>
              <a:buChar char="•"/>
            </a:pPr>
            <a:endParaRPr lang="en-GB">
              <a:cs typeface="Arial"/>
            </a:endParaRPr>
          </a:p>
        </p:txBody>
      </p:sp>
      <p:pic>
        <p:nvPicPr>
          <p:cNvPr id="2" name="Picture 1" descr="A logo for a charity&#10;&#10;AI-generated content may be incorrect.">
            <a:extLst>
              <a:ext uri="{FF2B5EF4-FFF2-40B4-BE49-F238E27FC236}">
                <a16:creationId xmlns:a16="http://schemas.microsoft.com/office/drawing/2014/main" id="{9069EFB1-6536-E752-1B9F-6C1206A95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426" y="1173729"/>
            <a:ext cx="4830288" cy="2991112"/>
          </a:xfrm>
          <a:prstGeom prst="rect">
            <a:avLst/>
          </a:prstGeom>
        </p:spPr>
      </p:pic>
    </p:spTree>
    <p:extLst>
      <p:ext uri="{BB962C8B-B14F-4D97-AF65-F5344CB8AC3E}">
        <p14:creationId xmlns:p14="http://schemas.microsoft.com/office/powerpoint/2010/main" val="2632997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card with white text&#10;&#10;AI-generated content may be incorrect.">
            <a:extLst>
              <a:ext uri="{FF2B5EF4-FFF2-40B4-BE49-F238E27FC236}">
                <a16:creationId xmlns:a16="http://schemas.microsoft.com/office/drawing/2014/main" id="{FFA64579-A3CB-011F-9777-436A8326B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3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D4DD-A5A9-A36A-3ED9-175F6A826784}"/>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C031F031-32AA-E1A7-50B7-4E71A14D2BB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218A901-CC87-CDCB-A793-B8F54783E6C0}"/>
              </a:ext>
            </a:extLst>
          </p:cNvPr>
          <p:cNvSpPr txBox="1"/>
          <p:nvPr/>
        </p:nvSpPr>
        <p:spPr>
          <a:xfrm>
            <a:off x="1645920" y="3236976"/>
            <a:ext cx="7495193" cy="923330"/>
          </a:xfrm>
          <a:prstGeom prst="rect">
            <a:avLst/>
          </a:prstGeom>
          <a:noFill/>
        </p:spPr>
        <p:txBody>
          <a:bodyPr wrap="none" lIns="91440" tIns="45720" rIns="91440" bIns="45720" rtlCol="0" anchor="t">
            <a:spAutoFit/>
          </a:bodyPr>
          <a:lstStyle/>
          <a:p>
            <a:r>
              <a:rPr lang="en-GB" sz="5400" b="1">
                <a:solidFill>
                  <a:schemeClr val="bg1"/>
                </a:solidFill>
                <a:latin typeface="Ingra SCVO"/>
              </a:rPr>
              <a:t>Modernising governance:</a:t>
            </a:r>
          </a:p>
        </p:txBody>
      </p:sp>
      <p:sp>
        <p:nvSpPr>
          <p:cNvPr id="6" name="TextBox 5">
            <a:extLst>
              <a:ext uri="{FF2B5EF4-FFF2-40B4-BE49-F238E27FC236}">
                <a16:creationId xmlns:a16="http://schemas.microsoft.com/office/drawing/2014/main" id="{DB029052-680A-D77A-A29A-567F38097E2F}"/>
              </a:ext>
            </a:extLst>
          </p:cNvPr>
          <p:cNvSpPr txBox="1"/>
          <p:nvPr/>
        </p:nvSpPr>
        <p:spPr>
          <a:xfrm>
            <a:off x="1645920" y="4095405"/>
            <a:ext cx="8403336" cy="1754326"/>
          </a:xfrm>
          <a:prstGeom prst="rect">
            <a:avLst/>
          </a:prstGeom>
          <a:noFill/>
        </p:spPr>
        <p:txBody>
          <a:bodyPr wrap="square" lIns="91440" tIns="45720" rIns="91440" bIns="45720" rtlCol="0" anchor="t">
            <a:spAutoFit/>
          </a:bodyPr>
          <a:lstStyle/>
          <a:p>
            <a:r>
              <a:rPr lang="en-GB" sz="3600" b="1">
                <a:solidFill>
                  <a:schemeClr val="bg1"/>
                </a:solidFill>
                <a:latin typeface="Ingra SCVO"/>
              </a:rPr>
              <a:t>What needs to change, and why, </a:t>
            </a:r>
            <a:br>
              <a:rPr lang="en-GB" sz="3600" b="1">
                <a:solidFill>
                  <a:schemeClr val="bg1"/>
                </a:solidFill>
                <a:latin typeface="Ingra SCVO"/>
              </a:rPr>
            </a:br>
            <a:r>
              <a:rPr lang="en-GB" sz="3600" b="1">
                <a:solidFill>
                  <a:schemeClr val="bg1"/>
                </a:solidFill>
                <a:latin typeface="Ingra SCVO"/>
              </a:rPr>
              <a:t>to ensure sustainability and success</a:t>
            </a:r>
          </a:p>
          <a:p>
            <a:endParaRPr lang="en-GB" sz="3600">
              <a:solidFill>
                <a:srgbClr val="244B5A"/>
              </a:solidFill>
              <a:latin typeface="Ingra SCVO Semi Bold" panose="00000700000000000000" pitchFamily="50" charset="0"/>
            </a:endParaRPr>
          </a:p>
        </p:txBody>
      </p:sp>
    </p:spTree>
    <p:extLst>
      <p:ext uri="{BB962C8B-B14F-4D97-AF65-F5344CB8AC3E}">
        <p14:creationId xmlns:p14="http://schemas.microsoft.com/office/powerpoint/2010/main" val="93235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02558-93EB-252E-FB5C-2D2A6978A3A2}"/>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53EA4CDD-0282-989F-69DE-125F8F6229D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BDD6374-6FB3-CE52-5E28-2DB5CF82F92A}"/>
              </a:ext>
            </a:extLst>
          </p:cNvPr>
          <p:cNvSpPr txBox="1"/>
          <p:nvPr/>
        </p:nvSpPr>
        <p:spPr>
          <a:xfrm>
            <a:off x="1534495" y="342732"/>
            <a:ext cx="8247066" cy="830997"/>
          </a:xfrm>
          <a:prstGeom prst="rect">
            <a:avLst/>
          </a:prstGeom>
          <a:noFill/>
        </p:spPr>
        <p:txBody>
          <a:bodyPr wrap="none" lIns="91440" tIns="45720" rIns="91440" bIns="45720" rtlCol="0" anchor="t">
            <a:spAutoFit/>
          </a:bodyPr>
          <a:lstStyle/>
          <a:p>
            <a:r>
              <a:rPr lang="en-GB" sz="4800" b="1">
                <a:solidFill>
                  <a:schemeClr val="bg1"/>
                </a:solidFill>
                <a:latin typeface="Ingra SCVO"/>
              </a:rPr>
              <a:t>Modernising governance: panel</a:t>
            </a:r>
          </a:p>
        </p:txBody>
      </p:sp>
      <p:sp>
        <p:nvSpPr>
          <p:cNvPr id="9" name="Text Placeholder 8">
            <a:extLst>
              <a:ext uri="{FF2B5EF4-FFF2-40B4-BE49-F238E27FC236}">
                <a16:creationId xmlns:a16="http://schemas.microsoft.com/office/drawing/2014/main" id="{9485F9BF-5914-EAEC-7BFD-92AC9CCC3A9C}"/>
              </a:ext>
            </a:extLst>
          </p:cNvPr>
          <p:cNvSpPr>
            <a:spLocks noGrp="1"/>
          </p:cNvSpPr>
          <p:nvPr>
            <p:ph type="body" sz="quarter" idx="10"/>
          </p:nvPr>
        </p:nvSpPr>
        <p:spPr>
          <a:xfrm>
            <a:off x="756435" y="1370099"/>
            <a:ext cx="10865077" cy="4272765"/>
          </a:xfrm>
        </p:spPr>
        <p:txBody>
          <a:bodyPr vert="horz" lIns="91440" tIns="45720" rIns="91440" bIns="45720" rtlCol="0" anchor="t">
            <a:normAutofit/>
          </a:bodyPr>
          <a:lstStyle/>
          <a:p>
            <a:r>
              <a:rPr lang="en-GB" b="1">
                <a:latin typeface="Ingra SCVO"/>
              </a:rPr>
              <a:t>Amanjit Uppal, Young Trustees Movement</a:t>
            </a:r>
            <a:endParaRPr lang="en-US" b="1">
              <a:latin typeface="Ingra SCVO"/>
            </a:endParaRPr>
          </a:p>
          <a:p>
            <a:r>
              <a:rPr lang="en-GB" b="1">
                <a:latin typeface="Ingra SCVO"/>
                <a:cs typeface="Arial"/>
              </a:rPr>
              <a:t>John Fitzgerald, SCVO</a:t>
            </a:r>
            <a:endParaRPr lang="en-US" b="1">
              <a:solidFill>
                <a:srgbClr val="000000"/>
              </a:solidFill>
              <a:latin typeface="Ingra SCVO"/>
              <a:cs typeface="Arial"/>
            </a:endParaRPr>
          </a:p>
          <a:p>
            <a:r>
              <a:rPr lang="en-GB" b="1">
                <a:latin typeface="Ingra SCVO"/>
                <a:cs typeface="Arial"/>
              </a:rPr>
              <a:t>Sean Duffy, The Wise Group</a:t>
            </a:r>
            <a:endParaRPr lang="en-US" b="1">
              <a:solidFill>
                <a:srgbClr val="000000"/>
              </a:solidFill>
              <a:latin typeface="Ingra SCVO"/>
              <a:cs typeface="Arial"/>
            </a:endParaRPr>
          </a:p>
          <a:p>
            <a:r>
              <a:rPr lang="en-GB" b="1">
                <a:latin typeface="Ingra SCVO"/>
              </a:rPr>
              <a:t>Steff Bell, Foundation Scotland</a:t>
            </a:r>
          </a:p>
          <a:p>
            <a:r>
              <a:rPr lang="en-GB" b="1">
                <a:latin typeface="Ingra SCVO"/>
              </a:rPr>
              <a:t>Chaired by </a:t>
            </a:r>
            <a:r>
              <a:rPr lang="en-GB" b="1">
                <a:latin typeface="Ingra SCVO"/>
                <a:cs typeface="Arial"/>
              </a:rPr>
              <a:t>Kenneth Pinkerton, Brodies</a:t>
            </a:r>
            <a:endParaRPr lang="en-US" b="1">
              <a:solidFill>
                <a:srgbClr val="000000"/>
              </a:solidFill>
              <a:latin typeface="Ingra SCVO"/>
              <a:cs typeface="Arial"/>
            </a:endParaRPr>
          </a:p>
          <a:p>
            <a:endParaRPr lang="en-GB"/>
          </a:p>
        </p:txBody>
      </p:sp>
    </p:spTree>
    <p:extLst>
      <p:ext uri="{BB962C8B-B14F-4D97-AF65-F5344CB8AC3E}">
        <p14:creationId xmlns:p14="http://schemas.microsoft.com/office/powerpoint/2010/main" val="31122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662A0-3570-B6B7-311A-8CD6C6D852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102148-1025-8F72-8115-4DDFBBD325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F88605C-B2E9-F860-DF7F-7369581679DC}"/>
              </a:ext>
            </a:extLst>
          </p:cNvPr>
          <p:cNvSpPr txBox="1"/>
          <p:nvPr/>
        </p:nvSpPr>
        <p:spPr>
          <a:xfrm>
            <a:off x="1691640" y="3849624"/>
            <a:ext cx="6830568" cy="830997"/>
          </a:xfrm>
          <a:prstGeom prst="rect">
            <a:avLst/>
          </a:prstGeom>
          <a:noFill/>
        </p:spPr>
        <p:txBody>
          <a:bodyPr wrap="square" lIns="91440" tIns="45720" rIns="91440" bIns="45720" rtlCol="0" anchor="t">
            <a:spAutoFit/>
          </a:bodyPr>
          <a:lstStyle/>
          <a:p>
            <a:r>
              <a:rPr lang="en-GB" sz="4800" b="1">
                <a:solidFill>
                  <a:srgbClr val="244B5A"/>
                </a:solidFill>
                <a:latin typeface="Ingra SCVO"/>
              </a:rPr>
              <a:t>Back in </a:t>
            </a:r>
            <a:r>
              <a:rPr lang="en-GB" sz="4800" b="1">
                <a:solidFill>
                  <a:schemeClr val="bg1"/>
                </a:solidFill>
                <a:latin typeface="Ingra SCVO"/>
              </a:rPr>
              <a:t>20 minutes</a:t>
            </a:r>
            <a:r>
              <a:rPr lang="en-GB" sz="4800" b="1">
                <a:solidFill>
                  <a:srgbClr val="244B5A"/>
                </a:solidFill>
                <a:latin typeface="Ingra SCVO"/>
              </a:rPr>
              <a:t>….</a:t>
            </a:r>
          </a:p>
        </p:txBody>
      </p:sp>
    </p:spTree>
    <p:extLst>
      <p:ext uri="{BB962C8B-B14F-4D97-AF65-F5344CB8AC3E}">
        <p14:creationId xmlns:p14="http://schemas.microsoft.com/office/powerpoint/2010/main" val="92625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AA25-1EF8-84C2-EA6A-C07BA7987302}"/>
            </a:ext>
          </a:extLst>
        </p:cNvPr>
        <p:cNvGrpSpPr/>
        <p:nvPr/>
      </p:nvGrpSpPr>
      <p:grpSpPr>
        <a:xfrm>
          <a:off x="0" y="0"/>
          <a:ext cx="0" cy="0"/>
          <a:chOff x="0" y="0"/>
          <a:chExt cx="0" cy="0"/>
        </a:xfrm>
      </p:grpSpPr>
      <p:pic>
        <p:nvPicPr>
          <p:cNvPr id="3" name="Picture 2" descr="A red background with white text&#10;&#10;AI-generated content may be incorrect.">
            <a:extLst>
              <a:ext uri="{FF2B5EF4-FFF2-40B4-BE49-F238E27FC236}">
                <a16:creationId xmlns:a16="http://schemas.microsoft.com/office/drawing/2014/main" id="{E00AE4D8-3645-2D03-044E-24D8816E0BA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782020-2D02-A0BC-BE3F-941AFFCD659E}"/>
              </a:ext>
            </a:extLst>
          </p:cNvPr>
          <p:cNvSpPr txBox="1"/>
          <p:nvPr/>
        </p:nvSpPr>
        <p:spPr>
          <a:xfrm>
            <a:off x="1645920" y="3236976"/>
            <a:ext cx="4494244" cy="923330"/>
          </a:xfrm>
          <a:prstGeom prst="rect">
            <a:avLst/>
          </a:prstGeom>
          <a:noFill/>
        </p:spPr>
        <p:txBody>
          <a:bodyPr wrap="none" lIns="91440" tIns="45720" rIns="91440" bIns="45720" rtlCol="0" anchor="t">
            <a:spAutoFit/>
          </a:bodyPr>
          <a:lstStyle/>
          <a:p>
            <a:r>
              <a:rPr lang="en-GB" sz="5400" b="1">
                <a:solidFill>
                  <a:schemeClr val="bg1"/>
                </a:solidFill>
                <a:latin typeface="Ingra SCVO"/>
              </a:rPr>
              <a:t>Trustee update</a:t>
            </a:r>
          </a:p>
        </p:txBody>
      </p:sp>
      <p:sp>
        <p:nvSpPr>
          <p:cNvPr id="5" name="TextBox 4">
            <a:extLst>
              <a:ext uri="{FF2B5EF4-FFF2-40B4-BE49-F238E27FC236}">
                <a16:creationId xmlns:a16="http://schemas.microsoft.com/office/drawing/2014/main" id="{3FE072C1-DCE8-1093-F13A-9BBF84B8D05B}"/>
              </a:ext>
            </a:extLst>
          </p:cNvPr>
          <p:cNvSpPr txBox="1"/>
          <p:nvPr/>
        </p:nvSpPr>
        <p:spPr>
          <a:xfrm>
            <a:off x="1645920" y="4163789"/>
            <a:ext cx="8454619" cy="1200329"/>
          </a:xfrm>
          <a:prstGeom prst="rect">
            <a:avLst/>
          </a:prstGeom>
          <a:noFill/>
        </p:spPr>
        <p:txBody>
          <a:bodyPr wrap="square" lIns="91440" tIns="45720" rIns="91440" bIns="45720" rtlCol="0" anchor="t">
            <a:spAutoFit/>
          </a:bodyPr>
          <a:lstStyle/>
          <a:p>
            <a:r>
              <a:rPr lang="en-GB" sz="3600" b="1">
                <a:solidFill>
                  <a:srgbClr val="244B5A"/>
                </a:solidFill>
                <a:latin typeface="Ingra SCVO"/>
              </a:rPr>
              <a:t>Rhona Delaney, Anderson Strathern</a:t>
            </a:r>
          </a:p>
          <a:p>
            <a:r>
              <a:rPr lang="en-GB" sz="3600" b="1">
                <a:solidFill>
                  <a:srgbClr val="244B5A"/>
                </a:solidFill>
                <a:latin typeface="Ingra SCVO"/>
              </a:rPr>
              <a:t>Steve Kent, OSCR </a:t>
            </a:r>
          </a:p>
        </p:txBody>
      </p:sp>
    </p:spTree>
    <p:extLst>
      <p:ext uri="{BB962C8B-B14F-4D97-AF65-F5344CB8AC3E}">
        <p14:creationId xmlns:p14="http://schemas.microsoft.com/office/powerpoint/2010/main" val="2543576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1e9238-32ac-4cb4-b5e0-4396fa082008">
      <Terms xmlns="http://schemas.microsoft.com/office/infopath/2007/PartnerControls"/>
    </lcf76f155ced4ddcb4097134ff3c332f>
    <TaxCatchAll xmlns="493bb6ee-ddc6-4c5c-988d-d27208970a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A58BEED5177849ABDF62DDDF5C9406" ma:contentTypeVersion="18" ma:contentTypeDescription="Create a new document." ma:contentTypeScope="" ma:versionID="7e0389e69b301c3e42c7ca93330167a2">
  <xsd:schema xmlns:xsd="http://www.w3.org/2001/XMLSchema" xmlns:xs="http://www.w3.org/2001/XMLSchema" xmlns:p="http://schemas.microsoft.com/office/2006/metadata/properties" xmlns:ns2="311e9238-32ac-4cb4-b5e0-4396fa082008" xmlns:ns3="493bb6ee-ddc6-4c5c-988d-d27208970a9f" targetNamespace="http://schemas.microsoft.com/office/2006/metadata/properties" ma:root="true" ma:fieldsID="481639a0063b47698706cc5add09bf48" ns2:_="" ns3:_="">
    <xsd:import namespace="311e9238-32ac-4cb4-b5e0-4396fa082008"/>
    <xsd:import namespace="493bb6ee-ddc6-4c5c-988d-d27208970a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e9238-32ac-4cb4-b5e0-4396fa082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5cbd55-2671-4a50-8c5d-f2e58ffca7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3bb6ee-ddc6-4c5c-988d-d27208970a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ac7d03-337a-40d8-b3a7-5a8bf6591281}" ma:internalName="TaxCatchAll" ma:showField="CatchAllData" ma:web="493bb6ee-ddc6-4c5c-988d-d27208970a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06895-82C7-4B07-90CC-6779D009D57D}">
  <ds:schemaRefs>
    <ds:schemaRef ds:uri="http://schemas.microsoft.com/sharepoint/v3/contenttype/forms"/>
  </ds:schemaRefs>
</ds:datastoreItem>
</file>

<file path=customXml/itemProps2.xml><?xml version="1.0" encoding="utf-8"?>
<ds:datastoreItem xmlns:ds="http://schemas.openxmlformats.org/officeDocument/2006/customXml" ds:itemID="{8DCA1649-CD14-403A-821F-2BEE3049DAA2}">
  <ds:schemaRef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311e9238-32ac-4cb4-b5e0-4396fa082008"/>
    <ds:schemaRef ds:uri="http://purl.org/dc/elements/1.1/"/>
    <ds:schemaRef ds:uri="http://schemas.openxmlformats.org/package/2006/metadata/core-properties"/>
    <ds:schemaRef ds:uri="493bb6ee-ddc6-4c5c-988d-d27208970a9f"/>
    <ds:schemaRef ds:uri="http://schemas.microsoft.com/office/2006/metadata/properties"/>
  </ds:schemaRefs>
</ds:datastoreItem>
</file>

<file path=customXml/itemProps3.xml><?xml version="1.0" encoding="utf-8"?>
<ds:datastoreItem xmlns:ds="http://schemas.openxmlformats.org/officeDocument/2006/customXml" ds:itemID="{F23A6DA8-0168-4495-9E90-154E70989EC9}">
  <ds:schemaRefs>
    <ds:schemaRef ds:uri="311e9238-32ac-4cb4-b5e0-4396fa082008"/>
    <ds:schemaRef ds:uri="493bb6ee-ddc6-4c5c-988d-d27208970a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3071</Words>
  <Application>Microsoft Office PowerPoint</Application>
  <PresentationFormat>Widescreen</PresentationFormat>
  <Paragraphs>381</Paragraphs>
  <Slides>55</Slides>
  <Notes>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Aptos</vt:lpstr>
      <vt:lpstr>Aptos Display</vt:lpstr>
      <vt:lpstr>Arial</vt:lpstr>
      <vt:lpstr>Barlow Condensed Medium</vt:lpstr>
      <vt:lpstr>Calibri</vt:lpstr>
      <vt:lpstr>DM Sans</vt:lpstr>
      <vt:lpstr>Ingra SCVO</vt:lpstr>
      <vt:lpstr>Ingra SCVO Semi 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charity law</vt:lpstr>
      <vt:lpstr>Key changes to charity law affecting charity trustees</vt:lpstr>
      <vt:lpstr>Registration of charity trustees</vt:lpstr>
      <vt:lpstr>Keeping your personal data safe</vt:lpstr>
      <vt:lpstr>Trustee registration – what we’ve found so far</vt:lpstr>
      <vt:lpstr>Automatic trustee disqualification</vt:lpstr>
      <vt:lpstr>Extension of automatic disqualification</vt:lpstr>
      <vt:lpstr>Waiver of disqualification</vt:lpstr>
      <vt:lpstr>Information about charities on the Register</vt:lpstr>
      <vt:lpstr>What you can do to respond to these changes</vt:lpstr>
      <vt:lpstr>PowerPoint Presentation</vt:lpstr>
      <vt:lpstr>Legal changes and sectoral round-up</vt:lpstr>
      <vt:lpstr>Other legal changes</vt:lpstr>
      <vt:lpstr>Sectoral round-up</vt:lpstr>
      <vt:lpstr>Sectoral round-up</vt:lpstr>
      <vt:lpstr>Overarching principles</vt:lpstr>
      <vt:lpstr>Overarching principles contd.</vt:lpstr>
      <vt:lpstr>Questions?</vt:lpstr>
      <vt:lpstr>Rhona Delaney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Ferguson</dc:creator>
  <cp:lastModifiedBy>Joanne Kilday</cp:lastModifiedBy>
  <cp:revision>2</cp:revision>
  <dcterms:created xsi:type="dcterms:W3CDTF">2025-09-15T15:32:46Z</dcterms:created>
  <dcterms:modified xsi:type="dcterms:W3CDTF">2025-11-05T10:28:56Z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0x010100B3A58BEED5177849ABDF62DDDF5C9406</vt:lpwstr>
  </property>
  <property fmtid="{D5CDD505-2E9C-101B-9397-08002B2CF9AE}" pid="3" name="MediaServiceImageTags">
    <vt:lpwstr/>
  </property>
</Properties>
</file>