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Ex1.xml" ContentType="application/vnd.ms-office.chartex+xml"/>
  <Override PartName="/ppt/charts/style7.xml" ContentType="application/vnd.ms-office.chartstyle+xml"/>
  <Override PartName="/ppt/charts/colors7.xml" ContentType="application/vnd.ms-office.chartcolorstyle+xml"/>
  <Override PartName="/ppt/charts/chartEx2.xml" ContentType="application/vnd.ms-office.chartex+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1"/>
  </p:notesMasterIdLst>
  <p:sldIdLst>
    <p:sldId id="256" r:id="rId5"/>
    <p:sldId id="324" r:id="rId6"/>
    <p:sldId id="326" r:id="rId7"/>
    <p:sldId id="316" r:id="rId8"/>
    <p:sldId id="357" r:id="rId9"/>
    <p:sldId id="330" r:id="rId10"/>
    <p:sldId id="307" r:id="rId11"/>
    <p:sldId id="329" r:id="rId12"/>
    <p:sldId id="332" r:id="rId13"/>
    <p:sldId id="327" r:id="rId14"/>
    <p:sldId id="328" r:id="rId15"/>
    <p:sldId id="325" r:id="rId16"/>
    <p:sldId id="335" r:id="rId17"/>
    <p:sldId id="336" r:id="rId18"/>
    <p:sldId id="333" r:id="rId19"/>
    <p:sldId id="334" r:id="rId20"/>
    <p:sldId id="339" r:id="rId21"/>
    <p:sldId id="337" r:id="rId22"/>
    <p:sldId id="349" r:id="rId23"/>
    <p:sldId id="340" r:id="rId24"/>
    <p:sldId id="352" r:id="rId25"/>
    <p:sldId id="350" r:id="rId26"/>
    <p:sldId id="341" r:id="rId27"/>
    <p:sldId id="342" r:id="rId28"/>
    <p:sldId id="306" r:id="rId29"/>
    <p:sldId id="347" r:id="rId30"/>
    <p:sldId id="346" r:id="rId31"/>
    <p:sldId id="343" r:id="rId32"/>
    <p:sldId id="344" r:id="rId33"/>
    <p:sldId id="351" r:id="rId34"/>
    <p:sldId id="353" r:id="rId35"/>
    <p:sldId id="355" r:id="rId36"/>
    <p:sldId id="356" r:id="rId37"/>
    <p:sldId id="345" r:id="rId38"/>
    <p:sldId id="338" r:id="rId39"/>
    <p:sldId id="267" r:id="rId40"/>
  </p:sldIdLst>
  <p:sldSz cx="12192000" cy="6858000"/>
  <p:notesSz cx="9144000" cy="6858000"/>
  <p:embeddedFontLst>
    <p:embeddedFont>
      <p:font typeface="Arial Black" panose="020B0A04020102020204" pitchFamily="34" charset="0"/>
      <p:bold r:id="rId42"/>
    </p:embeddedFont>
    <p:embeddedFont>
      <p:font typeface="Ingra SCVO" panose="020B0604020202020204" charset="0"/>
      <p:regular r:id="rId43"/>
    </p:embeddedFont>
    <p:embeddedFont>
      <p:font typeface="Ingra SCVO Semi Bold" panose="020B0604020202020204" charset="0"/>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C5B"/>
    <a:srgbClr val="FF5959"/>
    <a:srgbClr val="FFE5E5"/>
    <a:srgbClr val="FFAB15"/>
    <a:srgbClr val="BBFDBC"/>
    <a:srgbClr val="FFAFAF"/>
    <a:srgbClr val="4996B5"/>
    <a:srgbClr val="728767"/>
    <a:srgbClr val="FF9797"/>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56" autoAdjust="0"/>
  </p:normalViewPr>
  <p:slideViewPr>
    <p:cSldViewPr snapToGrid="0">
      <p:cViewPr varScale="1">
        <p:scale>
          <a:sx n="88" d="100"/>
          <a:sy n="88" d="100"/>
        </p:scale>
        <p:origin x="642"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4272" y="14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scvo.sharepoint.com/teamsites/PolicyTeam/Shared%20Documents/Research/Sector%20Stats/SectorStats2026/2026_VoluntarySectorData_forPB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cvo.sharepoint.com/teamsites/PolicyTeam/Shared%20Documents/Research/Sector%20Stats/SectorStats2026/CharityExport-20-Apr-2026.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IlseMackinnon\Downloads\wave11_datatables-1.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IlseMackinnon\Downloads\wave11_datatables-1.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https://scvo.sharepoint.com/teamsites/PolicyTeam/Shared%20Documents/Research/Sector%20Stats/SectorStats2026/CharityExport-20-Apr-202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cvo.sharepoint.com/teamsites/PolicyTeam/Shared%20Documents/Research/Sector%20Stats/SectorStats2026/CharityExport-20-Apr-2026.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scvo.sharepoint.com/teamsites/PolicyTeam/Shared%20Documents/Research/Sector%20Stats/SectorStats2026/CharityExport-20-Apr-202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cvo.sharepoint.com/teamsites/PolicyTeam/Shared%20Documents/Research/Sector%20Stats/SectorStats2026/IncomeExpenditureYearonYear202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cvo.sharepoint.com/teamsites/PolicyTeam/Shared%20Documents/Research/Sector%20Stats/SectorStats2026/2026_VoluntarySectorData_forPB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IlseMackinnon\Downloads\wave11_datatables-1.xlsx" TargetMode="External"/><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oleObject" Target="file:///C:\Users\IlseMackinnon\Downloads\wave11_datatables-1.xlsx"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https://scvo.sharepoint.com/teamsites/PolicyTeam/Shared%20Documents/Research/Sector%20Stats/SectorStats2026/2026_VoluntarySectorData_forPBI.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https://scvo.sharepoint.com/teamsites/PolicyTeam/Shared%20Documents/Research/Sector%20Stats/SectorStats2024/PowerBIdata_2024/IncomeTypebyOrgSize2023.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https://scvo.sharepoint.com/teamsites/PolicyTeam/Shared%20Documents/Research/Sector%20Stats/SectorStats2024/Financial%20Data%20for%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VillageHalls!$F$36</c:f>
              <c:strCache>
                <c:ptCount val="1"/>
              </c:strCache>
            </c:strRef>
          </c:tx>
          <c:spPr>
            <a:solidFill>
              <a:srgbClr val="FF5959"/>
            </a:solidFill>
            <a:ln>
              <a:noFill/>
            </a:ln>
            <a:effectLst/>
          </c:spPr>
          <c:invertIfNegative val="0"/>
          <c:dLbls>
            <c:dLbl>
              <c:idx val="8"/>
              <c:tx>
                <c:rich>
                  <a:bodyPr/>
                  <a:lstStyle/>
                  <a:p>
                    <a:r>
                      <a:rPr lang="en-US" dirty="0"/>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67F-4D0E-AEB6-A67ADE297A7F}"/>
                </c:ext>
              </c:extLst>
            </c:dLbl>
            <c:spPr>
              <a:noFill/>
              <a:ln>
                <a:noFill/>
              </a:ln>
              <a:effectLst/>
            </c:spPr>
            <c:txPr>
              <a:bodyPr rot="0" spcFirstLastPara="1" vertOverflow="ellipsis" vert="horz" wrap="square" anchor="ctr" anchorCtr="1"/>
              <a:lstStyle/>
              <a:p>
                <a:pPr>
                  <a:defRPr sz="18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VillageHalls!$E$37:$E$45</c:f>
              <c:strCache>
                <c:ptCount val="9"/>
                <c:pt idx="0">
                  <c:v>1 Large Urban Areas</c:v>
                </c:pt>
                <c:pt idx="1">
                  <c:v>2 Other Urban Areas</c:v>
                </c:pt>
                <c:pt idx="2">
                  <c:v>3 Accessible Small Towns</c:v>
                </c:pt>
                <c:pt idx="3">
                  <c:v>4 Remote Small Towns</c:v>
                </c:pt>
                <c:pt idx="4">
                  <c:v>5 Very Remote Small Towns</c:v>
                </c:pt>
                <c:pt idx="5">
                  <c:v>6 Accessible Rural</c:v>
                </c:pt>
                <c:pt idx="6">
                  <c:v>7 Remote Rural</c:v>
                </c:pt>
                <c:pt idx="7">
                  <c:v>8 Very Remote Rural</c:v>
                </c:pt>
                <c:pt idx="8">
                  <c:v>Not known</c:v>
                </c:pt>
              </c:strCache>
            </c:strRef>
          </c:cat>
          <c:val>
            <c:numRef>
              <c:f>VillageHalls!$F$37:$F$45</c:f>
              <c:numCache>
                <c:formatCode>General</c:formatCode>
                <c:ptCount val="9"/>
                <c:pt idx="0">
                  <c:v>199</c:v>
                </c:pt>
                <c:pt idx="1">
                  <c:v>181</c:v>
                </c:pt>
                <c:pt idx="2">
                  <c:v>86</c:v>
                </c:pt>
                <c:pt idx="3">
                  <c:v>7</c:v>
                </c:pt>
                <c:pt idx="4">
                  <c:v>20</c:v>
                </c:pt>
                <c:pt idx="5">
                  <c:v>498</c:v>
                </c:pt>
                <c:pt idx="6">
                  <c:v>135</c:v>
                </c:pt>
                <c:pt idx="7">
                  <c:v>262</c:v>
                </c:pt>
                <c:pt idx="8">
                  <c:v>34</c:v>
                </c:pt>
              </c:numCache>
            </c:numRef>
          </c:val>
          <c:extLst>
            <c:ext xmlns:c16="http://schemas.microsoft.com/office/drawing/2014/chart" uri="{C3380CC4-5D6E-409C-BE32-E72D297353CC}">
              <c16:uniqueId val="{00000000-8FD9-4D51-B0C4-099C0C262C8F}"/>
            </c:ext>
          </c:extLst>
        </c:ser>
        <c:dLbls>
          <c:showLegendKey val="0"/>
          <c:showVal val="0"/>
          <c:showCatName val="0"/>
          <c:showSerName val="0"/>
          <c:showPercent val="0"/>
          <c:showBubbleSize val="0"/>
        </c:dLbls>
        <c:gapWidth val="32"/>
        <c:axId val="827582800"/>
        <c:axId val="827583760"/>
      </c:barChart>
      <c:catAx>
        <c:axId val="827582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54C5B"/>
                </a:solidFill>
                <a:latin typeface="Arial Black" panose="020B0A04020102020204" pitchFamily="34" charset="0"/>
                <a:ea typeface="+mn-ea"/>
                <a:cs typeface="+mn-cs"/>
              </a:defRPr>
            </a:pPr>
            <a:endParaRPr lang="en-US"/>
          </a:p>
        </c:txPr>
        <c:crossAx val="827583760"/>
        <c:crosses val="autoZero"/>
        <c:auto val="1"/>
        <c:lblAlgn val="ctr"/>
        <c:lblOffset val="100"/>
        <c:noMultiLvlLbl val="0"/>
      </c:catAx>
      <c:valAx>
        <c:axId val="827583760"/>
        <c:scaling>
          <c:orientation val="minMax"/>
        </c:scaling>
        <c:delete val="1"/>
        <c:axPos val="t"/>
        <c:numFmt formatCode="General" sourceLinked="1"/>
        <c:majorTickMark val="none"/>
        <c:minorTickMark val="none"/>
        <c:tickLblPos val="nextTo"/>
        <c:crossAx val="8275828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254C5B"/>
          </a:solidFill>
          <a:latin typeface="Arial Black" panose="020B0A040201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254C5B"/>
                </a:solidFill>
                <a:latin typeface="Arial Black" panose="020B0A04020102020204" pitchFamily="34" charset="0"/>
                <a:ea typeface="+mn-ea"/>
                <a:cs typeface="+mn-cs"/>
              </a:defRPr>
            </a:pPr>
            <a:r>
              <a:rPr lang="en-GB" sz="1800" dirty="0"/>
              <a:t>Village halls - volunteers</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254C5B"/>
              </a:solidFill>
              <a:latin typeface="Arial Black" panose="020B0A04020102020204" pitchFamily="34" charset="0"/>
              <a:ea typeface="+mn-ea"/>
              <a:cs typeface="+mn-cs"/>
            </a:defRPr>
          </a:pPr>
          <a:endParaRPr lang="en-US"/>
        </a:p>
      </c:txPr>
    </c:title>
    <c:autoTitleDeleted val="0"/>
    <c:plotArea>
      <c:layout/>
      <c:barChart>
        <c:barDir val="bar"/>
        <c:grouping val="clustered"/>
        <c:varyColors val="0"/>
        <c:ser>
          <c:idx val="0"/>
          <c:order val="0"/>
          <c:spPr>
            <a:solidFill>
              <a:srgbClr val="FF595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VillageHalls!$A$110:$A$113</c:f>
              <c:strCache>
                <c:ptCount val="4"/>
                <c:pt idx="0">
                  <c:v>0 volunteers</c:v>
                </c:pt>
                <c:pt idx="1">
                  <c:v>1-50 volunteers</c:v>
                </c:pt>
                <c:pt idx="2">
                  <c:v>51-100 volunteers</c:v>
                </c:pt>
                <c:pt idx="3">
                  <c:v>101-250 volunteers</c:v>
                </c:pt>
              </c:strCache>
            </c:strRef>
          </c:cat>
          <c:val>
            <c:numRef>
              <c:f>VillageHalls!$B$110:$B$113</c:f>
              <c:numCache>
                <c:formatCode>0%</c:formatCode>
                <c:ptCount val="4"/>
                <c:pt idx="0">
                  <c:v>0.15314401622718052</c:v>
                </c:pt>
                <c:pt idx="1">
                  <c:v>0.81338742393509122</c:v>
                </c:pt>
                <c:pt idx="2">
                  <c:v>2.5354969574036511E-2</c:v>
                </c:pt>
                <c:pt idx="3">
                  <c:v>7.099391480730223E-3</c:v>
                </c:pt>
              </c:numCache>
            </c:numRef>
          </c:val>
          <c:extLst>
            <c:ext xmlns:c16="http://schemas.microsoft.com/office/drawing/2014/chart" uri="{C3380CC4-5D6E-409C-BE32-E72D297353CC}">
              <c16:uniqueId val="{00000000-8370-4161-AEE4-37A5BF47D277}"/>
            </c:ext>
          </c:extLst>
        </c:ser>
        <c:dLbls>
          <c:showLegendKey val="0"/>
          <c:showVal val="0"/>
          <c:showCatName val="0"/>
          <c:showSerName val="0"/>
          <c:showPercent val="0"/>
          <c:showBubbleSize val="0"/>
        </c:dLbls>
        <c:gapWidth val="182"/>
        <c:axId val="212170943"/>
        <c:axId val="212180063"/>
      </c:barChart>
      <c:catAx>
        <c:axId val="2121709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54C5B"/>
                </a:solidFill>
                <a:latin typeface="Arial Black" panose="020B0A04020102020204" pitchFamily="34" charset="0"/>
                <a:ea typeface="+mn-ea"/>
                <a:cs typeface="+mn-cs"/>
              </a:defRPr>
            </a:pPr>
            <a:endParaRPr lang="en-US"/>
          </a:p>
        </c:txPr>
        <c:crossAx val="212180063"/>
        <c:crosses val="autoZero"/>
        <c:auto val="1"/>
        <c:lblAlgn val="ctr"/>
        <c:lblOffset val="100"/>
        <c:noMultiLvlLbl val="0"/>
      </c:catAx>
      <c:valAx>
        <c:axId val="212180063"/>
        <c:scaling>
          <c:orientation val="minMax"/>
        </c:scaling>
        <c:delete val="1"/>
        <c:axPos val="t"/>
        <c:numFmt formatCode="0%" sourceLinked="1"/>
        <c:majorTickMark val="none"/>
        <c:minorTickMark val="none"/>
        <c:tickLblPos val="nextTo"/>
        <c:crossAx val="212170943"/>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rgbClr val="254C5B"/>
          </a:solidFill>
          <a:latin typeface="Arial Black" panose="020B0A040201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595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Sheet1!$A$89:$A$102</c:f>
              <c:strCache>
                <c:ptCount val="14"/>
                <c:pt idx="0">
                  <c:v>Volunteers can’t afford the travel costs </c:v>
                </c:pt>
                <c:pt idx="1">
                  <c:v>Volunteer apathy due to ‘perma-crisis’ (one crisis after another)</c:v>
                </c:pt>
                <c:pt idx="2">
                  <c:v>Our organisation is unable to make full use of volunteers’ skills </c:v>
                </c:pt>
                <c:pt idx="3">
                  <c:v>Our organisation does not pay volunteers’ expenses</c:v>
                </c:pt>
                <c:pt idx="4">
                  <c:v>Our volunteers are reluctant to claim expenses </c:v>
                </c:pt>
                <c:pt idx="5">
                  <c:v>Our organisation is unable to offer  development and/or enrichment opportunities for volunteers </c:v>
                </c:pt>
                <c:pt idx="6">
                  <c:v>Volunteers seeing the work as a short-term option </c:v>
                </c:pt>
                <c:pt idx="7">
                  <c:v>Volunteers disengaging or losing interest in their work </c:v>
                </c:pt>
                <c:pt idx="8">
                  <c:v>Deterioration in volunteers’ health and wellbeing </c:v>
                </c:pt>
                <c:pt idx="9">
                  <c:v>Lack of a dedicated volunteer coordinator </c:v>
                </c:pt>
                <c:pt idx="10">
                  <c:v>Volunteer fatigue / burnout </c:v>
                </c:pt>
                <c:pt idx="11">
                  <c:v>Lack of staff / volunteer time to support new volunteers </c:v>
                </c:pt>
                <c:pt idx="12">
                  <c:v>People have less time to volunteer</c:v>
                </c:pt>
                <c:pt idx="13">
                  <c:v>Fewer people coming forward to volunteer</c:v>
                </c:pt>
              </c:strCache>
            </c:strRef>
          </c:cat>
          <c:val>
            <c:numRef>
              <c:f>Sheet1!$B$89:$B$102</c:f>
              <c:numCache>
                <c:formatCode>0%</c:formatCode>
                <c:ptCount val="14"/>
                <c:pt idx="0">
                  <c:v>7.5069033231187784E-2</c:v>
                </c:pt>
                <c:pt idx="1">
                  <c:v>0.12691749437896319</c:v>
                </c:pt>
                <c:pt idx="2">
                  <c:v>0.13155754552365395</c:v>
                </c:pt>
                <c:pt idx="3">
                  <c:v>0.14061182738787401</c:v>
                </c:pt>
                <c:pt idx="4">
                  <c:v>0.1578597485510439</c:v>
                </c:pt>
                <c:pt idx="5">
                  <c:v>0.16441093278947658</c:v>
                </c:pt>
                <c:pt idx="6">
                  <c:v>0.17148526263534272</c:v>
                </c:pt>
                <c:pt idx="7">
                  <c:v>0.20466483510004227</c:v>
                </c:pt>
                <c:pt idx="8">
                  <c:v>0.24528283283202293</c:v>
                </c:pt>
                <c:pt idx="9">
                  <c:v>0.30436524337888615</c:v>
                </c:pt>
                <c:pt idx="10">
                  <c:v>0.35786811794372775</c:v>
                </c:pt>
                <c:pt idx="11">
                  <c:v>0.3877886139722736</c:v>
                </c:pt>
                <c:pt idx="12">
                  <c:v>0.57992521718245293</c:v>
                </c:pt>
                <c:pt idx="13">
                  <c:v>0.63636861576314563</c:v>
                </c:pt>
              </c:numCache>
            </c:numRef>
          </c:val>
          <c:extLst>
            <c:ext xmlns:c16="http://schemas.microsoft.com/office/drawing/2014/chart" uri="{C3380CC4-5D6E-409C-BE32-E72D297353CC}">
              <c16:uniqueId val="{00000000-BE2F-48D4-8DD8-06FA7EEEF6B4}"/>
            </c:ext>
          </c:extLst>
        </c:ser>
        <c:dLbls>
          <c:showLegendKey val="0"/>
          <c:showVal val="0"/>
          <c:showCatName val="0"/>
          <c:showSerName val="0"/>
          <c:showPercent val="0"/>
          <c:showBubbleSize val="0"/>
        </c:dLbls>
        <c:gapWidth val="112"/>
        <c:axId val="545220543"/>
        <c:axId val="545233503"/>
      </c:barChart>
      <c:catAx>
        <c:axId val="5452205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54C5B"/>
                </a:solidFill>
                <a:latin typeface="Arial Black" panose="020B0A04020102020204" pitchFamily="34" charset="0"/>
                <a:ea typeface="+mn-ea"/>
                <a:cs typeface="+mn-cs"/>
              </a:defRPr>
            </a:pPr>
            <a:endParaRPr lang="en-US"/>
          </a:p>
        </c:txPr>
        <c:crossAx val="545233503"/>
        <c:crosses val="autoZero"/>
        <c:auto val="1"/>
        <c:lblAlgn val="ctr"/>
        <c:lblOffset val="100"/>
        <c:noMultiLvlLbl val="0"/>
      </c:catAx>
      <c:valAx>
        <c:axId val="545233503"/>
        <c:scaling>
          <c:orientation val="minMax"/>
        </c:scaling>
        <c:delete val="1"/>
        <c:axPos val="b"/>
        <c:numFmt formatCode="0%" sourceLinked="1"/>
        <c:majorTickMark val="none"/>
        <c:minorTickMark val="none"/>
        <c:tickLblPos val="nextTo"/>
        <c:crossAx val="545220543"/>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rgbClr val="254C5B"/>
          </a:solidFill>
          <a:latin typeface="Arial Black" panose="020B0A040201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254C5B"/>
                </a:solidFill>
                <a:latin typeface="Arial Black" panose="020B0A04020102020204" pitchFamily="34" charset="0"/>
                <a:ea typeface="+mn-ea"/>
                <a:cs typeface="+mn-cs"/>
              </a:defRPr>
            </a:pPr>
            <a:r>
              <a:rPr lang="en-GB" sz="1800" b="0" i="0" u="none" strike="noStrike" kern="1200" spc="0" baseline="0" dirty="0">
                <a:solidFill>
                  <a:srgbClr val="254C5B"/>
                </a:solidFill>
                <a:latin typeface="Arial Black" panose="020B0A04020102020204" pitchFamily="34" charset="0"/>
              </a:rPr>
              <a:t>What capacity do you expect your organisation to be operating at in 12 months’ time?</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254C5B"/>
              </a:solidFill>
              <a:latin typeface="Arial Black" panose="020B0A04020102020204" pitchFamily="34" charset="0"/>
              <a:ea typeface="+mn-ea"/>
              <a:cs typeface="+mn-cs"/>
            </a:defRPr>
          </a:pPr>
          <a:endParaRPr lang="en-US"/>
        </a:p>
      </c:txPr>
    </c:title>
    <c:autoTitleDeleted val="0"/>
    <c:plotArea>
      <c:layout/>
      <c:barChart>
        <c:barDir val="bar"/>
        <c:grouping val="clustered"/>
        <c:varyColors val="0"/>
        <c:ser>
          <c:idx val="0"/>
          <c:order val="0"/>
          <c:tx>
            <c:strRef>
              <c:f>Sheet1!$B$107</c:f>
              <c:strCache>
                <c:ptCount val="1"/>
                <c:pt idx="0">
                  <c:v>All Tracker respondents</c:v>
                </c:pt>
              </c:strCache>
            </c:strRef>
          </c:tx>
          <c:spPr>
            <a:solidFill>
              <a:srgbClr val="254C5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Sheet1!$A$108:$A$113</c:f>
              <c:strCache>
                <c:ptCount val="6"/>
                <c:pt idx="0">
                  <c:v>Expanding services or activities compared to now</c:v>
                </c:pt>
                <c:pt idx="1">
                  <c:v>Continuing to deliver services/activities at a similar level</c:v>
                </c:pt>
                <c:pt idx="2">
                  <c:v>Delivering services/activities at a reduced level</c:v>
                </c:pt>
                <c:pt idx="3">
                  <c:v>Changing the way we operate (e.g. restructuring, partnership or merger)</c:v>
                </c:pt>
                <c:pt idx="4">
                  <c:v>No longer delivering services/activities</c:v>
                </c:pt>
                <c:pt idx="5">
                  <c:v>Don’t know / uncertain</c:v>
                </c:pt>
              </c:strCache>
            </c:strRef>
          </c:cat>
          <c:val>
            <c:numRef>
              <c:f>Sheet1!$B$108:$B$113</c:f>
              <c:numCache>
                <c:formatCode>0%</c:formatCode>
                <c:ptCount val="6"/>
                <c:pt idx="0">
                  <c:v>0.26321013122313103</c:v>
                </c:pt>
                <c:pt idx="1">
                  <c:v>0.52412099501464071</c:v>
                </c:pt>
                <c:pt idx="2">
                  <c:v>8.6158386800645415E-2</c:v>
                </c:pt>
                <c:pt idx="3">
                  <c:v>5.6029956344566381E-2</c:v>
                </c:pt>
                <c:pt idx="4">
                  <c:v>8.5026709029950766E-3</c:v>
                </c:pt>
                <c:pt idx="5">
                  <c:v>6.1977859714020402E-2</c:v>
                </c:pt>
              </c:numCache>
            </c:numRef>
          </c:val>
          <c:extLst>
            <c:ext xmlns:c16="http://schemas.microsoft.com/office/drawing/2014/chart" uri="{C3380CC4-5D6E-409C-BE32-E72D297353CC}">
              <c16:uniqueId val="{00000000-7F0D-401D-9503-3CEBEDFE50AD}"/>
            </c:ext>
          </c:extLst>
        </c:ser>
        <c:ser>
          <c:idx val="1"/>
          <c:order val="1"/>
          <c:tx>
            <c:strRef>
              <c:f>Sheet1!$C$107</c:f>
              <c:strCache>
                <c:ptCount val="1"/>
                <c:pt idx="0">
                  <c:v>Community development orgs</c:v>
                </c:pt>
              </c:strCache>
            </c:strRef>
          </c:tx>
          <c:spPr>
            <a:solidFill>
              <a:srgbClr val="FF595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Sheet1!$A$108:$A$113</c:f>
              <c:strCache>
                <c:ptCount val="6"/>
                <c:pt idx="0">
                  <c:v>Expanding services or activities compared to now</c:v>
                </c:pt>
                <c:pt idx="1">
                  <c:v>Continuing to deliver services/activities at a similar level</c:v>
                </c:pt>
                <c:pt idx="2">
                  <c:v>Delivering services/activities at a reduced level</c:v>
                </c:pt>
                <c:pt idx="3">
                  <c:v>Changing the way we operate (e.g. restructuring, partnership or merger)</c:v>
                </c:pt>
                <c:pt idx="4">
                  <c:v>No longer delivering services/activities</c:v>
                </c:pt>
                <c:pt idx="5">
                  <c:v>Don’t know / uncertain</c:v>
                </c:pt>
              </c:strCache>
            </c:strRef>
          </c:cat>
          <c:val>
            <c:numRef>
              <c:f>Sheet1!$C$108:$C$113</c:f>
              <c:numCache>
                <c:formatCode>0%</c:formatCode>
                <c:ptCount val="6"/>
                <c:pt idx="0">
                  <c:v>0.3475140788643622</c:v>
                </c:pt>
                <c:pt idx="1">
                  <c:v>0.5055326283770214</c:v>
                </c:pt>
                <c:pt idx="2">
                  <c:v>7.1301098116726302E-2</c:v>
                </c:pt>
                <c:pt idx="3">
                  <c:v>5.6923693410848394E-2</c:v>
                </c:pt>
                <c:pt idx="4">
                  <c:v>5.070328718374869E-3</c:v>
                </c:pt>
                <c:pt idx="5">
                  <c:v>1.3658172512665934E-2</c:v>
                </c:pt>
              </c:numCache>
            </c:numRef>
          </c:val>
          <c:extLst>
            <c:ext xmlns:c16="http://schemas.microsoft.com/office/drawing/2014/chart" uri="{C3380CC4-5D6E-409C-BE32-E72D297353CC}">
              <c16:uniqueId val="{00000001-7F0D-401D-9503-3CEBEDFE50AD}"/>
            </c:ext>
          </c:extLst>
        </c:ser>
        <c:dLbls>
          <c:showLegendKey val="0"/>
          <c:showVal val="0"/>
          <c:showCatName val="0"/>
          <c:showSerName val="0"/>
          <c:showPercent val="0"/>
          <c:showBubbleSize val="0"/>
        </c:dLbls>
        <c:gapWidth val="182"/>
        <c:axId val="1180506687"/>
        <c:axId val="1180506207"/>
      </c:barChart>
      <c:catAx>
        <c:axId val="11805066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54C5B"/>
                </a:solidFill>
                <a:latin typeface="Arial Black" panose="020B0A04020102020204" pitchFamily="34" charset="0"/>
                <a:ea typeface="+mn-ea"/>
                <a:cs typeface="+mn-cs"/>
              </a:defRPr>
            </a:pPr>
            <a:endParaRPr lang="en-US"/>
          </a:p>
        </c:txPr>
        <c:crossAx val="1180506207"/>
        <c:crosses val="autoZero"/>
        <c:auto val="1"/>
        <c:lblAlgn val="ctr"/>
        <c:lblOffset val="100"/>
        <c:noMultiLvlLbl val="0"/>
      </c:catAx>
      <c:valAx>
        <c:axId val="1180506207"/>
        <c:scaling>
          <c:orientation val="minMax"/>
        </c:scaling>
        <c:delete val="1"/>
        <c:axPos val="t"/>
        <c:numFmt formatCode="0%" sourceLinked="1"/>
        <c:majorTickMark val="none"/>
        <c:minorTickMark val="none"/>
        <c:tickLblPos val="nextTo"/>
        <c:crossAx val="1180506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254C5B"/>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rgbClr val="254C5B"/>
          </a:solidFill>
          <a:latin typeface="Arial Black" panose="020B0A040201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VillageHalls!$N$51</c:f>
              <c:strCache>
                <c:ptCount val="1"/>
                <c:pt idx="0">
                  <c:v>Village Halls</c:v>
                </c:pt>
              </c:strCache>
            </c:strRef>
          </c:tx>
          <c:spPr>
            <a:solidFill>
              <a:srgbClr val="FF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959"/>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VillageHalls!$M$52:$M$57</c:f>
              <c:strCache>
                <c:ptCount val="6"/>
                <c:pt idx="0">
                  <c:v>Company (registered with Companies House)</c:v>
                </c:pt>
                <c:pt idx="1">
                  <c:v>SCIO (Scottish Charitable Incorporated Organisation)</c:v>
                </c:pt>
                <c:pt idx="2">
                  <c:v>Trust </c:v>
                </c:pt>
                <c:pt idx="3">
                  <c:v>Unincorporated association</c:v>
                </c:pt>
                <c:pt idx="4">
                  <c:v>Registered Society</c:v>
                </c:pt>
                <c:pt idx="5">
                  <c:v>Other</c:v>
                </c:pt>
              </c:strCache>
            </c:strRef>
          </c:cat>
          <c:val>
            <c:numRef>
              <c:f>VillageHalls!$N$52:$N$57</c:f>
              <c:numCache>
                <c:formatCode>0%</c:formatCode>
                <c:ptCount val="6"/>
                <c:pt idx="0">
                  <c:v>0.12177777777777778</c:v>
                </c:pt>
                <c:pt idx="1">
                  <c:v>0.38933333333333331</c:v>
                </c:pt>
                <c:pt idx="2">
                  <c:v>0.16977777777777778</c:v>
                </c:pt>
                <c:pt idx="3">
                  <c:v>0.30844444444444447</c:v>
                </c:pt>
                <c:pt idx="4">
                  <c:v>0</c:v>
                </c:pt>
                <c:pt idx="5">
                  <c:v>1.0666666666666666E-2</c:v>
                </c:pt>
              </c:numCache>
            </c:numRef>
          </c:val>
          <c:extLst>
            <c:ext xmlns:c16="http://schemas.microsoft.com/office/drawing/2014/chart" uri="{C3380CC4-5D6E-409C-BE32-E72D297353CC}">
              <c16:uniqueId val="{00000000-2471-40C5-ADA8-4E73012878A5}"/>
            </c:ext>
          </c:extLst>
        </c:ser>
        <c:ser>
          <c:idx val="1"/>
          <c:order val="1"/>
          <c:tx>
            <c:strRef>
              <c:f>VillageHalls!$O$51</c:f>
              <c:strCache>
                <c:ptCount val="1"/>
                <c:pt idx="0">
                  <c:v>All other charities</c:v>
                </c:pt>
              </c:strCache>
            </c:strRef>
          </c:tx>
          <c:spPr>
            <a:pattFill prst="pct75">
              <a:fgClr>
                <a:srgbClr val="254C5B"/>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VillageHalls!$M$52:$M$57</c:f>
              <c:strCache>
                <c:ptCount val="6"/>
                <c:pt idx="0">
                  <c:v>Company (registered with Companies House)</c:v>
                </c:pt>
                <c:pt idx="1">
                  <c:v>SCIO (Scottish Charitable Incorporated Organisation)</c:v>
                </c:pt>
                <c:pt idx="2">
                  <c:v>Trust </c:v>
                </c:pt>
                <c:pt idx="3">
                  <c:v>Unincorporated association</c:v>
                </c:pt>
                <c:pt idx="4">
                  <c:v>Registered Society</c:v>
                </c:pt>
                <c:pt idx="5">
                  <c:v>Other</c:v>
                </c:pt>
              </c:strCache>
            </c:strRef>
          </c:cat>
          <c:val>
            <c:numRef>
              <c:f>VillageHalls!$O$52:$O$57</c:f>
              <c:numCache>
                <c:formatCode>0%</c:formatCode>
                <c:ptCount val="6"/>
                <c:pt idx="0">
                  <c:v>0.1629794178982682</c:v>
                </c:pt>
                <c:pt idx="1">
                  <c:v>0.32668419620999184</c:v>
                </c:pt>
                <c:pt idx="2">
                  <c:v>0.11759905703146251</c:v>
                </c:pt>
                <c:pt idx="3">
                  <c:v>0.37124852661166019</c:v>
                </c:pt>
                <c:pt idx="4">
                  <c:v>6.70958382446278E-3</c:v>
                </c:pt>
                <c:pt idx="5">
                  <c:v>1.4779218424154502E-2</c:v>
                </c:pt>
              </c:numCache>
            </c:numRef>
          </c:val>
          <c:extLst>
            <c:ext xmlns:c16="http://schemas.microsoft.com/office/drawing/2014/chart" uri="{C3380CC4-5D6E-409C-BE32-E72D297353CC}">
              <c16:uniqueId val="{00000001-2471-40C5-ADA8-4E73012878A5}"/>
            </c:ext>
          </c:extLst>
        </c:ser>
        <c:dLbls>
          <c:showLegendKey val="0"/>
          <c:showVal val="0"/>
          <c:showCatName val="0"/>
          <c:showSerName val="0"/>
          <c:showPercent val="0"/>
          <c:showBubbleSize val="0"/>
        </c:dLbls>
        <c:gapWidth val="73"/>
        <c:axId val="1788509343"/>
        <c:axId val="1788504543"/>
      </c:barChart>
      <c:catAx>
        <c:axId val="17885093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54C5B"/>
                </a:solidFill>
                <a:latin typeface="Arial Black" panose="020B0A04020102020204" pitchFamily="34" charset="0"/>
                <a:ea typeface="+mn-ea"/>
                <a:cs typeface="+mn-cs"/>
              </a:defRPr>
            </a:pPr>
            <a:endParaRPr lang="en-US"/>
          </a:p>
        </c:txPr>
        <c:crossAx val="1788504543"/>
        <c:crosses val="autoZero"/>
        <c:auto val="1"/>
        <c:lblAlgn val="ctr"/>
        <c:lblOffset val="100"/>
        <c:noMultiLvlLbl val="0"/>
      </c:catAx>
      <c:valAx>
        <c:axId val="1788504543"/>
        <c:scaling>
          <c:orientation val="minMax"/>
        </c:scaling>
        <c:delete val="1"/>
        <c:axPos val="t"/>
        <c:numFmt formatCode="0%" sourceLinked="1"/>
        <c:majorTickMark val="none"/>
        <c:minorTickMark val="none"/>
        <c:tickLblPos val="nextTo"/>
        <c:crossAx val="1788509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54C5B"/>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rgbClr val="254C5B"/>
          </a:solidFill>
          <a:latin typeface="Arial Black" panose="020B0A040201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03875968992248E-2"/>
          <c:y val="6.6745859871676944E-2"/>
          <c:w val="0.7006015630328184"/>
          <c:h val="0.71645039524288634"/>
        </c:manualLayout>
      </c:layout>
      <c:barChart>
        <c:barDir val="col"/>
        <c:grouping val="clustered"/>
        <c:varyColors val="0"/>
        <c:ser>
          <c:idx val="0"/>
          <c:order val="0"/>
          <c:tx>
            <c:strRef>
              <c:f>VillageHalls!$Q$82</c:f>
              <c:strCache>
                <c:ptCount val="1"/>
                <c:pt idx="0">
                  <c:v>Company (registered with Companies House)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VillageHalls!$P$83:$P$86</c:f>
              <c:strCache>
                <c:ptCount val="4"/>
                <c:pt idx="0">
                  <c:v>Pre 1975</c:v>
                </c:pt>
                <c:pt idx="1">
                  <c:v>1975-2009</c:v>
                </c:pt>
                <c:pt idx="2">
                  <c:v>2010-2019</c:v>
                </c:pt>
                <c:pt idx="3">
                  <c:v>2020-2026</c:v>
                </c:pt>
              </c:strCache>
            </c:strRef>
          </c:cat>
          <c:val>
            <c:numRef>
              <c:f>VillageHalls!$Q$83:$Q$86</c:f>
              <c:numCache>
                <c:formatCode>0%</c:formatCode>
                <c:ptCount val="4"/>
                <c:pt idx="0">
                  <c:v>6.25E-2</c:v>
                </c:pt>
                <c:pt idx="1">
                  <c:v>0.18432203389830509</c:v>
                </c:pt>
                <c:pt idx="2">
                  <c:v>0.10655737704918032</c:v>
                </c:pt>
                <c:pt idx="3">
                  <c:v>5.5793991416309016E-2</c:v>
                </c:pt>
              </c:numCache>
            </c:numRef>
          </c:val>
          <c:extLst>
            <c:ext xmlns:c16="http://schemas.microsoft.com/office/drawing/2014/chart" uri="{C3380CC4-5D6E-409C-BE32-E72D297353CC}">
              <c16:uniqueId val="{00000000-3A34-41EB-9104-3044575E3461}"/>
            </c:ext>
          </c:extLst>
        </c:ser>
        <c:ser>
          <c:idx val="1"/>
          <c:order val="1"/>
          <c:tx>
            <c:strRef>
              <c:f>VillageHalls!$R$82</c:f>
              <c:strCache>
                <c:ptCount val="1"/>
                <c:pt idx="0">
                  <c:v>Trust (founding document is a deed of trust)</c:v>
                </c:pt>
              </c:strCache>
            </c:strRef>
          </c:tx>
          <c:spPr>
            <a:solidFill>
              <a:srgbClr val="BBFD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VillageHalls!$P$83:$P$86</c:f>
              <c:strCache>
                <c:ptCount val="4"/>
                <c:pt idx="0">
                  <c:v>Pre 1975</c:v>
                </c:pt>
                <c:pt idx="1">
                  <c:v>1975-2009</c:v>
                </c:pt>
                <c:pt idx="2">
                  <c:v>2010-2019</c:v>
                </c:pt>
                <c:pt idx="3">
                  <c:v>2020-2026</c:v>
                </c:pt>
              </c:strCache>
            </c:strRef>
          </c:cat>
          <c:val>
            <c:numRef>
              <c:f>VillageHalls!$R$83:$R$86</c:f>
              <c:numCache>
                <c:formatCode>0%</c:formatCode>
                <c:ptCount val="4"/>
                <c:pt idx="0">
                  <c:v>0.38636363636363635</c:v>
                </c:pt>
                <c:pt idx="1">
                  <c:v>0.20550847457627119</c:v>
                </c:pt>
                <c:pt idx="2">
                  <c:v>9.4262295081967207E-2</c:v>
                </c:pt>
                <c:pt idx="3">
                  <c:v>1.2875536480686695E-2</c:v>
                </c:pt>
              </c:numCache>
            </c:numRef>
          </c:val>
          <c:extLst>
            <c:ext xmlns:c16="http://schemas.microsoft.com/office/drawing/2014/chart" uri="{C3380CC4-5D6E-409C-BE32-E72D297353CC}">
              <c16:uniqueId val="{00000001-3A34-41EB-9104-3044575E3461}"/>
            </c:ext>
          </c:extLst>
        </c:ser>
        <c:ser>
          <c:idx val="2"/>
          <c:order val="2"/>
          <c:tx>
            <c:strRef>
              <c:f>VillageHalls!$S$82</c:f>
              <c:strCache>
                <c:ptCount val="1"/>
                <c:pt idx="0">
                  <c:v>Unincorporated association</c:v>
                </c:pt>
              </c:strCache>
            </c:strRef>
          </c:tx>
          <c:spPr>
            <a:solidFill>
              <a:srgbClr val="254C5B">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VillageHalls!$P$83:$P$86</c:f>
              <c:strCache>
                <c:ptCount val="4"/>
                <c:pt idx="0">
                  <c:v>Pre 1975</c:v>
                </c:pt>
                <c:pt idx="1">
                  <c:v>1975-2009</c:v>
                </c:pt>
                <c:pt idx="2">
                  <c:v>2010-2019</c:v>
                </c:pt>
                <c:pt idx="3">
                  <c:v>2020-2026</c:v>
                </c:pt>
              </c:strCache>
            </c:strRef>
          </c:cat>
          <c:val>
            <c:numRef>
              <c:f>VillageHalls!$S$83:$S$86</c:f>
              <c:numCache>
                <c:formatCode>0%</c:formatCode>
                <c:ptCount val="4"/>
                <c:pt idx="0">
                  <c:v>0.44886363636363635</c:v>
                </c:pt>
                <c:pt idx="1">
                  <c:v>0.50635593220338981</c:v>
                </c:pt>
                <c:pt idx="2">
                  <c:v>0.11065573770491803</c:v>
                </c:pt>
                <c:pt idx="3">
                  <c:v>8.5836909871244635E-3</c:v>
                </c:pt>
              </c:numCache>
            </c:numRef>
          </c:val>
          <c:extLst>
            <c:ext xmlns:c16="http://schemas.microsoft.com/office/drawing/2014/chart" uri="{C3380CC4-5D6E-409C-BE32-E72D297353CC}">
              <c16:uniqueId val="{00000002-3A34-41EB-9104-3044575E3461}"/>
            </c:ext>
          </c:extLst>
        </c:ser>
        <c:ser>
          <c:idx val="3"/>
          <c:order val="3"/>
          <c:tx>
            <c:strRef>
              <c:f>VillageHalls!$T$82</c:f>
              <c:strCache>
                <c:ptCount val="1"/>
                <c:pt idx="0">
                  <c:v>SCIO (Scottish Charitable Incorporated Organisation)</c:v>
                </c:pt>
              </c:strCache>
            </c:strRef>
          </c:tx>
          <c:spPr>
            <a:solidFill>
              <a:srgbClr val="FF595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VillageHalls!$P$83:$P$86</c:f>
              <c:strCache>
                <c:ptCount val="4"/>
                <c:pt idx="0">
                  <c:v>Pre 1975</c:v>
                </c:pt>
                <c:pt idx="1">
                  <c:v>1975-2009</c:v>
                </c:pt>
                <c:pt idx="2">
                  <c:v>2010-2019</c:v>
                </c:pt>
                <c:pt idx="3">
                  <c:v>2020-2026</c:v>
                </c:pt>
              </c:strCache>
            </c:strRef>
          </c:cat>
          <c:val>
            <c:numRef>
              <c:f>VillageHalls!$T$83:$T$86</c:f>
              <c:numCache>
                <c:formatCode>0%</c:formatCode>
                <c:ptCount val="4"/>
                <c:pt idx="0">
                  <c:v>7.9545454545454544E-2</c:v>
                </c:pt>
                <c:pt idx="1">
                  <c:v>8.6864406779661021E-2</c:v>
                </c:pt>
                <c:pt idx="2">
                  <c:v>0.68852459016393441</c:v>
                </c:pt>
                <c:pt idx="3">
                  <c:v>0.92274678111587982</c:v>
                </c:pt>
              </c:numCache>
            </c:numRef>
          </c:val>
          <c:extLst>
            <c:ext xmlns:c16="http://schemas.microsoft.com/office/drawing/2014/chart" uri="{C3380CC4-5D6E-409C-BE32-E72D297353CC}">
              <c16:uniqueId val="{00000003-3A34-41EB-9104-3044575E3461}"/>
            </c:ext>
          </c:extLst>
        </c:ser>
        <c:dLbls>
          <c:showLegendKey val="0"/>
          <c:showVal val="0"/>
          <c:showCatName val="0"/>
          <c:showSerName val="0"/>
          <c:showPercent val="0"/>
          <c:showBubbleSize val="0"/>
        </c:dLbls>
        <c:gapWidth val="219"/>
        <c:overlap val="-27"/>
        <c:axId val="1873135839"/>
        <c:axId val="1873135359"/>
      </c:barChart>
      <c:catAx>
        <c:axId val="187313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254C5B"/>
                </a:solidFill>
                <a:latin typeface="Arial Black" panose="020B0A04020102020204" pitchFamily="34" charset="0"/>
                <a:ea typeface="+mn-ea"/>
                <a:cs typeface="+mn-cs"/>
              </a:defRPr>
            </a:pPr>
            <a:endParaRPr lang="en-US"/>
          </a:p>
        </c:txPr>
        <c:crossAx val="1873135359"/>
        <c:crosses val="autoZero"/>
        <c:auto val="1"/>
        <c:lblAlgn val="ctr"/>
        <c:lblOffset val="100"/>
        <c:noMultiLvlLbl val="0"/>
      </c:catAx>
      <c:valAx>
        <c:axId val="1873135359"/>
        <c:scaling>
          <c:orientation val="minMax"/>
        </c:scaling>
        <c:delete val="1"/>
        <c:axPos val="l"/>
        <c:numFmt formatCode="0%" sourceLinked="1"/>
        <c:majorTickMark val="none"/>
        <c:minorTickMark val="none"/>
        <c:tickLblPos val="nextTo"/>
        <c:crossAx val="1873135839"/>
        <c:crosses val="autoZero"/>
        <c:crossBetween val="between"/>
      </c:valAx>
      <c:spPr>
        <a:noFill/>
        <a:ln>
          <a:noFill/>
        </a:ln>
        <a:effectLst/>
      </c:spPr>
    </c:plotArea>
    <c:legend>
      <c:legendPos val="r"/>
      <c:layout>
        <c:manualLayout>
          <c:xMode val="edge"/>
          <c:yMode val="edge"/>
          <c:x val="0.77466460251037172"/>
          <c:y val="0.12961357839156748"/>
          <c:w val="0.19726244297233572"/>
          <c:h val="0.7152578786051432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254C5B"/>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rgbClr val="254C5B"/>
          </a:solidFill>
          <a:latin typeface="Arial Black" panose="020B0A040201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03771491957847E-2"/>
          <c:y val="2.9993183367416496E-2"/>
          <c:w val="0.95119245701608435"/>
          <c:h val="0.72413868094088507"/>
        </c:manualLayout>
      </c:layout>
      <c:barChart>
        <c:barDir val="col"/>
        <c:grouping val="clustered"/>
        <c:varyColors val="0"/>
        <c:ser>
          <c:idx val="0"/>
          <c:order val="0"/>
          <c:tx>
            <c:strRef>
              <c:f>VillageHalls!$N$34</c:f>
              <c:strCache>
                <c:ptCount val="1"/>
                <c:pt idx="0">
                  <c:v>Village Halls</c:v>
                </c:pt>
              </c:strCache>
            </c:strRef>
          </c:tx>
          <c:spPr>
            <a:solidFill>
              <a:srgbClr val="FF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5959"/>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VillageHalls!$M$35:$M$38</c:f>
              <c:strCache>
                <c:ptCount val="4"/>
                <c:pt idx="0">
                  <c:v>Pre 1975</c:v>
                </c:pt>
                <c:pt idx="1">
                  <c:v>1975-2009</c:v>
                </c:pt>
                <c:pt idx="2">
                  <c:v>2010-2019</c:v>
                </c:pt>
                <c:pt idx="3">
                  <c:v>2020-2026</c:v>
                </c:pt>
              </c:strCache>
            </c:strRef>
          </c:cat>
          <c:val>
            <c:numRef>
              <c:f>VillageHalls!$N$35:$N$38</c:f>
              <c:numCache>
                <c:formatCode>0%</c:formatCode>
                <c:ptCount val="4"/>
                <c:pt idx="0">
                  <c:v>0.15644444444444444</c:v>
                </c:pt>
                <c:pt idx="1">
                  <c:v>0.41955555555555557</c:v>
                </c:pt>
                <c:pt idx="2">
                  <c:v>0.21688888888888888</c:v>
                </c:pt>
                <c:pt idx="3">
                  <c:v>0.20711111111111111</c:v>
                </c:pt>
              </c:numCache>
            </c:numRef>
          </c:val>
          <c:extLst>
            <c:ext xmlns:c16="http://schemas.microsoft.com/office/drawing/2014/chart" uri="{C3380CC4-5D6E-409C-BE32-E72D297353CC}">
              <c16:uniqueId val="{00000000-829A-4B9D-968E-9E92F96485EF}"/>
            </c:ext>
          </c:extLst>
        </c:ser>
        <c:dLbls>
          <c:showLegendKey val="0"/>
          <c:showVal val="0"/>
          <c:showCatName val="0"/>
          <c:showSerName val="0"/>
          <c:showPercent val="0"/>
          <c:showBubbleSize val="0"/>
        </c:dLbls>
        <c:gapWidth val="219"/>
        <c:overlap val="-27"/>
        <c:axId val="2074072783"/>
        <c:axId val="2074071343"/>
      </c:barChart>
      <c:catAx>
        <c:axId val="207407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254C5B"/>
                </a:solidFill>
                <a:latin typeface="Arial" panose="020B0604020202020204" pitchFamily="34" charset="0"/>
                <a:ea typeface="+mn-ea"/>
                <a:cs typeface="Arial" panose="020B0604020202020204" pitchFamily="34" charset="0"/>
              </a:defRPr>
            </a:pPr>
            <a:endParaRPr lang="en-US"/>
          </a:p>
        </c:txPr>
        <c:crossAx val="2074071343"/>
        <c:crosses val="autoZero"/>
        <c:auto val="1"/>
        <c:lblAlgn val="ctr"/>
        <c:lblOffset val="100"/>
        <c:noMultiLvlLbl val="0"/>
      </c:catAx>
      <c:valAx>
        <c:axId val="2074071343"/>
        <c:scaling>
          <c:orientation val="minMax"/>
        </c:scaling>
        <c:delete val="1"/>
        <c:axPos val="l"/>
        <c:numFmt formatCode="0%" sourceLinked="1"/>
        <c:majorTickMark val="none"/>
        <c:minorTickMark val="none"/>
        <c:tickLblPos val="nextTo"/>
        <c:crossAx val="2074072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254C5B"/>
                </a:solidFill>
                <a:latin typeface="Arial Black" panose="020B0A04020102020204" pitchFamily="34" charset="0"/>
                <a:ea typeface="+mn-ea"/>
                <a:cs typeface="+mn-cs"/>
              </a:defRPr>
            </a:pPr>
            <a:r>
              <a:rPr lang="en-GB" dirty="0"/>
              <a:t>Scottish</a:t>
            </a:r>
            <a:r>
              <a:rPr lang="en-GB" baseline="0" dirty="0"/>
              <a:t> Charity income 2015 to 2025</a:t>
            </a:r>
            <a:endParaRPr lang="en-GB" dirty="0"/>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254C5B"/>
              </a:solidFill>
              <a:latin typeface="Arial Black" panose="020B0A04020102020204" pitchFamily="34" charset="0"/>
              <a:ea typeface="+mn-ea"/>
              <a:cs typeface="+mn-cs"/>
            </a:defRPr>
          </a:pPr>
          <a:endParaRPr lang="en-GB"/>
        </a:p>
      </c:txPr>
    </c:title>
    <c:autoTitleDeleted val="0"/>
    <c:plotArea>
      <c:layout/>
      <c:lineChart>
        <c:grouping val="standard"/>
        <c:varyColors val="0"/>
        <c:ser>
          <c:idx val="0"/>
          <c:order val="0"/>
          <c:tx>
            <c:strRef>
              <c:f>IncomeExpendYears2025_GDPdefl!$B$23</c:f>
              <c:strCache>
                <c:ptCount val="1"/>
                <c:pt idx="0">
                  <c:v>Income (inflation adjusted)</c:v>
                </c:pt>
              </c:strCache>
            </c:strRef>
          </c:tx>
          <c:spPr>
            <a:ln w="50800" cap="rnd">
              <a:solidFill>
                <a:srgbClr val="254C5B"/>
              </a:solidFill>
              <a:round/>
            </a:ln>
            <a:effectLst/>
          </c:spPr>
          <c:marker>
            <c:symbol val="none"/>
          </c:marker>
          <c:cat>
            <c:strRef>
              <c:f>IncomeExpendYears2025_GDPdefl!$A$24:$A$34</c:f>
              <c:strCache>
                <c:ptCount val="11"/>
                <c:pt idx="0">
                  <c:v>2014-15</c:v>
                </c:pt>
                <c:pt idx="1">
                  <c:v>2015-16</c:v>
                </c:pt>
                <c:pt idx="2">
                  <c:v>2016-17</c:v>
                </c:pt>
                <c:pt idx="3">
                  <c:v>2017-18</c:v>
                </c:pt>
                <c:pt idx="4">
                  <c:v>2018-19</c:v>
                </c:pt>
                <c:pt idx="5">
                  <c:v>2019-20</c:v>
                </c:pt>
                <c:pt idx="6">
                  <c:v>2020-21</c:v>
                </c:pt>
                <c:pt idx="7">
                  <c:v>2021/22</c:v>
                </c:pt>
                <c:pt idx="8">
                  <c:v>2022/23</c:v>
                </c:pt>
                <c:pt idx="9">
                  <c:v>2023/24</c:v>
                </c:pt>
                <c:pt idx="10">
                  <c:v>2024/25</c:v>
                </c:pt>
              </c:strCache>
            </c:strRef>
          </c:cat>
          <c:val>
            <c:numRef>
              <c:f>IncomeExpendYears2025_GDPdefl!$B$24:$B$34</c:f>
              <c:numCache>
                <c:formatCode>"£"#,##0,,\ "m"</c:formatCode>
                <c:ptCount val="11"/>
                <c:pt idx="0">
                  <c:v>7385468160.7359161</c:v>
                </c:pt>
                <c:pt idx="1">
                  <c:v>7565148376.5718641</c:v>
                </c:pt>
                <c:pt idx="2">
                  <c:v>7935823255.4102144</c:v>
                </c:pt>
                <c:pt idx="3">
                  <c:v>8661798824.6434574</c:v>
                </c:pt>
                <c:pt idx="4">
                  <c:v>8805284902.7613373</c:v>
                </c:pt>
                <c:pt idx="5">
                  <c:v>8570828647.6285954</c:v>
                </c:pt>
                <c:pt idx="6">
                  <c:v>8708716769.8748627</c:v>
                </c:pt>
                <c:pt idx="7">
                  <c:v>8884875514.3844357</c:v>
                </c:pt>
                <c:pt idx="8">
                  <c:v>8807754792.6428623</c:v>
                </c:pt>
                <c:pt idx="9">
                  <c:v>9246279422.4170895</c:v>
                </c:pt>
                <c:pt idx="10">
                  <c:v>9473197625</c:v>
                </c:pt>
              </c:numCache>
            </c:numRef>
          </c:val>
          <c:smooth val="0"/>
          <c:extLst>
            <c:ext xmlns:c16="http://schemas.microsoft.com/office/drawing/2014/chart" uri="{C3380CC4-5D6E-409C-BE32-E72D297353CC}">
              <c16:uniqueId val="{00000000-0EFE-4916-BE22-56D75EE2CAED}"/>
            </c:ext>
          </c:extLst>
        </c:ser>
        <c:ser>
          <c:idx val="1"/>
          <c:order val="1"/>
          <c:tx>
            <c:strRef>
              <c:f>IncomeExpendYears2025_GDPdefl!$C$23</c:f>
              <c:strCache>
                <c:ptCount val="1"/>
                <c:pt idx="0">
                  <c:v>Expenditure (inflation adjusted)</c:v>
                </c:pt>
              </c:strCache>
            </c:strRef>
          </c:tx>
          <c:spPr>
            <a:ln w="50800" cap="rnd">
              <a:solidFill>
                <a:srgbClr val="FF5959"/>
              </a:solidFill>
              <a:round/>
            </a:ln>
            <a:effectLst/>
          </c:spPr>
          <c:marker>
            <c:symbol val="none"/>
          </c:marker>
          <c:cat>
            <c:strRef>
              <c:f>IncomeExpendYears2025_GDPdefl!$A$24:$A$34</c:f>
              <c:strCache>
                <c:ptCount val="11"/>
                <c:pt idx="0">
                  <c:v>2014-15</c:v>
                </c:pt>
                <c:pt idx="1">
                  <c:v>2015-16</c:v>
                </c:pt>
                <c:pt idx="2">
                  <c:v>2016-17</c:v>
                </c:pt>
                <c:pt idx="3">
                  <c:v>2017-18</c:v>
                </c:pt>
                <c:pt idx="4">
                  <c:v>2018-19</c:v>
                </c:pt>
                <c:pt idx="5">
                  <c:v>2019-20</c:v>
                </c:pt>
                <c:pt idx="6">
                  <c:v>2020-21</c:v>
                </c:pt>
                <c:pt idx="7">
                  <c:v>2021/22</c:v>
                </c:pt>
                <c:pt idx="8">
                  <c:v>2022/23</c:v>
                </c:pt>
                <c:pt idx="9">
                  <c:v>2023/24</c:v>
                </c:pt>
                <c:pt idx="10">
                  <c:v>2024/25</c:v>
                </c:pt>
              </c:strCache>
            </c:strRef>
          </c:cat>
          <c:val>
            <c:numRef>
              <c:f>IncomeExpendYears2025_GDPdefl!$C$24:$C$34</c:f>
              <c:numCache>
                <c:formatCode>"£"#,##0,,\ "m"</c:formatCode>
                <c:ptCount val="11"/>
                <c:pt idx="0">
                  <c:v>6956144360.0610323</c:v>
                </c:pt>
                <c:pt idx="1">
                  <c:v>7201687253.278657</c:v>
                </c:pt>
                <c:pt idx="2">
                  <c:v>7555453491.1827354</c:v>
                </c:pt>
                <c:pt idx="3">
                  <c:v>8164907516.9643478</c:v>
                </c:pt>
                <c:pt idx="4">
                  <c:v>8489767790.4441004</c:v>
                </c:pt>
                <c:pt idx="5">
                  <c:v>8069771754.8549271</c:v>
                </c:pt>
                <c:pt idx="6">
                  <c:v>8123662499.6367893</c:v>
                </c:pt>
                <c:pt idx="7">
                  <c:v>8524510351.8435364</c:v>
                </c:pt>
                <c:pt idx="8">
                  <c:v>8427964770.1944313</c:v>
                </c:pt>
                <c:pt idx="9">
                  <c:v>9142372972.4441891</c:v>
                </c:pt>
                <c:pt idx="10">
                  <c:v>9335324945</c:v>
                </c:pt>
              </c:numCache>
            </c:numRef>
          </c:val>
          <c:smooth val="0"/>
          <c:extLst>
            <c:ext xmlns:c16="http://schemas.microsoft.com/office/drawing/2014/chart" uri="{C3380CC4-5D6E-409C-BE32-E72D297353CC}">
              <c16:uniqueId val="{00000001-0EFE-4916-BE22-56D75EE2CAED}"/>
            </c:ext>
          </c:extLst>
        </c:ser>
        <c:dLbls>
          <c:showLegendKey val="0"/>
          <c:showVal val="0"/>
          <c:showCatName val="0"/>
          <c:showSerName val="0"/>
          <c:showPercent val="0"/>
          <c:showBubbleSize val="0"/>
        </c:dLbls>
        <c:smooth val="0"/>
        <c:axId val="1866077823"/>
        <c:axId val="1866075903"/>
      </c:lineChart>
      <c:catAx>
        <c:axId val="186607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54C5B"/>
                </a:solidFill>
                <a:latin typeface="Arial Black" panose="020B0A04020102020204" pitchFamily="34" charset="0"/>
                <a:ea typeface="+mn-ea"/>
                <a:cs typeface="+mn-cs"/>
              </a:defRPr>
            </a:pPr>
            <a:endParaRPr lang="en-US"/>
          </a:p>
        </c:txPr>
        <c:crossAx val="1866075903"/>
        <c:crosses val="autoZero"/>
        <c:auto val="1"/>
        <c:lblAlgn val="ctr"/>
        <c:lblOffset val="100"/>
        <c:noMultiLvlLbl val="0"/>
      </c:catAx>
      <c:valAx>
        <c:axId val="1866075903"/>
        <c:scaling>
          <c:orientation val="minMax"/>
          <c:min val="5000000000"/>
        </c:scaling>
        <c:delete val="0"/>
        <c:axPos val="l"/>
        <c:majorGridlines>
          <c:spPr>
            <a:ln w="9525" cap="flat" cmpd="sng" algn="ctr">
              <a:solidFill>
                <a:schemeClr val="tx1">
                  <a:lumMod val="15000"/>
                  <a:lumOff val="85000"/>
                </a:schemeClr>
              </a:solidFill>
              <a:round/>
            </a:ln>
            <a:effectLst/>
          </c:spPr>
        </c:majorGridlines>
        <c:numFmt formatCode="&quot;£&quot;#,##0,,\ &quot;m&quot;"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254C5B"/>
                </a:solidFill>
                <a:latin typeface="Arial Black" panose="020B0A04020102020204" pitchFamily="34" charset="0"/>
                <a:ea typeface="+mn-ea"/>
                <a:cs typeface="+mn-cs"/>
              </a:defRPr>
            </a:pPr>
            <a:endParaRPr lang="en-US"/>
          </a:p>
        </c:txPr>
        <c:crossAx val="1866077823"/>
        <c:crosses val="autoZero"/>
        <c:crossBetween val="between"/>
        <c:minorUnit val="1000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254C5B"/>
              </a:solidFill>
              <a:latin typeface="Arial Black" panose="020B0A040201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rgbClr val="254C5B"/>
          </a:solidFill>
          <a:latin typeface="Arial Black" panose="020B0A040201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254C5B"/>
                </a:solidFill>
                <a:latin typeface="Arial Black" panose="020B0A04020102020204" pitchFamily="34" charset="0"/>
                <a:ea typeface="+mn-ea"/>
                <a:cs typeface="+mn-cs"/>
              </a:defRPr>
            </a:pPr>
            <a:r>
              <a:rPr lang="en-US"/>
              <a:t>Village Halls Income and Expenditure, 2021 -2025 </a:t>
            </a:r>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254C5B"/>
              </a:solidFill>
              <a:latin typeface="Arial Black" panose="020B0A04020102020204" pitchFamily="34" charset="0"/>
              <a:ea typeface="+mn-ea"/>
              <a:cs typeface="+mn-cs"/>
            </a:defRPr>
          </a:pPr>
          <a:endParaRPr lang="en-US"/>
        </a:p>
      </c:txPr>
    </c:title>
    <c:autoTitleDeleted val="0"/>
    <c:plotArea>
      <c:layout/>
      <c:barChart>
        <c:barDir val="col"/>
        <c:grouping val="clustered"/>
        <c:varyColors val="0"/>
        <c:ser>
          <c:idx val="0"/>
          <c:order val="0"/>
          <c:tx>
            <c:strRef>
              <c:f>VillageHalls!$I$1</c:f>
              <c:strCache>
                <c:ptCount val="1"/>
                <c:pt idx="0">
                  <c:v>Income</c:v>
                </c:pt>
              </c:strCache>
            </c:strRef>
          </c:tx>
          <c:spPr>
            <a:solidFill>
              <a:srgbClr val="254C5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VillageHalls!$H$2:$H$4</c:f>
              <c:numCache>
                <c:formatCode>General</c:formatCode>
                <c:ptCount val="3"/>
                <c:pt idx="0">
                  <c:v>2021</c:v>
                </c:pt>
                <c:pt idx="1">
                  <c:v>2023</c:v>
                </c:pt>
                <c:pt idx="2">
                  <c:v>2025</c:v>
                </c:pt>
              </c:numCache>
            </c:numRef>
          </c:cat>
          <c:val>
            <c:numRef>
              <c:f>VillageHalls!$I$2:$I$4</c:f>
              <c:numCache>
                <c:formatCode>"£"#,##0,,\ "m"</c:formatCode>
                <c:ptCount val="3"/>
                <c:pt idx="0">
                  <c:v>41781042</c:v>
                </c:pt>
                <c:pt idx="1">
                  <c:v>47042635.82</c:v>
                </c:pt>
                <c:pt idx="2">
                  <c:v>57950588</c:v>
                </c:pt>
              </c:numCache>
            </c:numRef>
          </c:val>
          <c:extLst>
            <c:ext xmlns:c16="http://schemas.microsoft.com/office/drawing/2014/chart" uri="{C3380CC4-5D6E-409C-BE32-E72D297353CC}">
              <c16:uniqueId val="{00000000-A80E-49F0-8C9A-530B7686922B}"/>
            </c:ext>
          </c:extLst>
        </c:ser>
        <c:ser>
          <c:idx val="1"/>
          <c:order val="1"/>
          <c:tx>
            <c:strRef>
              <c:f>VillageHalls!$J$1</c:f>
              <c:strCache>
                <c:ptCount val="1"/>
                <c:pt idx="0">
                  <c:v>Expenditure</c:v>
                </c:pt>
              </c:strCache>
            </c:strRef>
          </c:tx>
          <c:spPr>
            <a:solidFill>
              <a:srgbClr val="FF595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VillageHalls!$H$2:$H$4</c:f>
              <c:numCache>
                <c:formatCode>General</c:formatCode>
                <c:ptCount val="3"/>
                <c:pt idx="0">
                  <c:v>2021</c:v>
                </c:pt>
                <c:pt idx="1">
                  <c:v>2023</c:v>
                </c:pt>
                <c:pt idx="2">
                  <c:v>2025</c:v>
                </c:pt>
              </c:numCache>
            </c:numRef>
          </c:cat>
          <c:val>
            <c:numRef>
              <c:f>VillageHalls!$J$2:$J$4</c:f>
              <c:numCache>
                <c:formatCode>"£"#,##0,,\ "m"</c:formatCode>
                <c:ptCount val="3"/>
                <c:pt idx="0">
                  <c:v>40305938</c:v>
                </c:pt>
                <c:pt idx="1">
                  <c:v>45430488.259999998</c:v>
                </c:pt>
                <c:pt idx="2">
                  <c:v>53092115</c:v>
                </c:pt>
              </c:numCache>
            </c:numRef>
          </c:val>
          <c:extLst>
            <c:ext xmlns:c16="http://schemas.microsoft.com/office/drawing/2014/chart" uri="{C3380CC4-5D6E-409C-BE32-E72D297353CC}">
              <c16:uniqueId val="{00000001-A80E-49F0-8C9A-530B7686922B}"/>
            </c:ext>
          </c:extLst>
        </c:ser>
        <c:dLbls>
          <c:showLegendKey val="0"/>
          <c:showVal val="0"/>
          <c:showCatName val="0"/>
          <c:showSerName val="0"/>
          <c:showPercent val="0"/>
          <c:showBubbleSize val="0"/>
        </c:dLbls>
        <c:gapWidth val="150"/>
        <c:axId val="1684421472"/>
        <c:axId val="1684420032"/>
      </c:barChart>
      <c:catAx>
        <c:axId val="168442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254C5B"/>
                </a:solidFill>
                <a:latin typeface="Arial Black" panose="020B0A04020102020204" pitchFamily="34" charset="0"/>
                <a:ea typeface="+mn-ea"/>
                <a:cs typeface="+mn-cs"/>
              </a:defRPr>
            </a:pPr>
            <a:endParaRPr lang="en-US"/>
          </a:p>
        </c:txPr>
        <c:crossAx val="1684420032"/>
        <c:crosses val="autoZero"/>
        <c:auto val="1"/>
        <c:lblAlgn val="ctr"/>
        <c:lblOffset val="100"/>
        <c:noMultiLvlLbl val="0"/>
      </c:catAx>
      <c:valAx>
        <c:axId val="1684420032"/>
        <c:scaling>
          <c:orientation val="minMax"/>
        </c:scaling>
        <c:delete val="1"/>
        <c:axPos val="l"/>
        <c:numFmt formatCode="&quot;£&quot;#,##0,,\ &quot;m&quot;" sourceLinked="1"/>
        <c:majorTickMark val="none"/>
        <c:minorTickMark val="none"/>
        <c:tickLblPos val="nextTo"/>
        <c:crossAx val="168442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54C5B"/>
              </a:solidFill>
              <a:latin typeface="Arial Black" panose="020B0A040201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254C5B"/>
          </a:solidFill>
          <a:latin typeface="Arial Black" panose="020B0A040201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 Tracker respondents</c:v>
                </c:pt>
              </c:strCache>
            </c:strRef>
          </c:tx>
          <c:spPr>
            <a:solidFill>
              <a:srgbClr val="254C5B"/>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Volunteer shortages (including trustees)</c:v>
                </c:pt>
                <c:pt idx="1">
                  <c:v>Difficulty fundraising</c:v>
                </c:pt>
                <c:pt idx="2">
                  <c:v>Rising costs and/or inflation</c:v>
                </c:pt>
                <c:pt idx="3">
                  <c:v>Financial or cash flow constraints</c:v>
                </c:pt>
                <c:pt idx="4">
                  <c:v>Delays or reduction in funding</c:v>
                </c:pt>
                <c:pt idx="5">
                  <c:v>Uncertainty about the future</c:v>
                </c:pt>
                <c:pt idx="6">
                  <c:v>Staff and/or volunteer wellbeing</c:v>
                </c:pt>
                <c:pt idx="7">
                  <c:v>Something else (Specify)</c:v>
                </c:pt>
                <c:pt idx="8">
                  <c:v>Skills shortages</c:v>
                </c:pt>
                <c:pt idx="9">
                  <c:v>Recruitment of staff</c:v>
                </c:pt>
                <c:pt idx="10">
                  <c:v>Staff retention</c:v>
                </c:pt>
              </c:strCache>
            </c:strRef>
          </c:cat>
          <c:val>
            <c:numRef>
              <c:f>Sheet1!$B$2:$B$12</c:f>
              <c:numCache>
                <c:formatCode>0%</c:formatCode>
                <c:ptCount val="11"/>
                <c:pt idx="0">
                  <c:v>0.4177997074721852</c:v>
                </c:pt>
                <c:pt idx="1">
                  <c:v>0.39940972711860362</c:v>
                </c:pt>
                <c:pt idx="2">
                  <c:v>0.37356952061836179</c:v>
                </c:pt>
                <c:pt idx="3">
                  <c:v>0.31865116341024285</c:v>
                </c:pt>
                <c:pt idx="4">
                  <c:v>0.27711827287752494</c:v>
                </c:pt>
                <c:pt idx="5">
                  <c:v>0.20584901453590654</c:v>
                </c:pt>
                <c:pt idx="6">
                  <c:v>0.18731701822150792</c:v>
                </c:pt>
                <c:pt idx="7">
                  <c:v>0.11402359404479419</c:v>
                </c:pt>
                <c:pt idx="8">
                  <c:v>9.6903838961326649E-2</c:v>
                </c:pt>
                <c:pt idx="9">
                  <c:v>9.070500344907359E-2</c:v>
                </c:pt>
                <c:pt idx="10">
                  <c:v>4.245287319159867E-2</c:v>
                </c:pt>
              </c:numCache>
            </c:numRef>
          </c:val>
          <c:extLst>
            <c:ext xmlns:c16="http://schemas.microsoft.com/office/drawing/2014/chart" uri="{C3380CC4-5D6E-409C-BE32-E72D297353CC}">
              <c16:uniqueId val="{00000000-DD24-42C6-96C6-BF4B3E9BB334}"/>
            </c:ext>
          </c:extLst>
        </c:ser>
        <c:ser>
          <c:idx val="1"/>
          <c:order val="1"/>
          <c:tx>
            <c:strRef>
              <c:f>Sheet1!$C$1</c:f>
              <c:strCache>
                <c:ptCount val="1"/>
                <c:pt idx="0">
                  <c:v>Community development orgs</c:v>
                </c:pt>
              </c:strCache>
            </c:strRef>
          </c:tx>
          <c:spPr>
            <a:solidFill>
              <a:srgbClr val="FF595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FF5959"/>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Volunteer shortages (including trustees)</c:v>
                </c:pt>
                <c:pt idx="1">
                  <c:v>Difficulty fundraising</c:v>
                </c:pt>
                <c:pt idx="2">
                  <c:v>Rising costs and/or inflation</c:v>
                </c:pt>
                <c:pt idx="3">
                  <c:v>Financial or cash flow constraints</c:v>
                </c:pt>
                <c:pt idx="4">
                  <c:v>Delays or reduction in funding</c:v>
                </c:pt>
                <c:pt idx="5">
                  <c:v>Uncertainty about the future</c:v>
                </c:pt>
                <c:pt idx="6">
                  <c:v>Staff and/or volunteer wellbeing</c:v>
                </c:pt>
                <c:pt idx="7">
                  <c:v>Something else (Specify)</c:v>
                </c:pt>
                <c:pt idx="8">
                  <c:v>Skills shortages</c:v>
                </c:pt>
                <c:pt idx="9">
                  <c:v>Recruitment of staff</c:v>
                </c:pt>
                <c:pt idx="10">
                  <c:v>Staff retention</c:v>
                </c:pt>
              </c:strCache>
            </c:strRef>
          </c:cat>
          <c:val>
            <c:numRef>
              <c:f>Sheet1!$C$2:$C$12</c:f>
              <c:numCache>
                <c:formatCode>0%</c:formatCode>
                <c:ptCount val="11"/>
                <c:pt idx="0">
                  <c:v>0.55078142455965406</c:v>
                </c:pt>
                <c:pt idx="1">
                  <c:v>0.42145403810835125</c:v>
                </c:pt>
                <c:pt idx="2">
                  <c:v>0.30090352776432644</c:v>
                </c:pt>
                <c:pt idx="3">
                  <c:v>0.28141344741332464</c:v>
                </c:pt>
                <c:pt idx="4">
                  <c:v>0.20254307095416813</c:v>
                </c:pt>
                <c:pt idx="5">
                  <c:v>0.15786194974463599</c:v>
                </c:pt>
                <c:pt idx="6">
                  <c:v>0.1518910816642734</c:v>
                </c:pt>
                <c:pt idx="7">
                  <c:v>0.10331901393333817</c:v>
                </c:pt>
                <c:pt idx="8">
                  <c:v>0.13160648701977259</c:v>
                </c:pt>
                <c:pt idx="9">
                  <c:v>3.3177563977416391E-2</c:v>
                </c:pt>
                <c:pt idx="10">
                  <c:v>1.0708333843323828E-2</c:v>
                </c:pt>
              </c:numCache>
            </c:numRef>
          </c:val>
          <c:extLst>
            <c:ext xmlns:c16="http://schemas.microsoft.com/office/drawing/2014/chart" uri="{C3380CC4-5D6E-409C-BE32-E72D297353CC}">
              <c16:uniqueId val="{00000001-DD24-42C6-96C6-BF4B3E9BB334}"/>
            </c:ext>
          </c:extLst>
        </c:ser>
        <c:dLbls>
          <c:showLegendKey val="0"/>
          <c:showVal val="0"/>
          <c:showCatName val="0"/>
          <c:showSerName val="0"/>
          <c:showPercent val="0"/>
          <c:showBubbleSize val="0"/>
        </c:dLbls>
        <c:gapWidth val="122"/>
        <c:axId val="45816448"/>
        <c:axId val="45812128"/>
      </c:barChart>
      <c:catAx>
        <c:axId val="45816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54C5B"/>
                </a:solidFill>
                <a:latin typeface="Arial Black" panose="020B0A04020102020204" pitchFamily="34" charset="0"/>
                <a:ea typeface="+mn-ea"/>
                <a:cs typeface="+mn-cs"/>
              </a:defRPr>
            </a:pPr>
            <a:endParaRPr lang="en-US"/>
          </a:p>
        </c:txPr>
        <c:crossAx val="45812128"/>
        <c:crosses val="autoZero"/>
        <c:auto val="1"/>
        <c:lblAlgn val="ctr"/>
        <c:lblOffset val="100"/>
        <c:noMultiLvlLbl val="0"/>
      </c:catAx>
      <c:valAx>
        <c:axId val="45812128"/>
        <c:scaling>
          <c:orientation val="minMax"/>
        </c:scaling>
        <c:delete val="1"/>
        <c:axPos val="t"/>
        <c:numFmt formatCode="0%" sourceLinked="1"/>
        <c:majorTickMark val="none"/>
        <c:minorTickMark val="none"/>
        <c:tickLblPos val="nextTo"/>
        <c:crossAx val="45816448"/>
        <c:crosses val="autoZero"/>
        <c:crossBetween val="between"/>
      </c:valAx>
      <c:spPr>
        <a:noFill/>
        <a:ln>
          <a:noFill/>
        </a:ln>
        <a:effectLst/>
      </c:spPr>
    </c:plotArea>
    <c:legend>
      <c:legendPos val="r"/>
      <c:layout>
        <c:manualLayout>
          <c:xMode val="edge"/>
          <c:yMode val="edge"/>
          <c:x val="0.76872125592509888"/>
          <c:y val="0.53948746954834803"/>
          <c:w val="0.22330267951580679"/>
          <c:h val="0.1847266917722241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54C5B"/>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sz="1100">
          <a:solidFill>
            <a:srgbClr val="254C5B"/>
          </a:solidFill>
          <a:latin typeface="Arial Black" panose="020B0A040201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254C5B"/>
                </a:solidFill>
                <a:latin typeface="Arial Black" panose="020B0A04020102020204" pitchFamily="34" charset="0"/>
                <a:ea typeface="+mn-ea"/>
                <a:cs typeface="+mn-cs"/>
              </a:defRPr>
            </a:pPr>
            <a:r>
              <a:rPr lang="en-GB" dirty="0"/>
              <a:t>Since March 2025, has your organisation’s average monthly income increased, decreased or stayed the same?</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254C5B"/>
              </a:solidFill>
              <a:latin typeface="Arial Black" panose="020B0A04020102020204" pitchFamily="34" charset="0"/>
              <a:ea typeface="+mn-ea"/>
              <a:cs typeface="+mn-cs"/>
            </a:defRPr>
          </a:pPr>
          <a:endParaRPr lang="en-US"/>
        </a:p>
      </c:txPr>
    </c:title>
    <c:autoTitleDeleted val="0"/>
    <c:plotArea>
      <c:layout>
        <c:manualLayout>
          <c:layoutTarget val="inner"/>
          <c:xMode val="edge"/>
          <c:yMode val="edge"/>
          <c:x val="0.21290494184205527"/>
          <c:y val="0.15646250161352784"/>
          <c:w val="0.74449459233145454"/>
          <c:h val="0.58588808571059758"/>
        </c:manualLayout>
      </c:layout>
      <c:barChart>
        <c:barDir val="bar"/>
        <c:grouping val="clustered"/>
        <c:varyColors val="0"/>
        <c:ser>
          <c:idx val="0"/>
          <c:order val="0"/>
          <c:tx>
            <c:strRef>
              <c:f>'q14_1Halls£'!$B$22</c:f>
              <c:strCache>
                <c:ptCount val="1"/>
                <c:pt idx="0">
                  <c:v>All Tracker orgs</c:v>
                </c:pt>
              </c:strCache>
            </c:strRef>
          </c:tx>
          <c:spPr>
            <a:solidFill>
              <a:srgbClr val="254C5B"/>
            </a:solidFill>
            <a:ln>
              <a:noFill/>
            </a:ln>
            <a:effectLst/>
          </c:spPr>
          <c:invertIfNegative val="0"/>
          <c:cat>
            <c:strRef>
              <c:f>'q14_1Halls£'!$A$23:$A$25</c:f>
              <c:strCache>
                <c:ptCount val="3"/>
                <c:pt idx="0">
                  <c:v>Increased</c:v>
                </c:pt>
                <c:pt idx="1">
                  <c:v>Decreased</c:v>
                </c:pt>
                <c:pt idx="2">
                  <c:v>Stayed the same</c:v>
                </c:pt>
              </c:strCache>
            </c:strRef>
          </c:cat>
          <c:val>
            <c:numRef>
              <c:f>'q14_1Halls£'!$B$23:$B$25</c:f>
              <c:numCache>
                <c:formatCode>0%</c:formatCode>
                <c:ptCount val="3"/>
                <c:pt idx="0">
                  <c:v>0.24</c:v>
                </c:pt>
                <c:pt idx="1">
                  <c:v>0.26</c:v>
                </c:pt>
                <c:pt idx="2">
                  <c:v>0.5</c:v>
                </c:pt>
              </c:numCache>
            </c:numRef>
          </c:val>
          <c:extLst>
            <c:ext xmlns:c16="http://schemas.microsoft.com/office/drawing/2014/chart" uri="{C3380CC4-5D6E-409C-BE32-E72D297353CC}">
              <c16:uniqueId val="{00000000-8F16-47DA-A070-609038FBE8A1}"/>
            </c:ext>
          </c:extLst>
        </c:ser>
        <c:ser>
          <c:idx val="1"/>
          <c:order val="1"/>
          <c:tx>
            <c:strRef>
              <c:f>'q14_1Halls£'!$C$22</c:f>
              <c:strCache>
                <c:ptCount val="1"/>
              </c:strCache>
            </c:strRef>
          </c:tx>
          <c:spPr>
            <a:solidFill>
              <a:schemeClr val="accent2"/>
            </a:solidFill>
            <a:ln>
              <a:noFill/>
            </a:ln>
            <a:effectLst/>
          </c:spPr>
          <c:invertIfNegative val="0"/>
          <c:cat>
            <c:strRef>
              <c:f>'q14_1Halls£'!$A$23:$A$25</c:f>
              <c:strCache>
                <c:ptCount val="3"/>
                <c:pt idx="0">
                  <c:v>Increased</c:v>
                </c:pt>
                <c:pt idx="1">
                  <c:v>Decreased</c:v>
                </c:pt>
                <c:pt idx="2">
                  <c:v>Stayed the same</c:v>
                </c:pt>
              </c:strCache>
            </c:strRef>
          </c:cat>
          <c:val>
            <c:numRef>
              <c:f>'q14_1Halls£'!$C$23:$C$25</c:f>
            </c:numRef>
          </c:val>
          <c:extLst>
            <c:ext xmlns:c16="http://schemas.microsoft.com/office/drawing/2014/chart" uri="{C3380CC4-5D6E-409C-BE32-E72D297353CC}">
              <c16:uniqueId val="{00000001-8F16-47DA-A070-609038FBE8A1}"/>
            </c:ext>
          </c:extLst>
        </c:ser>
        <c:ser>
          <c:idx val="2"/>
          <c:order val="2"/>
          <c:tx>
            <c:strRef>
              <c:f>'q14_1Halls£'!$D$22</c:f>
              <c:strCache>
                <c:ptCount val="1"/>
              </c:strCache>
            </c:strRef>
          </c:tx>
          <c:spPr>
            <a:solidFill>
              <a:schemeClr val="accent3"/>
            </a:solidFill>
            <a:ln>
              <a:noFill/>
            </a:ln>
            <a:effectLst/>
          </c:spPr>
          <c:invertIfNegative val="0"/>
          <c:cat>
            <c:strRef>
              <c:f>'q14_1Halls£'!$A$23:$A$25</c:f>
              <c:strCache>
                <c:ptCount val="3"/>
                <c:pt idx="0">
                  <c:v>Increased</c:v>
                </c:pt>
                <c:pt idx="1">
                  <c:v>Decreased</c:v>
                </c:pt>
                <c:pt idx="2">
                  <c:v>Stayed the same</c:v>
                </c:pt>
              </c:strCache>
            </c:strRef>
          </c:cat>
          <c:val>
            <c:numRef>
              <c:f>'q14_1Halls£'!$D$23:$D$25</c:f>
            </c:numRef>
          </c:val>
          <c:extLst>
            <c:ext xmlns:c16="http://schemas.microsoft.com/office/drawing/2014/chart" uri="{C3380CC4-5D6E-409C-BE32-E72D297353CC}">
              <c16:uniqueId val="{00000002-8F16-47DA-A070-609038FBE8A1}"/>
            </c:ext>
          </c:extLst>
        </c:ser>
        <c:ser>
          <c:idx val="3"/>
          <c:order val="3"/>
          <c:tx>
            <c:strRef>
              <c:f>'q14_1Halls£'!$E$22</c:f>
              <c:strCache>
                <c:ptCount val="1"/>
              </c:strCache>
            </c:strRef>
          </c:tx>
          <c:spPr>
            <a:solidFill>
              <a:schemeClr val="accent4"/>
            </a:solidFill>
            <a:ln>
              <a:noFill/>
            </a:ln>
            <a:effectLst/>
          </c:spPr>
          <c:invertIfNegative val="0"/>
          <c:cat>
            <c:strRef>
              <c:f>'q14_1Halls£'!$A$23:$A$25</c:f>
              <c:strCache>
                <c:ptCount val="3"/>
                <c:pt idx="0">
                  <c:v>Increased</c:v>
                </c:pt>
                <c:pt idx="1">
                  <c:v>Decreased</c:v>
                </c:pt>
                <c:pt idx="2">
                  <c:v>Stayed the same</c:v>
                </c:pt>
              </c:strCache>
            </c:strRef>
          </c:cat>
          <c:val>
            <c:numRef>
              <c:f>'q14_1Halls£'!$E$23:$E$25</c:f>
            </c:numRef>
          </c:val>
          <c:extLst>
            <c:ext xmlns:c16="http://schemas.microsoft.com/office/drawing/2014/chart" uri="{C3380CC4-5D6E-409C-BE32-E72D297353CC}">
              <c16:uniqueId val="{00000003-8F16-47DA-A070-609038FBE8A1}"/>
            </c:ext>
          </c:extLst>
        </c:ser>
        <c:ser>
          <c:idx val="4"/>
          <c:order val="4"/>
          <c:tx>
            <c:strRef>
              <c:f>'q14_1Halls£'!$F$22</c:f>
              <c:strCache>
                <c:ptCount val="1"/>
              </c:strCache>
            </c:strRef>
          </c:tx>
          <c:spPr>
            <a:solidFill>
              <a:schemeClr val="accent5"/>
            </a:solidFill>
            <a:ln>
              <a:noFill/>
            </a:ln>
            <a:effectLst/>
          </c:spPr>
          <c:invertIfNegative val="0"/>
          <c:cat>
            <c:strRef>
              <c:f>'q14_1Halls£'!$A$23:$A$25</c:f>
              <c:strCache>
                <c:ptCount val="3"/>
                <c:pt idx="0">
                  <c:v>Increased</c:v>
                </c:pt>
                <c:pt idx="1">
                  <c:v>Decreased</c:v>
                </c:pt>
                <c:pt idx="2">
                  <c:v>Stayed the same</c:v>
                </c:pt>
              </c:strCache>
            </c:strRef>
          </c:cat>
          <c:val>
            <c:numRef>
              <c:f>'q14_1Halls£'!$F$23:$F$25</c:f>
            </c:numRef>
          </c:val>
          <c:extLst>
            <c:ext xmlns:c16="http://schemas.microsoft.com/office/drawing/2014/chart" uri="{C3380CC4-5D6E-409C-BE32-E72D297353CC}">
              <c16:uniqueId val="{00000004-8F16-47DA-A070-609038FBE8A1}"/>
            </c:ext>
          </c:extLst>
        </c:ser>
        <c:ser>
          <c:idx val="5"/>
          <c:order val="5"/>
          <c:tx>
            <c:strRef>
              <c:f>'q14_1Halls£'!$G$22</c:f>
              <c:strCache>
                <c:ptCount val="1"/>
              </c:strCache>
            </c:strRef>
          </c:tx>
          <c:spPr>
            <a:solidFill>
              <a:schemeClr val="accent6"/>
            </a:solidFill>
            <a:ln>
              <a:noFill/>
            </a:ln>
            <a:effectLst/>
          </c:spPr>
          <c:invertIfNegative val="0"/>
          <c:cat>
            <c:strRef>
              <c:f>'q14_1Halls£'!$A$23:$A$25</c:f>
              <c:strCache>
                <c:ptCount val="3"/>
                <c:pt idx="0">
                  <c:v>Increased</c:v>
                </c:pt>
                <c:pt idx="1">
                  <c:v>Decreased</c:v>
                </c:pt>
                <c:pt idx="2">
                  <c:v>Stayed the same</c:v>
                </c:pt>
              </c:strCache>
            </c:strRef>
          </c:cat>
          <c:val>
            <c:numRef>
              <c:f>'q14_1Halls£'!$G$23:$G$25</c:f>
            </c:numRef>
          </c:val>
          <c:extLst>
            <c:ext xmlns:c16="http://schemas.microsoft.com/office/drawing/2014/chart" uri="{C3380CC4-5D6E-409C-BE32-E72D297353CC}">
              <c16:uniqueId val="{00000005-8F16-47DA-A070-609038FBE8A1}"/>
            </c:ext>
          </c:extLst>
        </c:ser>
        <c:ser>
          <c:idx val="6"/>
          <c:order val="6"/>
          <c:tx>
            <c:strRef>
              <c:f>'q14_1Halls£'!$H$22</c:f>
              <c:strCache>
                <c:ptCount val="1"/>
              </c:strCache>
            </c:strRef>
          </c:tx>
          <c:spPr>
            <a:solidFill>
              <a:schemeClr val="accent1">
                <a:lumMod val="60000"/>
              </a:schemeClr>
            </a:solidFill>
            <a:ln>
              <a:noFill/>
            </a:ln>
            <a:effectLst/>
          </c:spPr>
          <c:invertIfNegative val="0"/>
          <c:cat>
            <c:strRef>
              <c:f>'q14_1Halls£'!$A$23:$A$25</c:f>
              <c:strCache>
                <c:ptCount val="3"/>
                <c:pt idx="0">
                  <c:v>Increased</c:v>
                </c:pt>
                <c:pt idx="1">
                  <c:v>Decreased</c:v>
                </c:pt>
                <c:pt idx="2">
                  <c:v>Stayed the same</c:v>
                </c:pt>
              </c:strCache>
            </c:strRef>
          </c:cat>
          <c:val>
            <c:numRef>
              <c:f>'q14_1Halls£'!$H$23:$H$25</c:f>
            </c:numRef>
          </c:val>
          <c:extLst>
            <c:ext xmlns:c16="http://schemas.microsoft.com/office/drawing/2014/chart" uri="{C3380CC4-5D6E-409C-BE32-E72D297353CC}">
              <c16:uniqueId val="{00000006-8F16-47DA-A070-609038FBE8A1}"/>
            </c:ext>
          </c:extLst>
        </c:ser>
        <c:ser>
          <c:idx val="7"/>
          <c:order val="7"/>
          <c:tx>
            <c:strRef>
              <c:f>'q14_1Halls£'!$I$22</c:f>
              <c:strCache>
                <c:ptCount val="1"/>
              </c:strCache>
            </c:strRef>
          </c:tx>
          <c:spPr>
            <a:solidFill>
              <a:schemeClr val="accent2">
                <a:lumMod val="60000"/>
              </a:schemeClr>
            </a:solidFill>
            <a:ln>
              <a:noFill/>
            </a:ln>
            <a:effectLst/>
          </c:spPr>
          <c:invertIfNegative val="0"/>
          <c:cat>
            <c:strRef>
              <c:f>'q14_1Halls£'!$A$23:$A$25</c:f>
              <c:strCache>
                <c:ptCount val="3"/>
                <c:pt idx="0">
                  <c:v>Increased</c:v>
                </c:pt>
                <c:pt idx="1">
                  <c:v>Decreased</c:v>
                </c:pt>
                <c:pt idx="2">
                  <c:v>Stayed the same</c:v>
                </c:pt>
              </c:strCache>
            </c:strRef>
          </c:cat>
          <c:val>
            <c:numRef>
              <c:f>'q14_1Halls£'!$I$23:$I$25</c:f>
            </c:numRef>
          </c:val>
          <c:extLst>
            <c:ext xmlns:c16="http://schemas.microsoft.com/office/drawing/2014/chart" uri="{C3380CC4-5D6E-409C-BE32-E72D297353CC}">
              <c16:uniqueId val="{00000007-8F16-47DA-A070-609038FBE8A1}"/>
            </c:ext>
          </c:extLst>
        </c:ser>
        <c:ser>
          <c:idx val="8"/>
          <c:order val="8"/>
          <c:tx>
            <c:strRef>
              <c:f>'q14_1Halls£'!$J$22</c:f>
              <c:strCache>
                <c:ptCount val="1"/>
              </c:strCache>
            </c:strRef>
          </c:tx>
          <c:spPr>
            <a:solidFill>
              <a:schemeClr val="accent3">
                <a:lumMod val="60000"/>
              </a:schemeClr>
            </a:solidFill>
            <a:ln>
              <a:noFill/>
            </a:ln>
            <a:effectLst/>
          </c:spPr>
          <c:invertIfNegative val="0"/>
          <c:cat>
            <c:strRef>
              <c:f>'q14_1Halls£'!$A$23:$A$25</c:f>
              <c:strCache>
                <c:ptCount val="3"/>
                <c:pt idx="0">
                  <c:v>Increased</c:v>
                </c:pt>
                <c:pt idx="1">
                  <c:v>Decreased</c:v>
                </c:pt>
                <c:pt idx="2">
                  <c:v>Stayed the same</c:v>
                </c:pt>
              </c:strCache>
            </c:strRef>
          </c:cat>
          <c:val>
            <c:numRef>
              <c:f>'q14_1Halls£'!$J$23:$J$25</c:f>
            </c:numRef>
          </c:val>
          <c:extLst>
            <c:ext xmlns:c16="http://schemas.microsoft.com/office/drawing/2014/chart" uri="{C3380CC4-5D6E-409C-BE32-E72D297353CC}">
              <c16:uniqueId val="{00000008-8F16-47DA-A070-609038FBE8A1}"/>
            </c:ext>
          </c:extLst>
        </c:ser>
        <c:ser>
          <c:idx val="9"/>
          <c:order val="9"/>
          <c:tx>
            <c:strRef>
              <c:f>'q14_1Halls£'!$K$22</c:f>
              <c:strCache>
                <c:ptCount val="1"/>
              </c:strCache>
            </c:strRef>
          </c:tx>
          <c:spPr>
            <a:solidFill>
              <a:schemeClr val="accent4">
                <a:lumMod val="60000"/>
              </a:schemeClr>
            </a:solidFill>
            <a:ln>
              <a:noFill/>
            </a:ln>
            <a:effectLst/>
          </c:spPr>
          <c:invertIfNegative val="0"/>
          <c:cat>
            <c:strRef>
              <c:f>'q14_1Halls£'!$A$23:$A$25</c:f>
              <c:strCache>
                <c:ptCount val="3"/>
                <c:pt idx="0">
                  <c:v>Increased</c:v>
                </c:pt>
                <c:pt idx="1">
                  <c:v>Decreased</c:v>
                </c:pt>
                <c:pt idx="2">
                  <c:v>Stayed the same</c:v>
                </c:pt>
              </c:strCache>
            </c:strRef>
          </c:cat>
          <c:val>
            <c:numRef>
              <c:f>'q14_1Halls£'!$K$23:$K$25</c:f>
            </c:numRef>
          </c:val>
          <c:extLst>
            <c:ext xmlns:c16="http://schemas.microsoft.com/office/drawing/2014/chart" uri="{C3380CC4-5D6E-409C-BE32-E72D297353CC}">
              <c16:uniqueId val="{00000009-8F16-47DA-A070-609038FBE8A1}"/>
            </c:ext>
          </c:extLst>
        </c:ser>
        <c:ser>
          <c:idx val="10"/>
          <c:order val="10"/>
          <c:tx>
            <c:strRef>
              <c:f>'q14_1Halls£'!$L$22</c:f>
              <c:strCache>
                <c:ptCount val="1"/>
              </c:strCache>
            </c:strRef>
          </c:tx>
          <c:spPr>
            <a:solidFill>
              <a:schemeClr val="accent5">
                <a:lumMod val="60000"/>
              </a:schemeClr>
            </a:solidFill>
            <a:ln>
              <a:noFill/>
            </a:ln>
            <a:effectLst/>
          </c:spPr>
          <c:invertIfNegative val="0"/>
          <c:cat>
            <c:strRef>
              <c:f>'q14_1Halls£'!$A$23:$A$25</c:f>
              <c:strCache>
                <c:ptCount val="3"/>
                <c:pt idx="0">
                  <c:v>Increased</c:v>
                </c:pt>
                <c:pt idx="1">
                  <c:v>Decreased</c:v>
                </c:pt>
                <c:pt idx="2">
                  <c:v>Stayed the same</c:v>
                </c:pt>
              </c:strCache>
            </c:strRef>
          </c:cat>
          <c:val>
            <c:numRef>
              <c:f>'q14_1Halls£'!$L$23:$L$25</c:f>
            </c:numRef>
          </c:val>
          <c:extLst>
            <c:ext xmlns:c16="http://schemas.microsoft.com/office/drawing/2014/chart" uri="{C3380CC4-5D6E-409C-BE32-E72D297353CC}">
              <c16:uniqueId val="{0000000A-8F16-47DA-A070-609038FBE8A1}"/>
            </c:ext>
          </c:extLst>
        </c:ser>
        <c:ser>
          <c:idx val="11"/>
          <c:order val="11"/>
          <c:tx>
            <c:strRef>
              <c:f>'q14_1Halls£'!$M$22</c:f>
              <c:strCache>
                <c:ptCount val="1"/>
              </c:strCache>
            </c:strRef>
          </c:tx>
          <c:spPr>
            <a:solidFill>
              <a:schemeClr val="accent6">
                <a:lumMod val="60000"/>
              </a:schemeClr>
            </a:solidFill>
            <a:ln>
              <a:noFill/>
            </a:ln>
            <a:effectLst/>
          </c:spPr>
          <c:invertIfNegative val="0"/>
          <c:cat>
            <c:strRef>
              <c:f>'q14_1Halls£'!$A$23:$A$25</c:f>
              <c:strCache>
                <c:ptCount val="3"/>
                <c:pt idx="0">
                  <c:v>Increased</c:v>
                </c:pt>
                <c:pt idx="1">
                  <c:v>Decreased</c:v>
                </c:pt>
                <c:pt idx="2">
                  <c:v>Stayed the same</c:v>
                </c:pt>
              </c:strCache>
            </c:strRef>
          </c:cat>
          <c:val>
            <c:numRef>
              <c:f>'q14_1Halls£'!$M$23:$M$25</c:f>
            </c:numRef>
          </c:val>
          <c:extLst>
            <c:ext xmlns:c16="http://schemas.microsoft.com/office/drawing/2014/chart" uri="{C3380CC4-5D6E-409C-BE32-E72D297353CC}">
              <c16:uniqueId val="{0000000B-8F16-47DA-A070-609038FBE8A1}"/>
            </c:ext>
          </c:extLst>
        </c:ser>
        <c:ser>
          <c:idx val="12"/>
          <c:order val="12"/>
          <c:tx>
            <c:strRef>
              <c:f>'q14_1Halls£'!$N$22</c:f>
              <c:strCache>
                <c:ptCount val="1"/>
              </c:strCache>
            </c:strRef>
          </c:tx>
          <c:spPr>
            <a:solidFill>
              <a:schemeClr val="accent1">
                <a:lumMod val="80000"/>
                <a:lumOff val="20000"/>
              </a:schemeClr>
            </a:solidFill>
            <a:ln>
              <a:noFill/>
            </a:ln>
            <a:effectLst/>
          </c:spPr>
          <c:invertIfNegative val="0"/>
          <c:cat>
            <c:strRef>
              <c:f>'q14_1Halls£'!$A$23:$A$25</c:f>
              <c:strCache>
                <c:ptCount val="3"/>
                <c:pt idx="0">
                  <c:v>Increased</c:v>
                </c:pt>
                <c:pt idx="1">
                  <c:v>Decreased</c:v>
                </c:pt>
                <c:pt idx="2">
                  <c:v>Stayed the same</c:v>
                </c:pt>
              </c:strCache>
            </c:strRef>
          </c:cat>
          <c:val>
            <c:numRef>
              <c:f>'q14_1Halls£'!$N$23:$N$25</c:f>
            </c:numRef>
          </c:val>
          <c:extLst>
            <c:ext xmlns:c16="http://schemas.microsoft.com/office/drawing/2014/chart" uri="{C3380CC4-5D6E-409C-BE32-E72D297353CC}">
              <c16:uniqueId val="{0000000C-8F16-47DA-A070-609038FBE8A1}"/>
            </c:ext>
          </c:extLst>
        </c:ser>
        <c:ser>
          <c:idx val="13"/>
          <c:order val="13"/>
          <c:tx>
            <c:strRef>
              <c:f>'q14_1Halls£'!$O$22</c:f>
              <c:strCache>
                <c:ptCount val="1"/>
              </c:strCache>
            </c:strRef>
          </c:tx>
          <c:spPr>
            <a:solidFill>
              <a:schemeClr val="accent2">
                <a:lumMod val="80000"/>
                <a:lumOff val="20000"/>
              </a:schemeClr>
            </a:solidFill>
            <a:ln>
              <a:noFill/>
            </a:ln>
            <a:effectLst/>
          </c:spPr>
          <c:invertIfNegative val="0"/>
          <c:cat>
            <c:strRef>
              <c:f>'q14_1Halls£'!$A$23:$A$25</c:f>
              <c:strCache>
                <c:ptCount val="3"/>
                <c:pt idx="0">
                  <c:v>Increased</c:v>
                </c:pt>
                <c:pt idx="1">
                  <c:v>Decreased</c:v>
                </c:pt>
                <c:pt idx="2">
                  <c:v>Stayed the same</c:v>
                </c:pt>
              </c:strCache>
            </c:strRef>
          </c:cat>
          <c:val>
            <c:numRef>
              <c:f>'q14_1Halls£'!$O$23:$O$25</c:f>
            </c:numRef>
          </c:val>
          <c:extLst>
            <c:ext xmlns:c16="http://schemas.microsoft.com/office/drawing/2014/chart" uri="{C3380CC4-5D6E-409C-BE32-E72D297353CC}">
              <c16:uniqueId val="{0000000D-8F16-47DA-A070-609038FBE8A1}"/>
            </c:ext>
          </c:extLst>
        </c:ser>
        <c:ser>
          <c:idx val="14"/>
          <c:order val="14"/>
          <c:tx>
            <c:strRef>
              <c:f>'q14_1Halls£'!$P$22</c:f>
              <c:strCache>
                <c:ptCount val="1"/>
              </c:strCache>
            </c:strRef>
          </c:tx>
          <c:spPr>
            <a:solidFill>
              <a:schemeClr val="accent3">
                <a:lumMod val="80000"/>
                <a:lumOff val="20000"/>
              </a:schemeClr>
            </a:solidFill>
            <a:ln>
              <a:noFill/>
            </a:ln>
            <a:effectLst/>
          </c:spPr>
          <c:invertIfNegative val="0"/>
          <c:cat>
            <c:strRef>
              <c:f>'q14_1Halls£'!$A$23:$A$25</c:f>
              <c:strCache>
                <c:ptCount val="3"/>
                <c:pt idx="0">
                  <c:v>Increased</c:v>
                </c:pt>
                <c:pt idx="1">
                  <c:v>Decreased</c:v>
                </c:pt>
                <c:pt idx="2">
                  <c:v>Stayed the same</c:v>
                </c:pt>
              </c:strCache>
            </c:strRef>
          </c:cat>
          <c:val>
            <c:numRef>
              <c:f>'q14_1Halls£'!$P$23:$P$25</c:f>
            </c:numRef>
          </c:val>
          <c:extLst>
            <c:ext xmlns:c16="http://schemas.microsoft.com/office/drawing/2014/chart" uri="{C3380CC4-5D6E-409C-BE32-E72D297353CC}">
              <c16:uniqueId val="{0000000E-8F16-47DA-A070-609038FBE8A1}"/>
            </c:ext>
          </c:extLst>
        </c:ser>
        <c:ser>
          <c:idx val="15"/>
          <c:order val="15"/>
          <c:tx>
            <c:strRef>
              <c:f>'q14_1Halls£'!$Q$22</c:f>
              <c:strCache>
                <c:ptCount val="1"/>
              </c:strCache>
            </c:strRef>
          </c:tx>
          <c:spPr>
            <a:solidFill>
              <a:schemeClr val="accent4">
                <a:lumMod val="80000"/>
                <a:lumOff val="20000"/>
              </a:schemeClr>
            </a:solidFill>
            <a:ln>
              <a:noFill/>
            </a:ln>
            <a:effectLst/>
          </c:spPr>
          <c:invertIfNegative val="0"/>
          <c:cat>
            <c:strRef>
              <c:f>'q14_1Halls£'!$A$23:$A$25</c:f>
              <c:strCache>
                <c:ptCount val="3"/>
                <c:pt idx="0">
                  <c:v>Increased</c:v>
                </c:pt>
                <c:pt idx="1">
                  <c:v>Decreased</c:v>
                </c:pt>
                <c:pt idx="2">
                  <c:v>Stayed the same</c:v>
                </c:pt>
              </c:strCache>
            </c:strRef>
          </c:cat>
          <c:val>
            <c:numRef>
              <c:f>'q14_1Halls£'!$Q$23:$Q$25</c:f>
            </c:numRef>
          </c:val>
          <c:extLst>
            <c:ext xmlns:c16="http://schemas.microsoft.com/office/drawing/2014/chart" uri="{C3380CC4-5D6E-409C-BE32-E72D297353CC}">
              <c16:uniqueId val="{0000000F-8F16-47DA-A070-609038FBE8A1}"/>
            </c:ext>
          </c:extLst>
        </c:ser>
        <c:ser>
          <c:idx val="16"/>
          <c:order val="16"/>
          <c:tx>
            <c:strRef>
              <c:f>'q14_1Halls£'!$R$22</c:f>
              <c:strCache>
                <c:ptCount val="1"/>
              </c:strCache>
            </c:strRef>
          </c:tx>
          <c:spPr>
            <a:solidFill>
              <a:schemeClr val="accent5">
                <a:lumMod val="80000"/>
                <a:lumOff val="20000"/>
              </a:schemeClr>
            </a:solidFill>
            <a:ln>
              <a:noFill/>
            </a:ln>
            <a:effectLst/>
          </c:spPr>
          <c:invertIfNegative val="0"/>
          <c:cat>
            <c:strRef>
              <c:f>'q14_1Halls£'!$A$23:$A$25</c:f>
              <c:strCache>
                <c:ptCount val="3"/>
                <c:pt idx="0">
                  <c:v>Increased</c:v>
                </c:pt>
                <c:pt idx="1">
                  <c:v>Decreased</c:v>
                </c:pt>
                <c:pt idx="2">
                  <c:v>Stayed the same</c:v>
                </c:pt>
              </c:strCache>
            </c:strRef>
          </c:cat>
          <c:val>
            <c:numRef>
              <c:f>'q14_1Halls£'!$R$23:$R$25</c:f>
            </c:numRef>
          </c:val>
          <c:extLst>
            <c:ext xmlns:c16="http://schemas.microsoft.com/office/drawing/2014/chart" uri="{C3380CC4-5D6E-409C-BE32-E72D297353CC}">
              <c16:uniqueId val="{00000010-8F16-47DA-A070-609038FBE8A1}"/>
            </c:ext>
          </c:extLst>
        </c:ser>
        <c:ser>
          <c:idx val="17"/>
          <c:order val="17"/>
          <c:tx>
            <c:strRef>
              <c:f>'q14_1Halls£'!$S$22</c:f>
              <c:strCache>
                <c:ptCount val="1"/>
              </c:strCache>
            </c:strRef>
          </c:tx>
          <c:spPr>
            <a:solidFill>
              <a:schemeClr val="accent6">
                <a:lumMod val="80000"/>
                <a:lumOff val="20000"/>
              </a:schemeClr>
            </a:solidFill>
            <a:ln>
              <a:noFill/>
            </a:ln>
            <a:effectLst/>
          </c:spPr>
          <c:invertIfNegative val="0"/>
          <c:cat>
            <c:strRef>
              <c:f>'q14_1Halls£'!$A$23:$A$25</c:f>
              <c:strCache>
                <c:ptCount val="3"/>
                <c:pt idx="0">
                  <c:v>Increased</c:v>
                </c:pt>
                <c:pt idx="1">
                  <c:v>Decreased</c:v>
                </c:pt>
                <c:pt idx="2">
                  <c:v>Stayed the same</c:v>
                </c:pt>
              </c:strCache>
            </c:strRef>
          </c:cat>
          <c:val>
            <c:numRef>
              <c:f>'q14_1Halls£'!$S$23:$S$25</c:f>
            </c:numRef>
          </c:val>
          <c:extLst>
            <c:ext xmlns:c16="http://schemas.microsoft.com/office/drawing/2014/chart" uri="{C3380CC4-5D6E-409C-BE32-E72D297353CC}">
              <c16:uniqueId val="{00000011-8F16-47DA-A070-609038FBE8A1}"/>
            </c:ext>
          </c:extLst>
        </c:ser>
        <c:ser>
          <c:idx val="18"/>
          <c:order val="18"/>
          <c:tx>
            <c:strRef>
              <c:f>'q14_1Halls£'!$T$22</c:f>
              <c:strCache>
                <c:ptCount val="1"/>
              </c:strCache>
            </c:strRef>
          </c:tx>
          <c:spPr>
            <a:solidFill>
              <a:schemeClr val="accent1">
                <a:lumMod val="80000"/>
              </a:schemeClr>
            </a:solidFill>
            <a:ln>
              <a:noFill/>
            </a:ln>
            <a:effectLst/>
          </c:spPr>
          <c:invertIfNegative val="0"/>
          <c:cat>
            <c:strRef>
              <c:f>'q14_1Halls£'!$A$23:$A$25</c:f>
              <c:strCache>
                <c:ptCount val="3"/>
                <c:pt idx="0">
                  <c:v>Increased</c:v>
                </c:pt>
                <c:pt idx="1">
                  <c:v>Decreased</c:v>
                </c:pt>
                <c:pt idx="2">
                  <c:v>Stayed the same</c:v>
                </c:pt>
              </c:strCache>
            </c:strRef>
          </c:cat>
          <c:val>
            <c:numRef>
              <c:f>'q14_1Halls£'!$T$23:$T$25</c:f>
            </c:numRef>
          </c:val>
          <c:extLst>
            <c:ext xmlns:c16="http://schemas.microsoft.com/office/drawing/2014/chart" uri="{C3380CC4-5D6E-409C-BE32-E72D297353CC}">
              <c16:uniqueId val="{00000012-8F16-47DA-A070-609038FBE8A1}"/>
            </c:ext>
          </c:extLst>
        </c:ser>
        <c:ser>
          <c:idx val="19"/>
          <c:order val="19"/>
          <c:tx>
            <c:strRef>
              <c:f>'q14_1Halls£'!$U$22</c:f>
              <c:strCache>
                <c:ptCount val="1"/>
              </c:strCache>
            </c:strRef>
          </c:tx>
          <c:spPr>
            <a:solidFill>
              <a:schemeClr val="accent2">
                <a:lumMod val="80000"/>
              </a:schemeClr>
            </a:solidFill>
            <a:ln>
              <a:noFill/>
            </a:ln>
            <a:effectLst/>
          </c:spPr>
          <c:invertIfNegative val="0"/>
          <c:cat>
            <c:strRef>
              <c:f>'q14_1Halls£'!$A$23:$A$25</c:f>
              <c:strCache>
                <c:ptCount val="3"/>
                <c:pt idx="0">
                  <c:v>Increased</c:v>
                </c:pt>
                <c:pt idx="1">
                  <c:v>Decreased</c:v>
                </c:pt>
                <c:pt idx="2">
                  <c:v>Stayed the same</c:v>
                </c:pt>
              </c:strCache>
            </c:strRef>
          </c:cat>
          <c:val>
            <c:numRef>
              <c:f>'q14_1Halls£'!$U$23:$U$25</c:f>
            </c:numRef>
          </c:val>
          <c:extLst>
            <c:ext xmlns:c16="http://schemas.microsoft.com/office/drawing/2014/chart" uri="{C3380CC4-5D6E-409C-BE32-E72D297353CC}">
              <c16:uniqueId val="{00000013-8F16-47DA-A070-609038FBE8A1}"/>
            </c:ext>
          </c:extLst>
        </c:ser>
        <c:ser>
          <c:idx val="20"/>
          <c:order val="20"/>
          <c:tx>
            <c:strRef>
              <c:f>'q14_1Halls£'!$V$22</c:f>
              <c:strCache>
                <c:ptCount val="1"/>
              </c:strCache>
            </c:strRef>
          </c:tx>
          <c:spPr>
            <a:solidFill>
              <a:schemeClr val="accent3">
                <a:lumMod val="80000"/>
              </a:schemeClr>
            </a:solidFill>
            <a:ln>
              <a:noFill/>
            </a:ln>
            <a:effectLst/>
          </c:spPr>
          <c:invertIfNegative val="0"/>
          <c:cat>
            <c:strRef>
              <c:f>'q14_1Halls£'!$A$23:$A$25</c:f>
              <c:strCache>
                <c:ptCount val="3"/>
                <c:pt idx="0">
                  <c:v>Increased</c:v>
                </c:pt>
                <c:pt idx="1">
                  <c:v>Decreased</c:v>
                </c:pt>
                <c:pt idx="2">
                  <c:v>Stayed the same</c:v>
                </c:pt>
              </c:strCache>
            </c:strRef>
          </c:cat>
          <c:val>
            <c:numRef>
              <c:f>'q14_1Halls£'!$V$23:$V$25</c:f>
            </c:numRef>
          </c:val>
          <c:extLst>
            <c:ext xmlns:c16="http://schemas.microsoft.com/office/drawing/2014/chart" uri="{C3380CC4-5D6E-409C-BE32-E72D297353CC}">
              <c16:uniqueId val="{00000014-8F16-47DA-A070-609038FBE8A1}"/>
            </c:ext>
          </c:extLst>
        </c:ser>
        <c:ser>
          <c:idx val="21"/>
          <c:order val="21"/>
          <c:tx>
            <c:strRef>
              <c:f>'q14_1Halls£'!$W$22</c:f>
              <c:strCache>
                <c:ptCount val="1"/>
              </c:strCache>
            </c:strRef>
          </c:tx>
          <c:spPr>
            <a:solidFill>
              <a:schemeClr val="accent4">
                <a:lumMod val="80000"/>
              </a:schemeClr>
            </a:solidFill>
            <a:ln>
              <a:noFill/>
            </a:ln>
            <a:effectLst/>
          </c:spPr>
          <c:invertIfNegative val="0"/>
          <c:cat>
            <c:strRef>
              <c:f>'q14_1Halls£'!$A$23:$A$25</c:f>
              <c:strCache>
                <c:ptCount val="3"/>
                <c:pt idx="0">
                  <c:v>Increased</c:v>
                </c:pt>
                <c:pt idx="1">
                  <c:v>Decreased</c:v>
                </c:pt>
                <c:pt idx="2">
                  <c:v>Stayed the same</c:v>
                </c:pt>
              </c:strCache>
            </c:strRef>
          </c:cat>
          <c:val>
            <c:numRef>
              <c:f>'q14_1Halls£'!$W$23:$W$25</c:f>
            </c:numRef>
          </c:val>
          <c:extLst>
            <c:ext xmlns:c16="http://schemas.microsoft.com/office/drawing/2014/chart" uri="{C3380CC4-5D6E-409C-BE32-E72D297353CC}">
              <c16:uniqueId val="{00000015-8F16-47DA-A070-609038FBE8A1}"/>
            </c:ext>
          </c:extLst>
        </c:ser>
        <c:ser>
          <c:idx val="22"/>
          <c:order val="22"/>
          <c:tx>
            <c:strRef>
              <c:f>'q14_1Halls£'!$X$22</c:f>
              <c:strCache>
                <c:ptCount val="1"/>
              </c:strCache>
            </c:strRef>
          </c:tx>
          <c:spPr>
            <a:solidFill>
              <a:schemeClr val="accent5">
                <a:lumMod val="80000"/>
              </a:schemeClr>
            </a:solidFill>
            <a:ln>
              <a:noFill/>
            </a:ln>
            <a:effectLst/>
          </c:spPr>
          <c:invertIfNegative val="0"/>
          <c:cat>
            <c:strRef>
              <c:f>'q14_1Halls£'!$A$23:$A$25</c:f>
              <c:strCache>
                <c:ptCount val="3"/>
                <c:pt idx="0">
                  <c:v>Increased</c:v>
                </c:pt>
                <c:pt idx="1">
                  <c:v>Decreased</c:v>
                </c:pt>
                <c:pt idx="2">
                  <c:v>Stayed the same</c:v>
                </c:pt>
              </c:strCache>
            </c:strRef>
          </c:cat>
          <c:val>
            <c:numRef>
              <c:f>'q14_1Halls£'!$X$23:$X$25</c:f>
            </c:numRef>
          </c:val>
          <c:extLst>
            <c:ext xmlns:c16="http://schemas.microsoft.com/office/drawing/2014/chart" uri="{C3380CC4-5D6E-409C-BE32-E72D297353CC}">
              <c16:uniqueId val="{00000016-8F16-47DA-A070-609038FBE8A1}"/>
            </c:ext>
          </c:extLst>
        </c:ser>
        <c:ser>
          <c:idx val="23"/>
          <c:order val="23"/>
          <c:tx>
            <c:strRef>
              <c:f>'q14_1Halls£'!$Y$22</c:f>
              <c:strCache>
                <c:ptCount val="1"/>
              </c:strCache>
            </c:strRef>
          </c:tx>
          <c:spPr>
            <a:solidFill>
              <a:schemeClr val="accent6">
                <a:lumMod val="80000"/>
              </a:schemeClr>
            </a:solidFill>
            <a:ln>
              <a:noFill/>
            </a:ln>
            <a:effectLst/>
          </c:spPr>
          <c:invertIfNegative val="0"/>
          <c:cat>
            <c:strRef>
              <c:f>'q14_1Halls£'!$A$23:$A$25</c:f>
              <c:strCache>
                <c:ptCount val="3"/>
                <c:pt idx="0">
                  <c:v>Increased</c:v>
                </c:pt>
                <c:pt idx="1">
                  <c:v>Decreased</c:v>
                </c:pt>
                <c:pt idx="2">
                  <c:v>Stayed the same</c:v>
                </c:pt>
              </c:strCache>
            </c:strRef>
          </c:cat>
          <c:val>
            <c:numRef>
              <c:f>'q14_1Halls£'!$Y$23:$Y$25</c:f>
            </c:numRef>
          </c:val>
          <c:extLst>
            <c:ext xmlns:c16="http://schemas.microsoft.com/office/drawing/2014/chart" uri="{C3380CC4-5D6E-409C-BE32-E72D297353CC}">
              <c16:uniqueId val="{00000017-8F16-47DA-A070-609038FBE8A1}"/>
            </c:ext>
          </c:extLst>
        </c:ser>
        <c:ser>
          <c:idx val="24"/>
          <c:order val="24"/>
          <c:tx>
            <c:strRef>
              <c:f>'q14_1Halls£'!$Z$22</c:f>
              <c:strCache>
                <c:ptCount val="1"/>
              </c:strCache>
            </c:strRef>
          </c:tx>
          <c:spPr>
            <a:solidFill>
              <a:schemeClr val="accent1">
                <a:lumMod val="60000"/>
                <a:lumOff val="40000"/>
              </a:schemeClr>
            </a:solidFill>
            <a:ln>
              <a:noFill/>
            </a:ln>
            <a:effectLst/>
          </c:spPr>
          <c:invertIfNegative val="0"/>
          <c:cat>
            <c:strRef>
              <c:f>'q14_1Halls£'!$A$23:$A$25</c:f>
              <c:strCache>
                <c:ptCount val="3"/>
                <c:pt idx="0">
                  <c:v>Increased</c:v>
                </c:pt>
                <c:pt idx="1">
                  <c:v>Decreased</c:v>
                </c:pt>
                <c:pt idx="2">
                  <c:v>Stayed the same</c:v>
                </c:pt>
              </c:strCache>
            </c:strRef>
          </c:cat>
          <c:val>
            <c:numRef>
              <c:f>'q14_1Halls£'!$Z$23:$Z$25</c:f>
            </c:numRef>
          </c:val>
          <c:extLst>
            <c:ext xmlns:c16="http://schemas.microsoft.com/office/drawing/2014/chart" uri="{C3380CC4-5D6E-409C-BE32-E72D297353CC}">
              <c16:uniqueId val="{00000018-8F16-47DA-A070-609038FBE8A1}"/>
            </c:ext>
          </c:extLst>
        </c:ser>
        <c:ser>
          <c:idx val="25"/>
          <c:order val="25"/>
          <c:tx>
            <c:strRef>
              <c:f>'q14_1Halls£'!$AA$22</c:f>
              <c:strCache>
                <c:ptCount val="1"/>
              </c:strCache>
            </c:strRef>
          </c:tx>
          <c:spPr>
            <a:solidFill>
              <a:schemeClr val="accent2">
                <a:lumMod val="60000"/>
                <a:lumOff val="40000"/>
              </a:schemeClr>
            </a:solidFill>
            <a:ln>
              <a:noFill/>
            </a:ln>
            <a:effectLst/>
          </c:spPr>
          <c:invertIfNegative val="0"/>
          <c:cat>
            <c:strRef>
              <c:f>'q14_1Halls£'!$A$23:$A$25</c:f>
              <c:strCache>
                <c:ptCount val="3"/>
                <c:pt idx="0">
                  <c:v>Increased</c:v>
                </c:pt>
                <c:pt idx="1">
                  <c:v>Decreased</c:v>
                </c:pt>
                <c:pt idx="2">
                  <c:v>Stayed the same</c:v>
                </c:pt>
              </c:strCache>
            </c:strRef>
          </c:cat>
          <c:val>
            <c:numRef>
              <c:f>'q14_1Halls£'!$AA$23:$AA$25</c:f>
            </c:numRef>
          </c:val>
          <c:extLst>
            <c:ext xmlns:c16="http://schemas.microsoft.com/office/drawing/2014/chart" uri="{C3380CC4-5D6E-409C-BE32-E72D297353CC}">
              <c16:uniqueId val="{00000019-8F16-47DA-A070-609038FBE8A1}"/>
            </c:ext>
          </c:extLst>
        </c:ser>
        <c:ser>
          <c:idx val="26"/>
          <c:order val="26"/>
          <c:tx>
            <c:strRef>
              <c:f>'q14_1Halls£'!$AB$22</c:f>
              <c:strCache>
                <c:ptCount val="1"/>
                <c:pt idx="0">
                  <c:v>Community Development orgs</c:v>
                </c:pt>
              </c:strCache>
            </c:strRef>
          </c:tx>
          <c:spPr>
            <a:solidFill>
              <a:srgbClr val="FF5959"/>
            </a:solidFill>
            <a:ln>
              <a:noFill/>
            </a:ln>
            <a:effectLst/>
          </c:spPr>
          <c:invertIfNegative val="0"/>
          <c:cat>
            <c:strRef>
              <c:f>'q14_1Halls£'!$A$23:$A$25</c:f>
              <c:strCache>
                <c:ptCount val="3"/>
                <c:pt idx="0">
                  <c:v>Increased</c:v>
                </c:pt>
                <c:pt idx="1">
                  <c:v>Decreased</c:v>
                </c:pt>
                <c:pt idx="2">
                  <c:v>Stayed the same</c:v>
                </c:pt>
              </c:strCache>
            </c:strRef>
          </c:cat>
          <c:val>
            <c:numRef>
              <c:f>'q14_1Halls£'!$AB$23:$AB$25</c:f>
              <c:numCache>
                <c:formatCode>0%</c:formatCode>
                <c:ptCount val="3"/>
                <c:pt idx="0">
                  <c:v>0.31</c:v>
                </c:pt>
                <c:pt idx="1">
                  <c:v>0.23</c:v>
                </c:pt>
                <c:pt idx="2">
                  <c:v>0.46</c:v>
                </c:pt>
              </c:numCache>
            </c:numRef>
          </c:val>
          <c:extLst>
            <c:ext xmlns:c16="http://schemas.microsoft.com/office/drawing/2014/chart" uri="{C3380CC4-5D6E-409C-BE32-E72D297353CC}">
              <c16:uniqueId val="{0000001A-8F16-47DA-A070-609038FBE8A1}"/>
            </c:ext>
          </c:extLst>
        </c:ser>
        <c:dLbls>
          <c:showLegendKey val="0"/>
          <c:showVal val="0"/>
          <c:showCatName val="0"/>
          <c:showSerName val="0"/>
          <c:showPercent val="0"/>
          <c:showBubbleSize val="0"/>
        </c:dLbls>
        <c:gapWidth val="182"/>
        <c:axId val="1941798432"/>
        <c:axId val="1941796032"/>
      </c:barChart>
      <c:catAx>
        <c:axId val="1941798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54C5B"/>
                </a:solidFill>
                <a:latin typeface="Arial Black" panose="020B0A04020102020204" pitchFamily="34" charset="0"/>
                <a:ea typeface="+mn-ea"/>
                <a:cs typeface="+mn-cs"/>
              </a:defRPr>
            </a:pPr>
            <a:endParaRPr lang="en-US"/>
          </a:p>
        </c:txPr>
        <c:crossAx val="1941796032"/>
        <c:crosses val="autoZero"/>
        <c:auto val="1"/>
        <c:lblAlgn val="ctr"/>
        <c:lblOffset val="100"/>
        <c:noMultiLvlLbl val="0"/>
      </c:catAx>
      <c:valAx>
        <c:axId val="194179603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54C5B"/>
                </a:solidFill>
                <a:latin typeface="Arial Black" panose="020B0A04020102020204" pitchFamily="34" charset="0"/>
                <a:ea typeface="+mn-ea"/>
                <a:cs typeface="+mn-cs"/>
              </a:defRPr>
            </a:pPr>
            <a:endParaRPr lang="en-US"/>
          </a:p>
        </c:txPr>
        <c:crossAx val="194179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254C5B"/>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sz="1100">
          <a:solidFill>
            <a:srgbClr val="254C5B"/>
          </a:solidFill>
          <a:latin typeface="Arial Black" panose="020B0A040201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rgbClr val="254C5B"/>
                </a:solidFill>
                <a:latin typeface="Arial Black" panose="020B0A04020102020204" pitchFamily="34" charset="0"/>
                <a:ea typeface="+mn-ea"/>
                <a:cs typeface="+mn-cs"/>
              </a:defRPr>
            </a:pPr>
            <a:r>
              <a:rPr lang="en-US" baseline="0" dirty="0"/>
              <a:t>Number of halls by SME staffing band</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254C5B"/>
              </a:solidFill>
              <a:latin typeface="Arial Black" panose="020B0A04020102020204" pitchFamily="34" charset="0"/>
              <a:ea typeface="+mn-ea"/>
              <a:cs typeface="+mn-cs"/>
            </a:defRPr>
          </a:pPr>
          <a:endParaRPr lang="en-US"/>
        </a:p>
      </c:txPr>
    </c:title>
    <c:autoTitleDeleted val="0"/>
    <c:plotArea>
      <c:layout>
        <c:manualLayout>
          <c:layoutTarget val="inner"/>
          <c:xMode val="edge"/>
          <c:yMode val="edge"/>
          <c:x val="0.46095510587792021"/>
          <c:y val="0.13158641333355342"/>
          <c:w val="0.45747040051167631"/>
          <c:h val="0.83766585780551017"/>
        </c:manualLayout>
      </c:layout>
      <c:barChart>
        <c:barDir val="bar"/>
        <c:grouping val="clustered"/>
        <c:varyColors val="0"/>
        <c:ser>
          <c:idx val="0"/>
          <c:order val="0"/>
          <c:tx>
            <c:strRef>
              <c:f>VillageHalls!$F$23</c:f>
              <c:strCache>
                <c:ptCount val="1"/>
                <c:pt idx="0">
                  <c:v>Number of halls</c:v>
                </c:pt>
              </c:strCache>
            </c:strRef>
          </c:tx>
          <c:spPr>
            <a:solidFill>
              <a:srgbClr val="FF595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254C5B"/>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VillageHalls!$E$24:$E$30</c:f>
              <c:strCache>
                <c:ptCount val="7"/>
                <c:pt idx="0">
                  <c:v>Micro 1-9 staff</c:v>
                </c:pt>
                <c:pt idx="1">
                  <c:v>Small 10-49 staff</c:v>
                </c:pt>
                <c:pt idx="2">
                  <c:v>Medium 50-249 staff</c:v>
                </c:pt>
                <c:pt idx="3">
                  <c:v>Large 250+staff</c:v>
                </c:pt>
                <c:pt idx="4">
                  <c:v>NO staff</c:v>
                </c:pt>
                <c:pt idx="5">
                  <c:v>New charity / no data</c:v>
                </c:pt>
                <c:pt idx="6">
                  <c:v>Halls without charitable status</c:v>
                </c:pt>
              </c:strCache>
            </c:strRef>
          </c:cat>
          <c:val>
            <c:numRef>
              <c:f>VillageHalls!$F$24:$F$30</c:f>
              <c:numCache>
                <c:formatCode>General</c:formatCode>
                <c:ptCount val="7"/>
                <c:pt idx="0">
                  <c:v>233</c:v>
                </c:pt>
                <c:pt idx="1">
                  <c:v>22</c:v>
                </c:pt>
                <c:pt idx="2">
                  <c:v>2</c:v>
                </c:pt>
                <c:pt idx="3">
                  <c:v>0</c:v>
                </c:pt>
                <c:pt idx="4">
                  <c:v>754</c:v>
                </c:pt>
                <c:pt idx="5">
                  <c:v>95</c:v>
                </c:pt>
                <c:pt idx="6">
                  <c:v>301</c:v>
                </c:pt>
              </c:numCache>
            </c:numRef>
          </c:val>
          <c:extLst>
            <c:ext xmlns:c16="http://schemas.microsoft.com/office/drawing/2014/chart" uri="{C3380CC4-5D6E-409C-BE32-E72D297353CC}">
              <c16:uniqueId val="{00000000-474D-449C-8104-1FAF57F59C71}"/>
            </c:ext>
          </c:extLst>
        </c:ser>
        <c:dLbls>
          <c:showLegendKey val="0"/>
          <c:showVal val="0"/>
          <c:showCatName val="0"/>
          <c:showSerName val="0"/>
          <c:showPercent val="0"/>
          <c:showBubbleSize val="0"/>
        </c:dLbls>
        <c:gapWidth val="182"/>
        <c:axId val="156282464"/>
        <c:axId val="156280544"/>
      </c:barChart>
      <c:catAx>
        <c:axId val="15628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254C5B"/>
                </a:solidFill>
                <a:latin typeface="Arial Black" panose="020B0A04020102020204" pitchFamily="34" charset="0"/>
                <a:ea typeface="+mn-ea"/>
                <a:cs typeface="+mn-cs"/>
              </a:defRPr>
            </a:pPr>
            <a:endParaRPr lang="en-US"/>
          </a:p>
        </c:txPr>
        <c:crossAx val="156280544"/>
        <c:crosses val="autoZero"/>
        <c:auto val="1"/>
        <c:lblAlgn val="ctr"/>
        <c:lblOffset val="100"/>
        <c:noMultiLvlLbl val="0"/>
      </c:catAx>
      <c:valAx>
        <c:axId val="156280544"/>
        <c:scaling>
          <c:orientation val="minMax"/>
        </c:scaling>
        <c:delete val="1"/>
        <c:axPos val="t"/>
        <c:numFmt formatCode="General" sourceLinked="1"/>
        <c:majorTickMark val="none"/>
        <c:minorTickMark val="none"/>
        <c:tickLblPos val="nextTo"/>
        <c:crossAx val="15628246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rgbClr val="254C5B"/>
          </a:solidFill>
          <a:latin typeface="Arial Black" panose="020B0A04020102020204" pitchFamily="34" charset="0"/>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IncomeTypebySize_inflated!$C$15:$L$15</cx:f>
        <cx:lvl ptCount="10">
          <cx:pt idx="0">General Public - Donations &amp; Legacies</cx:pt>
          <cx:pt idx="1">General Public - Earned</cx:pt>
          <cx:pt idx="2">Trading (commercial)</cx:pt>
          <cx:pt idx="3">Voluntary sector, inc Trusts</cx:pt>
          <cx:pt idx="4">Lottery</cx:pt>
          <cx:pt idx="5">Private Sector</cx:pt>
          <cx:pt idx="6">Public Sector Grants</cx:pt>
          <cx:pt idx="7">Public Sector Contracts</cx:pt>
          <cx:pt idx="8">Rental income</cx:pt>
          <cx:pt idx="9">Investments and interest</cx:pt>
        </cx:lvl>
      </cx:strDim>
      <cx:numDim type="size">
        <cx:f dir="row">IncomeTypebySize_inflated!$C$16:$L$16</cx:f>
        <cx:lvl ptCount="10" formatCode="&quot;£&quot;#,##0">
          <cx:pt idx="0">47445775.646665156</cx:pt>
          <cx:pt idx="1">78307323.805728316</cx:pt>
          <cx:pt idx="2">13180127.134320455</cx:pt>
          <cx:pt idx="3">34897548.04769811</cx:pt>
          <cx:pt idx="4">12189144.801562503</cx:pt>
          <cx:pt idx="5">7637498.9522295911</cx:pt>
          <cx:pt idx="6">48541354.984140299</cx:pt>
          <cx:pt idx="7">4347937.660087619</cx:pt>
          <cx:pt idx="8">27037863.827117171</cx:pt>
          <cx:pt idx="9">16939593.031336904</cx:pt>
        </cx:lvl>
      </cx:numDim>
    </cx:data>
  </cx:chartData>
  <cx:chart>
    <cx:title pos="t" align="ctr" overlay="0">
      <cx:tx>
        <cx:txData>
          <cx:v>Sector income breakdown – Small orgs (under £100k)</cx:v>
        </cx:txData>
      </cx:tx>
      <cx:txPr>
        <a:bodyPr spcFirstLastPara="1" vertOverflow="ellipsis" horzOverflow="overflow" wrap="square" lIns="0" tIns="0" rIns="0" bIns="0" anchor="ctr" anchorCtr="1"/>
        <a:lstStyle/>
        <a:p>
          <a:pPr algn="ctr" rtl="0">
            <a:defRPr sz="2000">
              <a:solidFill>
                <a:srgbClr val="254C5B"/>
              </a:solidFill>
              <a:latin typeface="Arial Black" panose="020B0A04020102020204" pitchFamily="34" charset="0"/>
              <a:ea typeface="Arial Black" panose="020B0A04020102020204" pitchFamily="34" charset="0"/>
              <a:cs typeface="Arial Black" panose="020B0A04020102020204" pitchFamily="34" charset="0"/>
            </a:defRPr>
          </a:pPr>
          <a:r>
            <a:rPr lang="en-US" sz="2000" b="0" i="0" u="none" strike="noStrike" baseline="0" dirty="0">
              <a:solidFill>
                <a:srgbClr val="254C5B"/>
              </a:solidFill>
              <a:latin typeface="Arial Black" panose="020B0A04020102020204" pitchFamily="34" charset="0"/>
            </a:rPr>
            <a:t>Sector income breakdown – Small orgs (under £100k)</a:t>
          </a:r>
        </a:p>
      </cx:txPr>
    </cx:title>
    <cx:plotArea>
      <cx:plotAreaRegion>
        <cx:series layoutId="treemap" uniqueId="{4D60F6CF-82F4-4294-9798-114834B098FD}">
          <cx:dataPt idx="1">
            <cx:spPr>
              <a:solidFill>
                <a:srgbClr val="FF5959"/>
              </a:solidFill>
            </cx:spPr>
          </cx:dataPt>
          <cx:dataPt idx="2">
            <cx:spPr>
              <a:solidFill>
                <a:srgbClr val="FFE5E5"/>
              </a:solidFill>
            </cx:spPr>
          </cx:dataPt>
          <cx:dataPt idx="3">
            <cx:spPr>
              <a:solidFill>
                <a:srgbClr val="FFDB00"/>
              </a:solidFill>
            </cx:spPr>
          </cx:dataPt>
          <cx:dataPt idx="5">
            <cx:spPr>
              <a:solidFill>
                <a:srgbClr val="FFAB15"/>
              </a:solidFill>
            </cx:spPr>
          </cx:dataPt>
          <cx:dataPt idx="6">
            <cx:spPr>
              <a:solidFill>
                <a:srgbClr val="CCBFDF"/>
              </a:solidFill>
            </cx:spPr>
          </cx:dataPt>
          <cx:dataPt idx="8">
            <cx:spPr>
              <a:solidFill>
                <a:srgbClr val="254C5B"/>
              </a:solidFill>
            </cx:spPr>
          </cx:dataPt>
          <cx:dataPt idx="9">
            <cx:spPr>
              <a:solidFill>
                <a:srgbClr val="254C5B">
                  <a:lumMod val="20000"/>
                  <a:lumOff val="80000"/>
                </a:srgbClr>
              </a:solidFill>
            </cx:spPr>
          </cx:dataPt>
          <cx:dataLabels pos="inEnd">
            <cx:txPr>
              <a:bodyPr spcFirstLastPara="1" vertOverflow="ellipsis" horzOverflow="overflow" wrap="square" lIns="0" tIns="0" rIns="0" bIns="0" anchor="ctr" anchorCtr="1"/>
              <a:lstStyle/>
              <a:p>
                <a:pPr algn="ctr" rtl="0">
                  <a:defRPr sz="1600">
                    <a:latin typeface="Arial Black" panose="020B0A04020102020204" pitchFamily="34" charset="0"/>
                    <a:ea typeface="Arial Black" panose="020B0A04020102020204" pitchFamily="34" charset="0"/>
                    <a:cs typeface="Arial Black" panose="020B0A04020102020204" pitchFamily="34" charset="0"/>
                  </a:defRPr>
                </a:pPr>
                <a:endParaRPr lang="en-US" sz="1600" b="0" i="0" u="none" strike="noStrike" baseline="0">
                  <a:solidFill>
                    <a:prstClr val="white"/>
                  </a:solidFill>
                  <a:latin typeface="Arial Black" panose="020B0A04020102020204" pitchFamily="34" charset="0"/>
                </a:endParaRPr>
              </a:p>
            </cx:txPr>
            <cx:visibility seriesName="0" categoryName="1" value="0"/>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Sheet4!$A$26:$J$26</cx:f>
        <cx:lvl ptCount="10">
          <cx:pt idx="0">General Public - voluntary</cx:pt>
          <cx:pt idx="1">General public - earned</cx:pt>
          <cx:pt idx="2">Voluntary sector, inc Trusts</cx:pt>
          <cx:pt idx="3">Private sector</cx:pt>
          <cx:pt idx="4">Lottery</cx:pt>
          <cx:pt idx="5">Public Sector - grants</cx:pt>
          <cx:pt idx="6">Public Sector - contracts</cx:pt>
          <cx:pt idx="7">Rental income</cx:pt>
          <cx:pt idx="8">Investments and interest</cx:pt>
          <cx:pt idx="9">Other</cx:pt>
        </cx:lvl>
      </cx:strDim>
      <cx:numDim type="size">
        <cx:f dir="row">Sheet4!$A$27:$J$27</cx:f>
        <cx:lvl ptCount="10" formatCode="&quot;£&quot;#,##0">
          <cx:pt idx="0">1000.5</cx:pt>
          <cx:pt idx="1">10651.950000000001</cx:pt>
          <cx:pt idx="2">5299.6999999999998</cx:pt>
          <cx:pt idx="3">304.14285714285717</cx:pt>
          <cx:pt idx="4">6308.1499999999996</cx:pt>
          <cx:pt idx="5">4588.1499999999996</cx:pt>
          <cx:pt idx="6">0</cx:pt>
          <cx:pt idx="7">9864.8500000000004</cx:pt>
          <cx:pt idx="8">952</cx:pt>
          <cx:pt idx="9">222.30000000000001</cx:pt>
        </cx:lvl>
      </cx:numDim>
    </cx:data>
  </cx:chartData>
  <cx:chart>
    <cx:title pos="t" align="ctr" overlay="0">
      <cx:tx>
        <cx:rich>
          <a:bodyPr spcFirstLastPara="1" vertOverflow="ellipsis" horzOverflow="overflow" wrap="square" lIns="0" tIns="0" rIns="0" bIns="0" anchor="ctr" anchorCtr="1"/>
          <a:lstStyle/>
          <a:p>
            <a:pPr algn="ctr" rtl="0">
              <a:defRPr sz="1800">
                <a:solidFill>
                  <a:srgbClr val="254C5B"/>
                </a:solidFill>
                <a:latin typeface="Arial Black" panose="020B0A04020102020204" pitchFamily="34" charset="0"/>
                <a:ea typeface="Arial Black" panose="020B0A04020102020204" pitchFamily="34" charset="0"/>
                <a:cs typeface="Arial Black" panose="020B0A04020102020204" pitchFamily="34" charset="0"/>
              </a:defRPr>
            </a:pPr>
            <a:r>
              <a:rPr lang="en-US" sz="1800" b="0" i="0" u="none" strike="noStrike" baseline="0" dirty="0">
                <a:solidFill>
                  <a:srgbClr val="254C5B"/>
                </a:solidFill>
                <a:latin typeface="Arial Black" panose="020B0A04020102020204" pitchFamily="34" charset="0"/>
              </a:rPr>
              <a:t>Typical Village Halls Income breakdown – </a:t>
            </a:r>
            <a:r>
              <a:rPr lang="en-US" sz="1600" b="0" i="0" u="none" strike="noStrike" baseline="0" dirty="0">
                <a:solidFill>
                  <a:srgbClr val="254C5B"/>
                </a:solidFill>
                <a:latin typeface="Arial Black" panose="020B0A04020102020204" pitchFamily="34" charset="0"/>
              </a:rPr>
              <a:t>typical annual income £20k to £30k</a:t>
            </a:r>
            <a:endParaRPr lang="en-US" sz="1800" b="0" i="0" u="none" strike="noStrike" baseline="0" dirty="0">
              <a:solidFill>
                <a:srgbClr val="254C5B"/>
              </a:solidFill>
              <a:latin typeface="Arial Black" panose="020B0A04020102020204" pitchFamily="34" charset="0"/>
            </a:endParaRPr>
          </a:p>
        </cx:rich>
      </cx:tx>
    </cx:title>
    <cx:plotArea>
      <cx:plotAreaRegion>
        <cx:series layoutId="treemap" uniqueId="{D96C3C37-F0F5-4D26-8F94-583B53975A0A}">
          <cx:dataPt idx="1">
            <cx:spPr>
              <a:solidFill>
                <a:srgbClr val="FF5959"/>
              </a:solidFill>
            </cx:spPr>
          </cx:dataPt>
          <cx:dataPt idx="7">
            <cx:spPr>
              <a:solidFill>
                <a:srgbClr val="254C5B"/>
              </a:solidFill>
            </cx:spPr>
          </cx:dataPt>
          <cx:dataLabels pos="inEnd">
            <cx:txPr>
              <a:bodyPr spcFirstLastPara="1" vertOverflow="ellipsis" horzOverflow="overflow" wrap="square" lIns="0" tIns="0" rIns="0" bIns="0" anchor="ctr" anchorCtr="1"/>
              <a:lstStyle/>
              <a:p>
                <a:pPr algn="ctr" rtl="0">
                  <a:defRPr sz="1600">
                    <a:latin typeface="Arial Black" panose="020B0A04020102020204" pitchFamily="34" charset="0"/>
                    <a:ea typeface="Arial Black" panose="020B0A04020102020204" pitchFamily="34" charset="0"/>
                    <a:cs typeface="Arial Black" panose="020B0A04020102020204" pitchFamily="34" charset="0"/>
                  </a:defRPr>
                </a:pPr>
                <a:endParaRPr lang="en-US" sz="1600" b="0" i="0" u="none" strike="noStrike" baseline="0">
                  <a:solidFill>
                    <a:prstClr val="white"/>
                  </a:solidFill>
                  <a:latin typeface="Arial Black" panose="020B0A04020102020204" pitchFamily="34" charset="0"/>
                </a:endParaRPr>
              </a:p>
            </cx:txPr>
            <cx:visibility seriesName="0" categoryName="1" value="0"/>
            <cx:dataLabel idx="0">
              <cx:txPr>
                <a:bodyPr spcFirstLastPara="1" vertOverflow="ellipsis" horzOverflow="overflow" wrap="square" lIns="0" tIns="0" rIns="0" bIns="0" anchor="ctr" anchorCtr="1"/>
                <a:lstStyle/>
                <a:p>
                  <a:pPr algn="ctr" rtl="0">
                    <a:defRPr sz="1200"/>
                  </a:pPr>
                  <a:r>
                    <a:rPr lang="en-US" sz="1200" b="0" i="0" u="none" strike="noStrike" baseline="0">
                      <a:solidFill>
                        <a:prstClr val="white"/>
                      </a:solidFill>
                      <a:latin typeface="Arial Black" panose="020B0A04020102020204" pitchFamily="34" charset="0"/>
                    </a:rPr>
                    <a:t>General Public - voluntary</a:t>
                  </a:r>
                </a:p>
              </cx:txPr>
              <cx:visibility seriesName="0" categoryName="1" value="0"/>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0.12252</cdr:x>
      <cdr:y>0.92616</cdr:y>
    </cdr:from>
    <cdr:to>
      <cdr:x>0.66958</cdr:x>
      <cdr:y>0.97657</cdr:y>
    </cdr:to>
    <cdr:sp macro="" textlink="">
      <cdr:nvSpPr>
        <cdr:cNvPr id="2" name="TextBox 1">
          <a:extLst xmlns:a="http://schemas.openxmlformats.org/drawingml/2006/main">
            <a:ext uri="{FF2B5EF4-FFF2-40B4-BE49-F238E27FC236}">
              <a16:creationId xmlns:a16="http://schemas.microsoft.com/office/drawing/2014/main" id="{E2227A8B-1EBE-FBE0-C7D5-C3D00A4C50D7}"/>
            </a:ext>
          </a:extLst>
        </cdr:cNvPr>
        <cdr:cNvSpPr txBox="1"/>
      </cdr:nvSpPr>
      <cdr:spPr>
        <a:xfrm xmlns:a="http://schemas.openxmlformats.org/drawingml/2006/main">
          <a:off x="1171277" y="4787672"/>
          <a:ext cx="5229594" cy="2605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kern="1200" dirty="0">
              <a:solidFill>
                <a:srgbClr val="254C5B"/>
              </a:solidFill>
              <a:latin typeface="Arial" panose="020B0604020202020204" pitchFamily="34" charset="0"/>
              <a:cs typeface="Arial" panose="020B0604020202020204" pitchFamily="34" charset="0"/>
            </a:rPr>
            <a:t>Date hall was registered as a charity (data source: OSCR)</a:t>
          </a:r>
        </a:p>
      </cdr:txBody>
    </cdr:sp>
  </cdr:relSizeAnchor>
</c:userShapes>
</file>

<file path=ppt/drawings/drawing2.xml><?xml version="1.0" encoding="utf-8"?>
<c:userShapes xmlns:c="http://schemas.openxmlformats.org/drawingml/2006/chart">
  <cdr:relSizeAnchor xmlns:cdr="http://schemas.openxmlformats.org/drawingml/2006/chartDrawing">
    <cdr:from>
      <cdr:x>0.91053</cdr:x>
      <cdr:y>0.65418</cdr:y>
    </cdr:from>
    <cdr:to>
      <cdr:x>1</cdr:x>
      <cdr:y>0.93708</cdr:y>
    </cdr:to>
    <cdr:sp macro="" textlink="">
      <cdr:nvSpPr>
        <cdr:cNvPr id="2" name="Right Brace 1">
          <a:extLst xmlns:a="http://schemas.openxmlformats.org/drawingml/2006/main">
            <a:ext uri="{FF2B5EF4-FFF2-40B4-BE49-F238E27FC236}">
              <a16:creationId xmlns:a16="http://schemas.microsoft.com/office/drawing/2014/main" id="{42BCE5AB-FC23-0EDF-17F9-C6313F537B4D}"/>
            </a:ext>
          </a:extLst>
        </cdr:cNvPr>
        <cdr:cNvSpPr/>
      </cdr:nvSpPr>
      <cdr:spPr>
        <a:xfrm xmlns:a="http://schemas.openxmlformats.org/drawingml/2006/main">
          <a:off x="6001934" y="3308852"/>
          <a:ext cx="589734" cy="1430882"/>
        </a:xfrm>
        <a:prstGeom xmlns:a="http://schemas.openxmlformats.org/drawingml/2006/main" prst="rightBrace">
          <a:avLst/>
        </a:prstGeom>
        <a:ln xmlns:a="http://schemas.openxmlformats.org/drawingml/2006/main" w="53975">
          <a:solidFill>
            <a:srgbClr val="FF5959"/>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7D6D7BA6-FCF1-476B-B41D-197F2ABFFBE5}" type="datetimeFigureOut">
              <a:rPr lang="en-GB" smtClean="0"/>
              <a:t>01/06/2026</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3333728-263C-4652-ABE2-6BBBCBA944F6}" type="slidenum">
              <a:rPr lang="en-GB" smtClean="0"/>
              <a:t>‹#›</a:t>
            </a:fld>
            <a:endParaRPr lang="en-GB"/>
          </a:p>
        </p:txBody>
      </p:sp>
    </p:spTree>
    <p:extLst>
      <p:ext uri="{BB962C8B-B14F-4D97-AF65-F5344CB8AC3E}">
        <p14:creationId xmlns:p14="http://schemas.microsoft.com/office/powerpoint/2010/main" val="376356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1097280" y="3300412"/>
            <a:ext cx="7315200" cy="2700338"/>
          </a:xfrm>
        </p:spPr>
        <p:txBody>
          <a:bodyPr/>
          <a:lstStyle/>
          <a:p>
            <a:endParaRPr lang="en-GB" sz="1400"/>
          </a:p>
        </p:txBody>
      </p:sp>
      <p:sp>
        <p:nvSpPr>
          <p:cNvPr id="4" name="Slide Number Placeholder 3"/>
          <p:cNvSpPr>
            <a:spLocks noGrp="1"/>
          </p:cNvSpPr>
          <p:nvPr>
            <p:ph type="sldNum" sz="quarter" idx="5"/>
          </p:nvPr>
        </p:nvSpPr>
        <p:spPr/>
        <p:txBody>
          <a:bodyPr/>
          <a:lstStyle/>
          <a:p>
            <a:fld id="{33333728-263C-4652-ABE2-6BBBCBA944F6}" type="slidenum">
              <a:rPr lang="en-GB" smtClean="0"/>
              <a:t>1</a:t>
            </a:fld>
            <a:endParaRPr lang="en-GB"/>
          </a:p>
        </p:txBody>
      </p:sp>
    </p:spTree>
    <p:extLst>
      <p:ext uri="{BB962C8B-B14F-4D97-AF65-F5344CB8AC3E}">
        <p14:creationId xmlns:p14="http://schemas.microsoft.com/office/powerpoint/2010/main" val="162445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84DAA-2D16-D12E-9699-1C735927B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91B8E-599D-0BAD-750F-33FEF1774DED}"/>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352FCCD1-4279-8497-9382-885C1097069F}"/>
              </a:ext>
            </a:extLst>
          </p:cNvPr>
          <p:cNvSpPr>
            <a:spLocks noGrp="1"/>
          </p:cNvSpPr>
          <p:nvPr>
            <p:ph type="body" idx="1"/>
          </p:nvPr>
        </p:nvSpPr>
        <p:spPr>
          <a:xfrm>
            <a:off x="1558291" y="3954780"/>
            <a:ext cx="6637020" cy="1840230"/>
          </a:xfrm>
        </p:spPr>
        <p:txBody>
          <a:bodyPr/>
          <a:lstStyle/>
          <a:p>
            <a:endParaRPr lang="en-GB" dirty="0"/>
          </a:p>
        </p:txBody>
      </p:sp>
      <p:sp>
        <p:nvSpPr>
          <p:cNvPr id="4" name="Slide Number Placeholder 3">
            <a:extLst>
              <a:ext uri="{FF2B5EF4-FFF2-40B4-BE49-F238E27FC236}">
                <a16:creationId xmlns:a16="http://schemas.microsoft.com/office/drawing/2014/main" id="{0F4271F8-523E-A7BB-2AFF-3BAD651F8062}"/>
              </a:ext>
            </a:extLst>
          </p:cNvPr>
          <p:cNvSpPr>
            <a:spLocks noGrp="1"/>
          </p:cNvSpPr>
          <p:nvPr>
            <p:ph type="sldNum" sz="quarter" idx="5"/>
          </p:nvPr>
        </p:nvSpPr>
        <p:spPr/>
        <p:txBody>
          <a:bodyPr/>
          <a:lstStyle/>
          <a:p>
            <a:fld id="{33333728-263C-4652-ABE2-6BBBCBA944F6}" type="slidenum">
              <a:rPr lang="en-GB" smtClean="0"/>
              <a:t>26</a:t>
            </a:fld>
            <a:endParaRPr lang="en-GB"/>
          </a:p>
        </p:txBody>
      </p:sp>
    </p:spTree>
    <p:extLst>
      <p:ext uri="{BB962C8B-B14F-4D97-AF65-F5344CB8AC3E}">
        <p14:creationId xmlns:p14="http://schemas.microsoft.com/office/powerpoint/2010/main" val="355826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E66FC-D54B-B761-6B59-C999F7DBF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05DA4-9540-9F69-B2EE-616391AB1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DE227-D87B-2597-74B8-D25B2E108D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24E0F65-9D2E-95AD-C2E1-F746EA31858A}"/>
              </a:ext>
            </a:extLst>
          </p:cNvPr>
          <p:cNvSpPr>
            <a:spLocks noGrp="1"/>
          </p:cNvSpPr>
          <p:nvPr>
            <p:ph type="sldNum" sz="quarter" idx="5"/>
          </p:nvPr>
        </p:nvSpPr>
        <p:spPr/>
        <p:txBody>
          <a:bodyPr/>
          <a:lstStyle/>
          <a:p>
            <a:fld id="{33333728-263C-4652-ABE2-6BBBCBA944F6}" type="slidenum">
              <a:rPr lang="en-GB" smtClean="0"/>
              <a:t>27</a:t>
            </a:fld>
            <a:endParaRPr lang="en-GB"/>
          </a:p>
        </p:txBody>
      </p:sp>
    </p:spTree>
    <p:extLst>
      <p:ext uri="{BB962C8B-B14F-4D97-AF65-F5344CB8AC3E}">
        <p14:creationId xmlns:p14="http://schemas.microsoft.com/office/powerpoint/2010/main" val="3730276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3E6BE-B5F5-AC47-D4DC-EAA7FE049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9B188-82CB-E923-E0A8-45B15769D205}"/>
              </a:ext>
            </a:extLst>
          </p:cNvPr>
          <p:cNvSpPr>
            <a:spLocks noGrp="1" noRot="1" noChangeAspect="1"/>
          </p:cNvSpPr>
          <p:nvPr>
            <p:ph type="sldImg"/>
          </p:nvPr>
        </p:nvSpPr>
        <p:spPr>
          <a:xfrm>
            <a:off x="1450975" y="619125"/>
            <a:ext cx="4024313" cy="2263775"/>
          </a:xfrm>
        </p:spPr>
      </p:sp>
      <p:sp>
        <p:nvSpPr>
          <p:cNvPr id="3" name="Notes Placeholder 2">
            <a:extLst>
              <a:ext uri="{FF2B5EF4-FFF2-40B4-BE49-F238E27FC236}">
                <a16:creationId xmlns:a16="http://schemas.microsoft.com/office/drawing/2014/main" id="{8F6C92BF-4CDE-1448-9235-DE4780DD919B}"/>
              </a:ext>
            </a:extLst>
          </p:cNvPr>
          <p:cNvSpPr>
            <a:spLocks noGrp="1"/>
          </p:cNvSpPr>
          <p:nvPr>
            <p:ph type="body" idx="1"/>
          </p:nvPr>
        </p:nvSpPr>
        <p:spPr>
          <a:xfrm>
            <a:off x="906780" y="3030538"/>
            <a:ext cx="7330440" cy="3038792"/>
          </a:xfrm>
        </p:spPr>
        <p:txBody>
          <a:bodyPr/>
          <a:lstStyle/>
          <a:p>
            <a:endParaRPr lang="en-GB" dirty="0"/>
          </a:p>
        </p:txBody>
      </p:sp>
      <p:sp>
        <p:nvSpPr>
          <p:cNvPr id="4" name="Slide Number Placeholder 3">
            <a:extLst>
              <a:ext uri="{FF2B5EF4-FFF2-40B4-BE49-F238E27FC236}">
                <a16:creationId xmlns:a16="http://schemas.microsoft.com/office/drawing/2014/main" id="{D8D8AC0D-C5C4-AD93-48AF-9D53D43F2817}"/>
              </a:ext>
            </a:extLst>
          </p:cNvPr>
          <p:cNvSpPr>
            <a:spLocks noGrp="1"/>
          </p:cNvSpPr>
          <p:nvPr>
            <p:ph type="sldNum" sz="quarter" idx="5"/>
          </p:nvPr>
        </p:nvSpPr>
        <p:spPr/>
        <p:txBody>
          <a:bodyPr/>
          <a:lstStyle/>
          <a:p>
            <a:fld id="{33333728-263C-4652-ABE2-6BBBCBA944F6}" type="slidenum">
              <a:rPr lang="en-GB" smtClean="0"/>
              <a:t>29</a:t>
            </a:fld>
            <a:endParaRPr lang="en-GB"/>
          </a:p>
        </p:txBody>
      </p:sp>
    </p:spTree>
    <p:extLst>
      <p:ext uri="{BB962C8B-B14F-4D97-AF65-F5344CB8AC3E}">
        <p14:creationId xmlns:p14="http://schemas.microsoft.com/office/powerpoint/2010/main" val="180977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EC01F-2489-B86A-E558-BD7B7C2E5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8A100-E543-4FDF-B356-9C5036DFF00F}"/>
              </a:ext>
            </a:extLst>
          </p:cNvPr>
          <p:cNvSpPr>
            <a:spLocks noGrp="1" noRot="1" noChangeAspect="1"/>
          </p:cNvSpPr>
          <p:nvPr>
            <p:ph type="sldImg"/>
          </p:nvPr>
        </p:nvSpPr>
        <p:spPr>
          <a:xfrm>
            <a:off x="1450975" y="619125"/>
            <a:ext cx="4024313" cy="2263775"/>
          </a:xfrm>
        </p:spPr>
      </p:sp>
      <p:sp>
        <p:nvSpPr>
          <p:cNvPr id="3" name="Notes Placeholder 2">
            <a:extLst>
              <a:ext uri="{FF2B5EF4-FFF2-40B4-BE49-F238E27FC236}">
                <a16:creationId xmlns:a16="http://schemas.microsoft.com/office/drawing/2014/main" id="{92BCCA43-95DE-4A13-1154-57202FCB690E}"/>
              </a:ext>
            </a:extLst>
          </p:cNvPr>
          <p:cNvSpPr>
            <a:spLocks noGrp="1"/>
          </p:cNvSpPr>
          <p:nvPr>
            <p:ph type="body" idx="1"/>
          </p:nvPr>
        </p:nvSpPr>
        <p:spPr>
          <a:xfrm>
            <a:off x="906780" y="3030538"/>
            <a:ext cx="7330440" cy="3038792"/>
          </a:xfrm>
        </p:spPr>
        <p:txBody>
          <a:bodyPr/>
          <a:lstStyle/>
          <a:p>
            <a:endParaRPr lang="en-GB" dirty="0"/>
          </a:p>
        </p:txBody>
      </p:sp>
      <p:sp>
        <p:nvSpPr>
          <p:cNvPr id="4" name="Slide Number Placeholder 3">
            <a:extLst>
              <a:ext uri="{FF2B5EF4-FFF2-40B4-BE49-F238E27FC236}">
                <a16:creationId xmlns:a16="http://schemas.microsoft.com/office/drawing/2014/main" id="{35278903-3597-F20A-A2DD-EDBB77CB8621}"/>
              </a:ext>
            </a:extLst>
          </p:cNvPr>
          <p:cNvSpPr>
            <a:spLocks noGrp="1"/>
          </p:cNvSpPr>
          <p:nvPr>
            <p:ph type="sldNum" sz="quarter" idx="5"/>
          </p:nvPr>
        </p:nvSpPr>
        <p:spPr/>
        <p:txBody>
          <a:bodyPr/>
          <a:lstStyle/>
          <a:p>
            <a:fld id="{33333728-263C-4652-ABE2-6BBBCBA944F6}" type="slidenum">
              <a:rPr lang="en-GB" smtClean="0"/>
              <a:t>30</a:t>
            </a:fld>
            <a:endParaRPr lang="en-GB"/>
          </a:p>
        </p:txBody>
      </p:sp>
    </p:spTree>
    <p:extLst>
      <p:ext uri="{BB962C8B-B14F-4D97-AF65-F5344CB8AC3E}">
        <p14:creationId xmlns:p14="http://schemas.microsoft.com/office/powerpoint/2010/main" val="76453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4364A-2885-E51B-2661-8DC1A34D4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03C4F-8AEA-D33E-455E-559E8A93B13F}"/>
              </a:ext>
            </a:extLst>
          </p:cNvPr>
          <p:cNvSpPr>
            <a:spLocks noGrp="1" noRot="1" noChangeAspect="1"/>
          </p:cNvSpPr>
          <p:nvPr>
            <p:ph type="sldImg"/>
          </p:nvPr>
        </p:nvSpPr>
        <p:spPr>
          <a:xfrm>
            <a:off x="1450975" y="619125"/>
            <a:ext cx="4024313" cy="2263775"/>
          </a:xfrm>
        </p:spPr>
      </p:sp>
      <p:sp>
        <p:nvSpPr>
          <p:cNvPr id="3" name="Notes Placeholder 2">
            <a:extLst>
              <a:ext uri="{FF2B5EF4-FFF2-40B4-BE49-F238E27FC236}">
                <a16:creationId xmlns:a16="http://schemas.microsoft.com/office/drawing/2014/main" id="{AE0CA17B-A393-EFF6-4F49-5A9BF58E97BD}"/>
              </a:ext>
            </a:extLst>
          </p:cNvPr>
          <p:cNvSpPr>
            <a:spLocks noGrp="1"/>
          </p:cNvSpPr>
          <p:nvPr>
            <p:ph type="body" idx="1"/>
          </p:nvPr>
        </p:nvSpPr>
        <p:spPr>
          <a:xfrm>
            <a:off x="906780" y="3030538"/>
            <a:ext cx="7330440" cy="3038792"/>
          </a:xfrm>
        </p:spPr>
        <p:txBody>
          <a:bodyPr/>
          <a:lstStyle/>
          <a:p>
            <a:endParaRPr lang="en-GB" dirty="0"/>
          </a:p>
        </p:txBody>
      </p:sp>
      <p:sp>
        <p:nvSpPr>
          <p:cNvPr id="4" name="Slide Number Placeholder 3">
            <a:extLst>
              <a:ext uri="{FF2B5EF4-FFF2-40B4-BE49-F238E27FC236}">
                <a16:creationId xmlns:a16="http://schemas.microsoft.com/office/drawing/2014/main" id="{E5A858FE-912A-8EDD-E1BE-0DDA33F0AF28}"/>
              </a:ext>
            </a:extLst>
          </p:cNvPr>
          <p:cNvSpPr>
            <a:spLocks noGrp="1"/>
          </p:cNvSpPr>
          <p:nvPr>
            <p:ph type="sldNum" sz="quarter" idx="5"/>
          </p:nvPr>
        </p:nvSpPr>
        <p:spPr/>
        <p:txBody>
          <a:bodyPr/>
          <a:lstStyle/>
          <a:p>
            <a:fld id="{33333728-263C-4652-ABE2-6BBBCBA944F6}" type="slidenum">
              <a:rPr lang="en-GB" smtClean="0"/>
              <a:t>31</a:t>
            </a:fld>
            <a:endParaRPr lang="en-GB"/>
          </a:p>
        </p:txBody>
      </p:sp>
    </p:spTree>
    <p:extLst>
      <p:ext uri="{BB962C8B-B14F-4D97-AF65-F5344CB8AC3E}">
        <p14:creationId xmlns:p14="http://schemas.microsoft.com/office/powerpoint/2010/main" val="3964936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CF1AE-E5D7-0771-1809-46B153042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BA5F6-04D1-02F1-3BCC-D30023C5A2CE}"/>
              </a:ext>
            </a:extLst>
          </p:cNvPr>
          <p:cNvSpPr>
            <a:spLocks noGrp="1" noRot="1" noChangeAspect="1"/>
          </p:cNvSpPr>
          <p:nvPr>
            <p:ph type="sldImg"/>
          </p:nvPr>
        </p:nvSpPr>
        <p:spPr>
          <a:xfrm>
            <a:off x="1450975" y="619125"/>
            <a:ext cx="4024313" cy="2263775"/>
          </a:xfrm>
        </p:spPr>
      </p:sp>
      <p:sp>
        <p:nvSpPr>
          <p:cNvPr id="3" name="Notes Placeholder 2">
            <a:extLst>
              <a:ext uri="{FF2B5EF4-FFF2-40B4-BE49-F238E27FC236}">
                <a16:creationId xmlns:a16="http://schemas.microsoft.com/office/drawing/2014/main" id="{AE351C89-A5D8-9D82-EC97-B4E8F86E3AB7}"/>
              </a:ext>
            </a:extLst>
          </p:cNvPr>
          <p:cNvSpPr>
            <a:spLocks noGrp="1"/>
          </p:cNvSpPr>
          <p:nvPr>
            <p:ph type="body" idx="1"/>
          </p:nvPr>
        </p:nvSpPr>
        <p:spPr>
          <a:xfrm>
            <a:off x="906780" y="3030538"/>
            <a:ext cx="7330440" cy="3038792"/>
          </a:xfrm>
        </p:spPr>
        <p:txBody>
          <a:bodyPr/>
          <a:lstStyle/>
          <a:p>
            <a:endParaRPr lang="en-GB" dirty="0"/>
          </a:p>
        </p:txBody>
      </p:sp>
      <p:sp>
        <p:nvSpPr>
          <p:cNvPr id="4" name="Slide Number Placeholder 3">
            <a:extLst>
              <a:ext uri="{FF2B5EF4-FFF2-40B4-BE49-F238E27FC236}">
                <a16:creationId xmlns:a16="http://schemas.microsoft.com/office/drawing/2014/main" id="{4E5328FB-96C0-EC1E-D886-CDDCAF167FBA}"/>
              </a:ext>
            </a:extLst>
          </p:cNvPr>
          <p:cNvSpPr>
            <a:spLocks noGrp="1"/>
          </p:cNvSpPr>
          <p:nvPr>
            <p:ph type="sldNum" sz="quarter" idx="5"/>
          </p:nvPr>
        </p:nvSpPr>
        <p:spPr/>
        <p:txBody>
          <a:bodyPr/>
          <a:lstStyle/>
          <a:p>
            <a:fld id="{33333728-263C-4652-ABE2-6BBBCBA944F6}" type="slidenum">
              <a:rPr lang="en-GB" smtClean="0"/>
              <a:t>33</a:t>
            </a:fld>
            <a:endParaRPr lang="en-GB"/>
          </a:p>
        </p:txBody>
      </p:sp>
    </p:spTree>
    <p:extLst>
      <p:ext uri="{BB962C8B-B14F-4D97-AF65-F5344CB8AC3E}">
        <p14:creationId xmlns:p14="http://schemas.microsoft.com/office/powerpoint/2010/main" val="2387701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333728-263C-4652-ABE2-6BBBCBA944F6}" type="slidenum">
              <a:rPr lang="en-GB" smtClean="0"/>
              <a:t>36</a:t>
            </a:fld>
            <a:endParaRPr lang="en-GB"/>
          </a:p>
        </p:txBody>
      </p:sp>
    </p:spTree>
    <p:extLst>
      <p:ext uri="{BB962C8B-B14F-4D97-AF65-F5344CB8AC3E}">
        <p14:creationId xmlns:p14="http://schemas.microsoft.com/office/powerpoint/2010/main" val="328888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C0651-A3CD-4FA2-CE65-4E27FF9F4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44F73-596D-98AE-D58E-6204C274E798}"/>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650D083C-C065-5339-7ABF-746E6B31952F}"/>
              </a:ext>
            </a:extLst>
          </p:cNvPr>
          <p:cNvSpPr>
            <a:spLocks noGrp="1"/>
          </p:cNvSpPr>
          <p:nvPr>
            <p:ph type="body" idx="1"/>
          </p:nvPr>
        </p:nvSpPr>
        <p:spPr/>
        <p:txBody>
          <a:bodyPr/>
          <a:lstStyle/>
          <a:p>
            <a:endParaRPr lang="en-GB" sz="1400" b="1"/>
          </a:p>
        </p:txBody>
      </p:sp>
      <p:sp>
        <p:nvSpPr>
          <p:cNvPr id="4" name="Slide Number Placeholder 3">
            <a:extLst>
              <a:ext uri="{FF2B5EF4-FFF2-40B4-BE49-F238E27FC236}">
                <a16:creationId xmlns:a16="http://schemas.microsoft.com/office/drawing/2014/main" id="{417B595C-8F98-5A57-04E0-235D5B4DCA24}"/>
              </a:ext>
            </a:extLst>
          </p:cNvPr>
          <p:cNvSpPr>
            <a:spLocks noGrp="1"/>
          </p:cNvSpPr>
          <p:nvPr>
            <p:ph type="sldNum" sz="quarter" idx="5"/>
          </p:nvPr>
        </p:nvSpPr>
        <p:spPr/>
        <p:txBody>
          <a:bodyPr/>
          <a:lstStyle/>
          <a:p>
            <a:fld id="{33333728-263C-4652-ABE2-6BBBCBA944F6}" type="slidenum">
              <a:rPr lang="en-GB" smtClean="0"/>
              <a:t>3</a:t>
            </a:fld>
            <a:endParaRPr lang="en-GB"/>
          </a:p>
        </p:txBody>
      </p:sp>
    </p:spTree>
    <p:extLst>
      <p:ext uri="{BB962C8B-B14F-4D97-AF65-F5344CB8AC3E}">
        <p14:creationId xmlns:p14="http://schemas.microsoft.com/office/powerpoint/2010/main" val="223492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C6B4C-D3A9-6A51-4A69-E096FFE73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6FF02-F0D2-8109-5DBA-26E819A1F787}"/>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07665AA7-E465-6FA5-5A65-35666CBFED25}"/>
              </a:ext>
            </a:extLst>
          </p:cNvPr>
          <p:cNvSpPr>
            <a:spLocks noGrp="1"/>
          </p:cNvSpPr>
          <p:nvPr>
            <p:ph type="body" idx="1"/>
          </p:nvPr>
        </p:nvSpPr>
        <p:spPr/>
        <p:txBody>
          <a:bodyPr/>
          <a:lstStyle/>
          <a:p>
            <a:endParaRPr lang="en-GB" sz="1400" b="1"/>
          </a:p>
        </p:txBody>
      </p:sp>
      <p:sp>
        <p:nvSpPr>
          <p:cNvPr id="4" name="Slide Number Placeholder 3">
            <a:extLst>
              <a:ext uri="{FF2B5EF4-FFF2-40B4-BE49-F238E27FC236}">
                <a16:creationId xmlns:a16="http://schemas.microsoft.com/office/drawing/2014/main" id="{25195839-193B-C087-D036-CDFDF01CB882}"/>
              </a:ext>
            </a:extLst>
          </p:cNvPr>
          <p:cNvSpPr>
            <a:spLocks noGrp="1"/>
          </p:cNvSpPr>
          <p:nvPr>
            <p:ph type="sldNum" sz="quarter" idx="5"/>
          </p:nvPr>
        </p:nvSpPr>
        <p:spPr/>
        <p:txBody>
          <a:bodyPr/>
          <a:lstStyle/>
          <a:p>
            <a:fld id="{33333728-263C-4652-ABE2-6BBBCBA944F6}" type="slidenum">
              <a:rPr lang="en-GB" smtClean="0"/>
              <a:t>6</a:t>
            </a:fld>
            <a:endParaRPr lang="en-GB"/>
          </a:p>
        </p:txBody>
      </p:sp>
    </p:spTree>
    <p:extLst>
      <p:ext uri="{BB962C8B-B14F-4D97-AF65-F5344CB8AC3E}">
        <p14:creationId xmlns:p14="http://schemas.microsoft.com/office/powerpoint/2010/main" val="290963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F3182-DA1C-3CDF-D2AC-3BA7FA95C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3C878-7884-239D-88E7-436DF537EBAF}"/>
              </a:ext>
            </a:extLst>
          </p:cNvPr>
          <p:cNvSpPr>
            <a:spLocks noGrp="1" noRot="1" noChangeAspect="1"/>
          </p:cNvSpPr>
          <p:nvPr>
            <p:ph type="sldImg"/>
          </p:nvPr>
        </p:nvSpPr>
        <p:spPr>
          <a:xfrm>
            <a:off x="1973263" y="857250"/>
            <a:ext cx="5043487" cy="2838450"/>
          </a:xfrm>
        </p:spPr>
      </p:sp>
      <p:sp>
        <p:nvSpPr>
          <p:cNvPr id="3" name="Notes Placeholder 2">
            <a:extLst>
              <a:ext uri="{FF2B5EF4-FFF2-40B4-BE49-F238E27FC236}">
                <a16:creationId xmlns:a16="http://schemas.microsoft.com/office/drawing/2014/main" id="{E2EF5B02-0B8A-5473-7426-1BDDC4492B80}"/>
              </a:ext>
            </a:extLst>
          </p:cNvPr>
          <p:cNvSpPr>
            <a:spLocks noGrp="1"/>
          </p:cNvSpPr>
          <p:nvPr>
            <p:ph type="body" idx="1"/>
          </p:nvPr>
        </p:nvSpPr>
        <p:spPr>
          <a:xfrm>
            <a:off x="914400" y="3933824"/>
            <a:ext cx="7086600" cy="2066925"/>
          </a:xfrm>
        </p:spPr>
        <p:txBody>
          <a:bodyPr/>
          <a:lstStyle/>
          <a:p>
            <a:r>
              <a:rPr lang="en-GB" dirty="0"/>
              <a:t>Here I’ve got  a couple of screenshots that show the types of info in the Sector Stats</a:t>
            </a:r>
            <a:br>
              <a:rPr lang="en-GB" dirty="0"/>
            </a:br>
            <a:br>
              <a:rPr lang="en-GB" dirty="0"/>
            </a:br>
            <a:r>
              <a:rPr lang="en-GB" dirty="0"/>
              <a:t>So here we’ve got a </a:t>
            </a:r>
            <a:r>
              <a:rPr lang="en-GB" dirty="0" err="1"/>
              <a:t>treemap</a:t>
            </a:r>
            <a:r>
              <a:rPr lang="en-GB" dirty="0"/>
              <a:t> of the numbers of organisations by field of activity or sub-sector</a:t>
            </a:r>
          </a:p>
          <a:p>
            <a:r>
              <a:rPr lang="en-GB" dirty="0"/>
              <a:t>You can then drill down to get more specific data, or filter on other data like income or staffing numbers or constituency</a:t>
            </a:r>
          </a:p>
          <a:p>
            <a:endParaRPr lang="en-GB" dirty="0"/>
          </a:p>
          <a:p>
            <a:r>
              <a:rPr lang="en-GB" dirty="0"/>
              <a:t>On the right you can see we’ve got a map so users can search by local authority area, Scottish Parliament constituency, or area of activity – so for example people can look for village halls in the Highlands, or organisations working with Children &amp; Families in Edinburgh., or look at charities by Scottish Index of Deprivation areas</a:t>
            </a:r>
          </a:p>
        </p:txBody>
      </p:sp>
      <p:sp>
        <p:nvSpPr>
          <p:cNvPr id="4" name="Slide Number Placeholder 3">
            <a:extLst>
              <a:ext uri="{FF2B5EF4-FFF2-40B4-BE49-F238E27FC236}">
                <a16:creationId xmlns:a16="http://schemas.microsoft.com/office/drawing/2014/main" id="{0086C27C-C774-3C3E-5D36-89F73B47D7DE}"/>
              </a:ext>
            </a:extLst>
          </p:cNvPr>
          <p:cNvSpPr>
            <a:spLocks noGrp="1"/>
          </p:cNvSpPr>
          <p:nvPr>
            <p:ph type="sldNum" sz="quarter" idx="5"/>
          </p:nvPr>
        </p:nvSpPr>
        <p:spPr/>
        <p:txBody>
          <a:bodyPr/>
          <a:lstStyle/>
          <a:p>
            <a:fld id="{33333728-263C-4652-ABE2-6BBBCBA944F6}" type="slidenum">
              <a:rPr lang="en-GB" smtClean="0"/>
              <a:t>7</a:t>
            </a:fld>
            <a:endParaRPr lang="en-GB"/>
          </a:p>
        </p:txBody>
      </p:sp>
    </p:spTree>
    <p:extLst>
      <p:ext uri="{BB962C8B-B14F-4D97-AF65-F5344CB8AC3E}">
        <p14:creationId xmlns:p14="http://schemas.microsoft.com/office/powerpoint/2010/main" val="112386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 disclosure – I’m a massive fan of village halls! I know you shouldn’t have favourites but the first research report I did at SCVO was on village halls almost 25 years ago</a:t>
            </a:r>
            <a:br>
              <a:rPr lang="en-GB" dirty="0"/>
            </a:br>
            <a:r>
              <a:rPr lang="en-GB" dirty="0"/>
              <a:t>Interesting report because as at that time village halls were seeing a bit of an increase in recognition in terms of the huge role they play as local community hubs and were starting to see investment from funders like the Lottery helping communities build some amazing spaces or give tired old buildings a make-over and really diversifying the types of activities being offered.</a:t>
            </a:r>
            <a:br>
              <a:rPr lang="en-GB" dirty="0"/>
            </a:br>
            <a:r>
              <a:rPr lang="en-GB" dirty="0"/>
              <a:t>I now can’t go to a town in Scotland now without clocking the local village hall</a:t>
            </a: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33333728-263C-4652-ABE2-6BBBCBA944F6}" type="slidenum">
              <a:rPr lang="en-GB" smtClean="0"/>
              <a:t>9</a:t>
            </a:fld>
            <a:endParaRPr lang="en-GB"/>
          </a:p>
        </p:txBody>
      </p:sp>
    </p:spTree>
    <p:extLst>
      <p:ext uri="{BB962C8B-B14F-4D97-AF65-F5344CB8AC3E}">
        <p14:creationId xmlns:p14="http://schemas.microsoft.com/office/powerpoint/2010/main" val="141926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2009</a:t>
            </a:r>
            <a:br>
              <a:rPr lang="en-GB" dirty="0"/>
            </a:br>
            <a:br>
              <a:rPr lang="en-GB" dirty="0"/>
            </a:br>
            <a:r>
              <a:rPr lang="en-GB" dirty="0"/>
              <a:t>So lots of lovely old halls, lots of amazing new eco-friendly architectural gems – and a bunch of halls sitting in the middle that could maybe do with a wee bit of investment and TLC</a:t>
            </a:r>
          </a:p>
        </p:txBody>
      </p:sp>
      <p:sp>
        <p:nvSpPr>
          <p:cNvPr id="4" name="Slide Number Placeholder 3"/>
          <p:cNvSpPr>
            <a:spLocks noGrp="1"/>
          </p:cNvSpPr>
          <p:nvPr>
            <p:ph type="sldNum" sz="quarter" idx="5"/>
          </p:nvPr>
        </p:nvSpPr>
        <p:spPr/>
        <p:txBody>
          <a:bodyPr/>
          <a:lstStyle/>
          <a:p>
            <a:fld id="{33333728-263C-4652-ABE2-6BBBCBA944F6}" type="slidenum">
              <a:rPr lang="en-GB" smtClean="0"/>
              <a:t>16</a:t>
            </a:fld>
            <a:endParaRPr lang="en-GB"/>
          </a:p>
        </p:txBody>
      </p:sp>
    </p:spTree>
    <p:extLst>
      <p:ext uri="{BB962C8B-B14F-4D97-AF65-F5344CB8AC3E}">
        <p14:creationId xmlns:p14="http://schemas.microsoft.com/office/powerpoint/2010/main" val="51991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333728-263C-4652-ABE2-6BBBCBA944F6}" type="slidenum">
              <a:rPr lang="en-GB" smtClean="0"/>
              <a:t>18</a:t>
            </a:fld>
            <a:endParaRPr lang="en-GB"/>
          </a:p>
        </p:txBody>
      </p:sp>
    </p:spTree>
    <p:extLst>
      <p:ext uri="{BB962C8B-B14F-4D97-AF65-F5344CB8AC3E}">
        <p14:creationId xmlns:p14="http://schemas.microsoft.com/office/powerpoint/2010/main" val="2799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386D5-A5F4-9FF9-683C-DD6F142AE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1613E-218D-48EB-59EA-864C78729E5C}"/>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0348DEA0-24A7-8EB1-A8F5-C83E2C2E1EBD}"/>
              </a:ext>
            </a:extLst>
          </p:cNvPr>
          <p:cNvSpPr>
            <a:spLocks noGrp="1"/>
          </p:cNvSpPr>
          <p:nvPr>
            <p:ph type="body" idx="1"/>
          </p:nvPr>
        </p:nvSpPr>
        <p:spPr/>
        <p:txBody>
          <a:bodyPr/>
          <a:lstStyle/>
          <a:p>
            <a:endParaRPr lang="en-GB" sz="1400" b="1"/>
          </a:p>
        </p:txBody>
      </p:sp>
      <p:sp>
        <p:nvSpPr>
          <p:cNvPr id="4" name="Slide Number Placeholder 3">
            <a:extLst>
              <a:ext uri="{FF2B5EF4-FFF2-40B4-BE49-F238E27FC236}">
                <a16:creationId xmlns:a16="http://schemas.microsoft.com/office/drawing/2014/main" id="{1F561775-946B-E232-8324-398B411DAADD}"/>
              </a:ext>
            </a:extLst>
          </p:cNvPr>
          <p:cNvSpPr>
            <a:spLocks noGrp="1"/>
          </p:cNvSpPr>
          <p:nvPr>
            <p:ph type="sldNum" sz="quarter" idx="5"/>
          </p:nvPr>
        </p:nvSpPr>
        <p:spPr/>
        <p:txBody>
          <a:bodyPr/>
          <a:lstStyle/>
          <a:p>
            <a:fld id="{33333728-263C-4652-ABE2-6BBBCBA944F6}" type="slidenum">
              <a:rPr lang="en-GB" smtClean="0"/>
              <a:t>24</a:t>
            </a:fld>
            <a:endParaRPr lang="en-GB"/>
          </a:p>
        </p:txBody>
      </p:sp>
    </p:spTree>
    <p:extLst>
      <p:ext uri="{BB962C8B-B14F-4D97-AF65-F5344CB8AC3E}">
        <p14:creationId xmlns:p14="http://schemas.microsoft.com/office/powerpoint/2010/main" val="316697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11568-BB66-C9EA-E06D-36314352F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96A7B-0D84-9278-57B6-5CD8CC6A71F5}"/>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0E1971CF-C351-1440-8783-F8F885F6B6F4}"/>
              </a:ext>
            </a:extLst>
          </p:cNvPr>
          <p:cNvSpPr>
            <a:spLocks noGrp="1"/>
          </p:cNvSpPr>
          <p:nvPr>
            <p:ph type="body" idx="1"/>
          </p:nvPr>
        </p:nvSpPr>
        <p:spPr>
          <a:xfrm>
            <a:off x="1558291" y="3954780"/>
            <a:ext cx="6637020" cy="1840230"/>
          </a:xfrm>
        </p:spPr>
        <p:txBody>
          <a:bodyPr/>
          <a:lstStyle/>
          <a:p>
            <a:endParaRPr lang="en-GB" dirty="0"/>
          </a:p>
        </p:txBody>
      </p:sp>
      <p:sp>
        <p:nvSpPr>
          <p:cNvPr id="4" name="Slide Number Placeholder 3">
            <a:extLst>
              <a:ext uri="{FF2B5EF4-FFF2-40B4-BE49-F238E27FC236}">
                <a16:creationId xmlns:a16="http://schemas.microsoft.com/office/drawing/2014/main" id="{8A9712DC-B1B8-0403-A365-A75980C0D3E7}"/>
              </a:ext>
            </a:extLst>
          </p:cNvPr>
          <p:cNvSpPr>
            <a:spLocks noGrp="1"/>
          </p:cNvSpPr>
          <p:nvPr>
            <p:ph type="sldNum" sz="quarter" idx="5"/>
          </p:nvPr>
        </p:nvSpPr>
        <p:spPr/>
        <p:txBody>
          <a:bodyPr/>
          <a:lstStyle/>
          <a:p>
            <a:fld id="{33333728-263C-4652-ABE2-6BBBCBA944F6}" type="slidenum">
              <a:rPr lang="en-GB" smtClean="0"/>
              <a:t>25</a:t>
            </a:fld>
            <a:endParaRPr lang="en-GB"/>
          </a:p>
        </p:txBody>
      </p:sp>
    </p:spTree>
    <p:extLst>
      <p:ext uri="{BB962C8B-B14F-4D97-AF65-F5344CB8AC3E}">
        <p14:creationId xmlns:p14="http://schemas.microsoft.com/office/powerpoint/2010/main" val="803846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388685"/>
            <a:ext cx="9144000" cy="566773"/>
          </a:xfrm>
          <a:prstGeom prst="rect">
            <a:avLst/>
          </a:prstGeom>
        </p:spPr>
        <p:txBody>
          <a:bodyPr anchor="t">
            <a:normAutofit/>
          </a:bodyPr>
          <a:lstStyle>
            <a:lvl1pPr algn="l">
              <a:defRPr sz="3600" baseline="0">
                <a:solidFill>
                  <a:srgbClr val="FF9797"/>
                </a:solidFill>
                <a:latin typeface="Ingra SCVO" panose="00000500000000000000" pitchFamily="50" charset="0"/>
              </a:defRPr>
            </a:lvl1pPr>
          </a:lstStyle>
          <a:p>
            <a:r>
              <a:rPr lang="en-US"/>
              <a:t>Click to edit Team | Project | Theme</a:t>
            </a:r>
            <a:endParaRPr lang="en-GB"/>
          </a:p>
        </p:txBody>
      </p:sp>
      <p:sp>
        <p:nvSpPr>
          <p:cNvPr id="3" name="Subtitle 2"/>
          <p:cNvSpPr>
            <a:spLocks noGrp="1"/>
          </p:cNvSpPr>
          <p:nvPr>
            <p:ph type="subTitle" idx="1" hasCustomPrompt="1"/>
          </p:nvPr>
        </p:nvSpPr>
        <p:spPr>
          <a:xfrm>
            <a:off x="1524000" y="2962772"/>
            <a:ext cx="9144000" cy="1789889"/>
          </a:xfrm>
          <a:prstGeom prst="rect">
            <a:avLst/>
          </a:prstGeom>
        </p:spPr>
        <p:txBody>
          <a:bodyPr>
            <a:noAutofit/>
          </a:bodyPr>
          <a:lstStyle>
            <a:lvl1pPr marL="0" indent="0" algn="l">
              <a:lnSpc>
                <a:spcPts val="7500"/>
              </a:lnSpc>
              <a:buNone/>
              <a:defRPr sz="6000">
                <a:solidFill>
                  <a:schemeClr val="bg1"/>
                </a:solidFill>
                <a:latin typeface="Ingra SCVO Semi Bold" panose="000007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title</a:t>
            </a:r>
            <a:endParaRPr lang="en-GB"/>
          </a:p>
        </p:txBody>
      </p:sp>
      <p:sp>
        <p:nvSpPr>
          <p:cNvPr id="4" name="Date Placeholder 3"/>
          <p:cNvSpPr>
            <a:spLocks noGrp="1"/>
          </p:cNvSpPr>
          <p:nvPr>
            <p:ph type="dt" sz="half" idx="10"/>
          </p:nvPr>
        </p:nvSpPr>
        <p:spPr>
          <a:xfrm>
            <a:off x="1524000" y="4759975"/>
            <a:ext cx="2743200" cy="365125"/>
          </a:xfrm>
          <a:prstGeom prst="rect">
            <a:avLst/>
          </a:prstGeom>
        </p:spPr>
        <p:txBody>
          <a:bodyPr/>
          <a:lstStyle>
            <a:lvl1pPr>
              <a:defRPr sz="2400">
                <a:solidFill>
                  <a:srgbClr val="FFAFAF"/>
                </a:solidFill>
                <a:latin typeface="Ingra SCVO" panose="00000500000000000000" pitchFamily="50" charset="0"/>
              </a:defRPr>
            </a:lvl1pPr>
          </a:lstStyle>
          <a:p>
            <a:fld id="{BBEEB01B-9AEC-4A51-983D-0CD2B37BB5CF}" type="datetime1">
              <a:rPr lang="en-GB" smtClean="0"/>
              <a:pPr/>
              <a:t>01/06/2026</a:t>
            </a:fld>
            <a:endParaRPr lang="en-GB"/>
          </a:p>
        </p:txBody>
      </p:sp>
    </p:spTree>
    <p:extLst>
      <p:ext uri="{BB962C8B-B14F-4D97-AF65-F5344CB8AC3E}">
        <p14:creationId xmlns:p14="http://schemas.microsoft.com/office/powerpoint/2010/main" val="420091794"/>
      </p:ext>
    </p:extLst>
  </p:cSld>
  <p:clrMapOvr>
    <a:masterClrMapping/>
  </p:clrMapOvr>
  <p:hf sldNum="0" hdr="0" ftr="0"/>
  <p:extLst>
    <p:ext uri="{DCECCB84-F9BA-43D5-87BE-67443E8EF086}">
      <p15:sldGuideLst xmlns:p15="http://schemas.microsoft.com/office/powerpoint/2012/main">
        <p15:guide id="1" orient="horz" pos="3974" userDrawn="1">
          <p15:clr>
            <a:srgbClr val="FBAE40"/>
          </p15:clr>
        </p15:guide>
        <p15:guide id="2" pos="4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 righ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369653"/>
            <a:ext cx="5791200" cy="5930665"/>
          </a:xfrm>
          <a:prstGeom prst="rect">
            <a:avLst/>
          </a:prstGeom>
        </p:spPr>
        <p:txBody>
          <a:bodyPr/>
          <a:lstStyle>
            <a:lvl1pPr marL="0" indent="0">
              <a:buNone/>
              <a:defRPr sz="3200">
                <a:solidFill>
                  <a:srgbClr val="254C5B"/>
                </a:solidFill>
                <a:latin typeface="Ingra SCVO" panose="00000500000000000000" pitchFamily="50"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82172" y="1356528"/>
            <a:ext cx="4570765" cy="4512460"/>
          </a:xfrm>
          <a:prstGeom prst="rect">
            <a:avLst/>
          </a:prstGeom>
        </p:spPr>
        <p:txBody>
          <a:bodyPr/>
          <a:lstStyle>
            <a:lvl1pPr marL="0" indent="0">
              <a:lnSpc>
                <a:spcPts val="3800"/>
              </a:lnSpc>
              <a:buNone/>
              <a:defRPr sz="3200">
                <a:solidFill>
                  <a:srgbClr val="254C5B"/>
                </a:solidFill>
                <a:latin typeface="Ingra SCVO" panose="00000500000000000000" pitchFamily="50"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937288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 le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4848" y="369653"/>
            <a:ext cx="5791200" cy="5910569"/>
          </a:xfrm>
          <a:prstGeom prst="rect">
            <a:avLst/>
          </a:prstGeom>
        </p:spPr>
        <p:txBody>
          <a:bodyPr/>
          <a:lstStyle>
            <a:lvl1pPr marL="0" indent="0">
              <a:buNone/>
              <a:defRPr sz="3200">
                <a:solidFill>
                  <a:srgbClr val="254C5B"/>
                </a:solidFill>
                <a:latin typeface="Ingra SCVO" panose="00000500000000000000" pitchFamily="50"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850744" y="1356528"/>
            <a:ext cx="4570765" cy="4512460"/>
          </a:xfrm>
          <a:prstGeom prst="rect">
            <a:avLst/>
          </a:prstGeom>
        </p:spPr>
        <p:txBody>
          <a:bodyPr/>
          <a:lstStyle>
            <a:lvl1pPr marL="0" indent="0">
              <a:lnSpc>
                <a:spcPts val="3800"/>
              </a:lnSpc>
              <a:buNone/>
              <a:defRPr sz="3200">
                <a:solidFill>
                  <a:srgbClr val="254C5B"/>
                </a:solidFill>
                <a:latin typeface="Ingra SCVO" panose="00000500000000000000" pitchFamily="50"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1553425370"/>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oodby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483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ur samp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2" y="365126"/>
            <a:ext cx="10227167" cy="1400946"/>
          </a:xfrm>
          <a:prstGeom prst="rect">
            <a:avLst/>
          </a:prstGeom>
        </p:spPr>
        <p:txBody>
          <a:bodyPr/>
          <a:lstStyle>
            <a:lvl1pPr>
              <a:defRPr sz="2400" baseline="0">
                <a:solidFill>
                  <a:srgbClr val="254C5B"/>
                </a:solidFill>
                <a:latin typeface="Ingra SCVO" panose="00000500000000000000" pitchFamily="50" charset="0"/>
              </a:defRPr>
            </a:lvl1pPr>
          </a:lstStyle>
          <a:p>
            <a:r>
              <a:rPr lang="en-US" err="1"/>
              <a:t>Colour</a:t>
            </a:r>
            <a:r>
              <a:rPr lang="en-US"/>
              <a:t> sampler – for charts, etc. The SCVO core </a:t>
            </a:r>
            <a:r>
              <a:rPr lang="en-US" err="1"/>
              <a:t>colours</a:t>
            </a:r>
            <a:r>
              <a:rPr lang="en-US"/>
              <a:t> are used throughout for primary template </a:t>
            </a:r>
            <a:r>
              <a:rPr lang="en-US" err="1"/>
              <a:t>colour</a:t>
            </a:r>
            <a:r>
              <a:rPr lang="en-US"/>
              <a:t> and text display. They should also be used for any simple graphic or table-building. The tints and secondary </a:t>
            </a:r>
            <a:r>
              <a:rPr lang="en-US" err="1"/>
              <a:t>colours</a:t>
            </a:r>
            <a:r>
              <a:rPr lang="en-US"/>
              <a:t> below are available to use as accents. </a:t>
            </a:r>
            <a:endParaRPr lang="en-GB"/>
          </a:p>
        </p:txBody>
      </p:sp>
      <p:sp>
        <p:nvSpPr>
          <p:cNvPr id="3" name="Oval 2"/>
          <p:cNvSpPr/>
          <p:nvPr userDrawn="1"/>
        </p:nvSpPr>
        <p:spPr>
          <a:xfrm>
            <a:off x="5245811" y="4105051"/>
            <a:ext cx="1798655" cy="1798655"/>
          </a:xfrm>
          <a:prstGeom prst="ellipse">
            <a:avLst/>
          </a:prstGeom>
          <a:solidFill>
            <a:srgbClr val="B0FF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Oval 3"/>
          <p:cNvSpPr/>
          <p:nvPr userDrawn="1"/>
        </p:nvSpPr>
        <p:spPr>
          <a:xfrm>
            <a:off x="7354330" y="4105052"/>
            <a:ext cx="1798655" cy="1798655"/>
          </a:xfrm>
          <a:prstGeom prst="ellipse">
            <a:avLst/>
          </a:prstGeom>
          <a:solidFill>
            <a:srgbClr val="CCBF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userDrawn="1"/>
        </p:nvSpPr>
        <p:spPr>
          <a:xfrm>
            <a:off x="9477045" y="4118973"/>
            <a:ext cx="1798655" cy="1798655"/>
          </a:xfrm>
          <a:prstGeom prst="ellipse">
            <a:avLst/>
          </a:prstGeom>
          <a:solidFill>
            <a:srgbClr val="45CC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userDrawn="1"/>
        </p:nvSpPr>
        <p:spPr>
          <a:xfrm>
            <a:off x="996614" y="4105050"/>
            <a:ext cx="1798655" cy="1798655"/>
          </a:xfrm>
          <a:prstGeom prst="ellipse">
            <a:avLst/>
          </a:prstGeom>
          <a:solidFill>
            <a:srgbClr val="FFD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Oval 6"/>
          <p:cNvSpPr/>
          <p:nvPr userDrawn="1"/>
        </p:nvSpPr>
        <p:spPr>
          <a:xfrm>
            <a:off x="9474531" y="2011414"/>
            <a:ext cx="1798655" cy="1798655"/>
          </a:xfrm>
          <a:prstGeom prst="ellipse">
            <a:avLst/>
          </a:prstGeom>
          <a:solidFill>
            <a:srgbClr val="4996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Oval 7"/>
          <p:cNvSpPr/>
          <p:nvPr userDrawn="1"/>
        </p:nvSpPr>
        <p:spPr>
          <a:xfrm>
            <a:off x="996615" y="2036237"/>
            <a:ext cx="1798655" cy="1798655"/>
          </a:xfrm>
          <a:prstGeom prst="ellipse">
            <a:avLst/>
          </a:prstGeom>
          <a:solidFill>
            <a:srgbClr val="FF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p:cNvSpPr/>
          <p:nvPr userDrawn="1"/>
        </p:nvSpPr>
        <p:spPr>
          <a:xfrm>
            <a:off x="7354330" y="2011415"/>
            <a:ext cx="1798655" cy="1798655"/>
          </a:xfrm>
          <a:prstGeom prst="ellipse">
            <a:avLst/>
          </a:prstGeom>
          <a:solidFill>
            <a:srgbClr val="254C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p:cNvSpPr/>
          <p:nvPr userDrawn="1"/>
        </p:nvSpPr>
        <p:spPr>
          <a:xfrm>
            <a:off x="3137294" y="4118973"/>
            <a:ext cx="1798655" cy="1798655"/>
          </a:xfrm>
          <a:prstGeom prst="ellipse">
            <a:avLst/>
          </a:prstGeom>
          <a:solidFill>
            <a:srgbClr val="FFAB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Oval 10"/>
          <p:cNvSpPr/>
          <p:nvPr userDrawn="1"/>
        </p:nvSpPr>
        <p:spPr>
          <a:xfrm>
            <a:off x="3119330" y="2036236"/>
            <a:ext cx="1798655" cy="1798655"/>
          </a:xfrm>
          <a:prstGeom prst="ellipse">
            <a:avLst/>
          </a:prstGeom>
          <a:solidFill>
            <a:srgbClr val="FFAF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46018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agenda">
    <p:bg>
      <p:bgPr>
        <a:solidFill>
          <a:srgbClr val="FF595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712" y="6434793"/>
            <a:ext cx="915353" cy="306192"/>
          </a:xfrm>
          <a:prstGeom prst="rect">
            <a:avLst/>
          </a:prstGeom>
        </p:spPr>
      </p:pic>
      <p:sp>
        <p:nvSpPr>
          <p:cNvPr id="7" name="Text Placeholder 4"/>
          <p:cNvSpPr>
            <a:spLocks noGrp="1"/>
          </p:cNvSpPr>
          <p:nvPr>
            <p:ph type="body" sz="quarter" idx="10" hasCustomPrompt="1"/>
          </p:nvPr>
        </p:nvSpPr>
        <p:spPr>
          <a:xfrm>
            <a:off x="746351" y="1315237"/>
            <a:ext cx="10865077" cy="4272765"/>
          </a:xfrm>
          <a:prstGeom prst="rect">
            <a:avLst/>
          </a:prstGeom>
        </p:spPr>
        <p:txBody>
          <a:bodyPr/>
          <a:lstStyle>
            <a:lvl1pPr marL="571486" indent="-571486">
              <a:buClr>
                <a:srgbClr val="254C5B"/>
              </a:buClr>
              <a:buFontTx/>
              <a:buBlip>
                <a:blip r:embed="rId3"/>
              </a:buBlip>
              <a:defRPr sz="3600">
                <a:solidFill>
                  <a:schemeClr val="bg1"/>
                </a:solidFill>
                <a:latin typeface="Ingra SCVO Semi Bold" panose="00000700000000000000" pitchFamily="50" charset="0"/>
              </a:defRPr>
            </a:lvl1pPr>
            <a:lvl2pPr marL="457189" indent="0">
              <a:buNone/>
              <a:defRPr/>
            </a:lvl2pPr>
          </a:lstStyle>
          <a:p>
            <a:pPr lvl="0"/>
            <a:r>
              <a:rPr lang="en-US"/>
              <a:t>Edit agenda/contents</a:t>
            </a:r>
          </a:p>
          <a:p>
            <a:pPr lvl="0"/>
            <a:endParaRPr lang="en-US"/>
          </a:p>
          <a:p>
            <a:pPr lvl="0"/>
            <a:endParaRPr lang="en-US"/>
          </a:p>
        </p:txBody>
      </p:sp>
    </p:spTree>
    <p:extLst>
      <p:ext uri="{BB962C8B-B14F-4D97-AF65-F5344CB8AC3E}">
        <p14:creationId xmlns:p14="http://schemas.microsoft.com/office/powerpoint/2010/main" val="8303285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311285" y="311285"/>
            <a:ext cx="11575915" cy="5999080"/>
          </a:xfrm>
          <a:prstGeom prst="rect">
            <a:avLst/>
          </a:prstGeom>
          <a:solidFill>
            <a:srgbClr val="FF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1509486" y="2379596"/>
            <a:ext cx="10000343" cy="727852"/>
          </a:xfrm>
          <a:prstGeom prst="rect">
            <a:avLst/>
          </a:prstGeom>
        </p:spPr>
        <p:txBody>
          <a:bodyPr anchor="t"/>
          <a:lstStyle>
            <a:lvl1pPr algn="l">
              <a:defRPr sz="3600">
                <a:solidFill>
                  <a:srgbClr val="254C5B"/>
                </a:solidFill>
                <a:latin typeface="Ingra SCVO" panose="00000500000000000000" pitchFamily="50" charset="0"/>
              </a:defRPr>
            </a:lvl1pPr>
          </a:lstStyle>
          <a:p>
            <a:r>
              <a:rPr lang="en-US"/>
              <a:t>Click to edit section break title</a:t>
            </a:r>
            <a:endParaRPr lang="en-GB"/>
          </a:p>
        </p:txBody>
      </p:sp>
      <p:sp>
        <p:nvSpPr>
          <p:cNvPr id="3" name="Subtitle 2"/>
          <p:cNvSpPr>
            <a:spLocks noGrp="1"/>
          </p:cNvSpPr>
          <p:nvPr>
            <p:ph type="subTitle" idx="1" hasCustomPrompt="1"/>
          </p:nvPr>
        </p:nvSpPr>
        <p:spPr>
          <a:xfrm>
            <a:off x="1509486" y="2947794"/>
            <a:ext cx="10000343" cy="1655762"/>
          </a:xfrm>
          <a:prstGeom prst="rect">
            <a:avLst/>
          </a:prstGeom>
        </p:spPr>
        <p:txBody>
          <a:bodyPr>
            <a:noAutofit/>
          </a:bodyPr>
          <a:lstStyle>
            <a:lvl1pPr marL="0" indent="0" algn="l">
              <a:lnSpc>
                <a:spcPts val="7500"/>
              </a:lnSpc>
              <a:buNone/>
              <a:defRPr sz="6000">
                <a:solidFill>
                  <a:schemeClr val="bg1"/>
                </a:solidFill>
                <a:latin typeface="Ingra SCVO Semi Bold" panose="00000700000000000000"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Section sub</a:t>
            </a:r>
            <a:endParaRPr lang="en-GB"/>
          </a:p>
        </p:txBody>
      </p:sp>
    </p:spTree>
    <p:extLst>
      <p:ext uri="{BB962C8B-B14F-4D97-AF65-F5344CB8AC3E}">
        <p14:creationId xmlns:p14="http://schemas.microsoft.com/office/powerpoint/2010/main" val="31580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40925" y="1349829"/>
            <a:ext cx="10737715" cy="4827133"/>
          </a:xfrm>
          <a:prstGeom prst="rect">
            <a:avLst/>
          </a:prstGeom>
        </p:spPr>
        <p:txBody>
          <a:bodyPr/>
          <a:lstStyle>
            <a:lvl1pPr marL="228594" indent="-539987">
              <a:lnSpc>
                <a:spcPts val="4500"/>
              </a:lnSpc>
              <a:buClr>
                <a:srgbClr val="FF5959"/>
              </a:buClr>
              <a:buFontTx/>
              <a:buBlip>
                <a:blip r:embed="rId2"/>
              </a:buBlip>
              <a:defRPr sz="3600">
                <a:solidFill>
                  <a:srgbClr val="254C5B"/>
                </a:solidFill>
                <a:latin typeface="Ingra SCVO" panose="00000500000000000000" pitchFamily="50" charset="0"/>
              </a:defRPr>
            </a:lvl1pPr>
            <a:lvl2pPr marL="791980">
              <a:buClr>
                <a:srgbClr val="FF5959"/>
              </a:buClr>
              <a:defRPr>
                <a:solidFill>
                  <a:srgbClr val="254C5B"/>
                </a:solidFill>
                <a:latin typeface="Ingra SCVO" panose="00000500000000000000" pitchFamily="50" charset="0"/>
              </a:defRPr>
            </a:lvl2pPr>
          </a:lstStyle>
          <a:p>
            <a:pPr lvl="0"/>
            <a:r>
              <a:rPr lang="en-US"/>
              <a:t>Edit bullets</a:t>
            </a:r>
          </a:p>
          <a:p>
            <a:pPr lvl="1"/>
            <a:r>
              <a:rPr lang="en-US"/>
              <a:t>Second level</a:t>
            </a:r>
          </a:p>
        </p:txBody>
      </p:sp>
      <p:sp>
        <p:nvSpPr>
          <p:cNvPr id="8" name="Text Placeholder 7"/>
          <p:cNvSpPr>
            <a:spLocks noGrp="1"/>
          </p:cNvSpPr>
          <p:nvPr>
            <p:ph type="body" sz="quarter" idx="10" hasCustomPrompt="1"/>
          </p:nvPr>
        </p:nvSpPr>
        <p:spPr>
          <a:xfrm>
            <a:off x="681075" y="552835"/>
            <a:ext cx="9969500" cy="582630"/>
          </a:xfrm>
          <a:prstGeom prst="rect">
            <a:avLst/>
          </a:prstGeom>
        </p:spPr>
        <p:txBody>
          <a:bodyPr/>
          <a:lstStyle>
            <a:lvl1pPr marL="0" indent="0">
              <a:buNone/>
              <a:defRPr sz="3600">
                <a:latin typeface="Ingra SCVO Semi Bold" panose="00000700000000000000" pitchFamily="50" charset="0"/>
              </a:defRPr>
            </a:lvl1pPr>
          </a:lstStyle>
          <a:p>
            <a:pPr lvl="0"/>
            <a:r>
              <a:rPr lang="en-US"/>
              <a:t>Click to edit heading</a:t>
            </a:r>
            <a:endParaRPr lang="en-GB"/>
          </a:p>
        </p:txBody>
      </p:sp>
    </p:spTree>
    <p:extLst>
      <p:ext uri="{BB962C8B-B14F-4D97-AF65-F5344CB8AC3E}">
        <p14:creationId xmlns:p14="http://schemas.microsoft.com/office/powerpoint/2010/main" val="121572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82172" y="638629"/>
            <a:ext cx="5490029" cy="4351338"/>
          </a:xfrm>
          <a:prstGeom prst="rect">
            <a:avLst/>
          </a:prstGeom>
        </p:spPr>
        <p:txBody>
          <a:bodyPr/>
          <a:lstStyle>
            <a:lvl1pPr>
              <a:buClr>
                <a:srgbClr val="FF5959"/>
              </a:buClr>
              <a:defRPr baseline="0">
                <a:solidFill>
                  <a:srgbClr val="254C5B"/>
                </a:solidFill>
                <a:latin typeface="Ingra SCVO" panose="00000500000000000000" pitchFamily="50" charset="0"/>
              </a:defRPr>
            </a:lvl1pPr>
            <a:lvl2pPr>
              <a:buClr>
                <a:srgbClr val="FF5959"/>
              </a:buClr>
              <a:defRPr>
                <a:solidFill>
                  <a:srgbClr val="254C5B"/>
                </a:solidFill>
                <a:latin typeface="Ingra" panose="00000500000000000000" pitchFamily="50" charset="0"/>
              </a:defRPr>
            </a:lvl2pPr>
            <a:lvl3pPr>
              <a:buClr>
                <a:srgbClr val="FF5959"/>
              </a:buClr>
              <a:defRPr>
                <a:solidFill>
                  <a:srgbClr val="254C5B"/>
                </a:solidFill>
                <a:latin typeface="Ingra" panose="00000500000000000000" pitchFamily="50" charset="0"/>
              </a:defRPr>
            </a:lvl3pPr>
            <a:lvl4pPr>
              <a:buClr>
                <a:srgbClr val="FF5959"/>
              </a:buClr>
              <a:defRPr>
                <a:solidFill>
                  <a:srgbClr val="254C5B"/>
                </a:solidFill>
                <a:latin typeface="Ingra" panose="00000500000000000000" pitchFamily="50" charset="0"/>
              </a:defRPr>
            </a:lvl4pPr>
            <a:lvl5pPr>
              <a:buClr>
                <a:srgbClr val="FF5959"/>
              </a:buClr>
              <a:defRPr>
                <a:solidFill>
                  <a:srgbClr val="254C5B"/>
                </a:solidFill>
                <a:latin typeface="Ingra" panose="00000500000000000000" pitchFamily="50" charset="0"/>
              </a:defRPr>
            </a:lvl5pPr>
          </a:lstStyle>
          <a:p>
            <a:pPr lvl="0"/>
            <a:r>
              <a:rPr lang="en-US"/>
              <a:t>Edit text or insert media</a:t>
            </a:r>
          </a:p>
          <a:p>
            <a:pPr lvl="1"/>
            <a:endParaRPr lang="en-US"/>
          </a:p>
        </p:txBody>
      </p:sp>
      <p:sp>
        <p:nvSpPr>
          <p:cNvPr id="4" name="Content Placeholder 3"/>
          <p:cNvSpPr>
            <a:spLocks noGrp="1"/>
          </p:cNvSpPr>
          <p:nvPr>
            <p:ph sz="half" idx="2" hasCustomPrompt="1"/>
          </p:nvPr>
        </p:nvSpPr>
        <p:spPr>
          <a:xfrm>
            <a:off x="6172201" y="638629"/>
            <a:ext cx="5700487" cy="4351338"/>
          </a:xfrm>
          <a:prstGeom prst="rect">
            <a:avLst/>
          </a:prstGeom>
        </p:spPr>
        <p:txBody>
          <a:bodyPr/>
          <a:lstStyle>
            <a:lvl1pPr>
              <a:buClr>
                <a:srgbClr val="FF5959"/>
              </a:buClr>
              <a:defRPr>
                <a:solidFill>
                  <a:srgbClr val="254C5B"/>
                </a:solidFill>
                <a:latin typeface="Ingra SCVO" panose="00000500000000000000" pitchFamily="50" charset="0"/>
              </a:defRPr>
            </a:lvl1pPr>
            <a:lvl2pPr>
              <a:buClr>
                <a:srgbClr val="FF5959"/>
              </a:buClr>
              <a:defRPr>
                <a:solidFill>
                  <a:srgbClr val="254C5B"/>
                </a:solidFill>
                <a:latin typeface="Ingra SCVO" panose="00000500000000000000" pitchFamily="50" charset="0"/>
              </a:defRPr>
            </a:lvl2pPr>
            <a:lvl3pPr>
              <a:buClr>
                <a:srgbClr val="FF5959"/>
              </a:buClr>
              <a:defRPr>
                <a:solidFill>
                  <a:srgbClr val="254C5B"/>
                </a:solidFill>
                <a:latin typeface="Ingra" panose="00000500000000000000" pitchFamily="50" charset="0"/>
              </a:defRPr>
            </a:lvl3pPr>
            <a:lvl4pPr>
              <a:buClr>
                <a:srgbClr val="FF5959"/>
              </a:buClr>
              <a:defRPr>
                <a:solidFill>
                  <a:srgbClr val="254C5B"/>
                </a:solidFill>
                <a:latin typeface="Ingra" panose="00000500000000000000" pitchFamily="50" charset="0"/>
              </a:defRPr>
            </a:lvl4pPr>
            <a:lvl5pPr>
              <a:buClr>
                <a:srgbClr val="FF5959"/>
              </a:buClr>
              <a:defRPr>
                <a:solidFill>
                  <a:srgbClr val="254C5B"/>
                </a:solidFill>
                <a:latin typeface="Ingra" panose="00000500000000000000" pitchFamily="50" charset="0"/>
              </a:defRPr>
            </a:lvl5pPr>
          </a:lstStyle>
          <a:p>
            <a:pPr lvl="0"/>
            <a:r>
              <a:rPr lang="en-US"/>
              <a:t>Edit text or insert media</a:t>
            </a:r>
          </a:p>
          <a:p>
            <a:pPr lvl="1"/>
            <a:r>
              <a:rPr lang="en-US"/>
              <a:t>Second level</a:t>
            </a:r>
          </a:p>
        </p:txBody>
      </p:sp>
      <p:sp>
        <p:nvSpPr>
          <p:cNvPr id="2" name="Title 1"/>
          <p:cNvSpPr>
            <a:spLocks noGrp="1"/>
          </p:cNvSpPr>
          <p:nvPr>
            <p:ph type="title" hasCustomPrompt="1"/>
          </p:nvPr>
        </p:nvSpPr>
        <p:spPr>
          <a:xfrm>
            <a:off x="682172" y="5275385"/>
            <a:ext cx="10843288" cy="1014884"/>
          </a:xfrm>
          <a:prstGeom prst="rect">
            <a:avLst/>
          </a:prstGeom>
        </p:spPr>
        <p:txBody>
          <a:bodyPr/>
          <a:lstStyle>
            <a:lvl1pPr>
              <a:lnSpc>
                <a:spcPts val="4000"/>
              </a:lnSpc>
              <a:defRPr sz="2400" baseline="0">
                <a:solidFill>
                  <a:srgbClr val="254C5B"/>
                </a:solidFill>
                <a:latin typeface="Ingra SCVO" panose="00000500000000000000" pitchFamily="50" charset="0"/>
              </a:defRPr>
            </a:lvl1pPr>
          </a:lstStyle>
          <a:p>
            <a:r>
              <a:rPr lang="en-US"/>
              <a:t>Click to edit description text</a:t>
            </a:r>
            <a:br>
              <a:rPr lang="en-US"/>
            </a:br>
            <a:endParaRPr lang="en-GB"/>
          </a:p>
        </p:txBody>
      </p:sp>
    </p:spTree>
    <p:extLst>
      <p:ext uri="{BB962C8B-B14F-4D97-AF65-F5344CB8AC3E}">
        <p14:creationId xmlns:p14="http://schemas.microsoft.com/office/powerpoint/2010/main" val="6337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and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2173" y="552660"/>
            <a:ext cx="10039420" cy="803869"/>
          </a:xfrm>
          <a:prstGeom prst="rect">
            <a:avLst/>
          </a:prstGeom>
        </p:spPr>
        <p:txBody>
          <a:bodyPr/>
          <a:lstStyle>
            <a:lvl1pPr>
              <a:defRPr sz="3600">
                <a:latin typeface="Ingra SCVO Semi Bold" panose="00000700000000000000" pitchFamily="50" charset="0"/>
              </a:defRPr>
            </a:lvl1pPr>
          </a:lstStyle>
          <a:p>
            <a:r>
              <a:rPr lang="en-US"/>
              <a:t>Click to edit heading</a:t>
            </a:r>
            <a:endParaRPr lang="en-GB"/>
          </a:p>
        </p:txBody>
      </p:sp>
      <p:sp>
        <p:nvSpPr>
          <p:cNvPr id="4" name="Text Placeholder 3"/>
          <p:cNvSpPr>
            <a:spLocks noGrp="1"/>
          </p:cNvSpPr>
          <p:nvPr>
            <p:ph type="body" sz="half" idx="2" hasCustomPrompt="1"/>
          </p:nvPr>
        </p:nvSpPr>
        <p:spPr>
          <a:xfrm>
            <a:off x="682171" y="1356528"/>
            <a:ext cx="10039420" cy="4512460"/>
          </a:xfrm>
          <a:prstGeom prst="rect">
            <a:avLst/>
          </a:prstGeom>
        </p:spPr>
        <p:txBody>
          <a:bodyPr/>
          <a:lstStyle>
            <a:lvl1pPr marL="0" indent="0">
              <a:lnSpc>
                <a:spcPts val="3800"/>
              </a:lnSpc>
              <a:buNone/>
              <a:defRPr sz="3200">
                <a:solidFill>
                  <a:srgbClr val="254C5B"/>
                </a:solidFill>
                <a:latin typeface="Ingra SCVO" panose="00000500000000000000" pitchFamily="50"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text content</a:t>
            </a:r>
          </a:p>
        </p:txBody>
      </p:sp>
    </p:spTree>
    <p:extLst>
      <p:ext uri="{BB962C8B-B14F-4D97-AF65-F5344CB8AC3E}">
        <p14:creationId xmlns:p14="http://schemas.microsoft.com/office/powerpoint/2010/main" val="286694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ig statem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0393" y="1357347"/>
            <a:ext cx="10797703" cy="4274197"/>
          </a:xfrm>
          <a:prstGeom prst="rect">
            <a:avLst/>
          </a:prstGeom>
        </p:spPr>
        <p:txBody>
          <a:bodyPr/>
          <a:lstStyle>
            <a:lvl1pPr>
              <a:lnSpc>
                <a:spcPts val="4500"/>
              </a:lnSpc>
              <a:defRPr sz="3600" baseline="0">
                <a:solidFill>
                  <a:srgbClr val="254C5B"/>
                </a:solidFill>
                <a:latin typeface="Ingra SCVO Semi Bold" panose="00000700000000000000" pitchFamily="50" charset="0"/>
              </a:defRPr>
            </a:lvl1pPr>
          </a:lstStyle>
          <a:p>
            <a:r>
              <a:rPr lang="en-US"/>
              <a:t>Click to edit ‘big’ statement text here</a:t>
            </a:r>
            <a:endParaRPr lang="en-GB"/>
          </a:p>
        </p:txBody>
      </p:sp>
    </p:spTree>
    <p:extLst>
      <p:ext uri="{BB962C8B-B14F-4D97-AF65-F5344CB8AC3E}">
        <p14:creationId xmlns:p14="http://schemas.microsoft.com/office/powerpoint/2010/main" val="300100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330741" y="369652"/>
            <a:ext cx="11556459" cy="5930665"/>
          </a:xfrm>
          <a:prstGeom prst="rect">
            <a:avLst/>
          </a:prstGeom>
        </p:spPr>
        <p:txBody>
          <a:bodyPr/>
          <a:lstStyle>
            <a:lvl1pPr>
              <a:defRPr>
                <a:solidFill>
                  <a:srgbClr val="254C5B"/>
                </a:solidFill>
                <a:latin typeface="Ingra SCVO" panose="00000500000000000000" pitchFamily="50" charset="0"/>
              </a:defRPr>
            </a:lvl1pPr>
          </a:lstStyle>
          <a:p>
            <a:r>
              <a:rPr lang="en-US"/>
              <a:t>Click icon to add picture</a:t>
            </a:r>
            <a:endParaRPr lang="en-GB"/>
          </a:p>
        </p:txBody>
      </p:sp>
    </p:spTree>
    <p:extLst>
      <p:ext uri="{BB962C8B-B14F-4D97-AF65-F5344CB8AC3E}">
        <p14:creationId xmlns:p14="http://schemas.microsoft.com/office/powerpoint/2010/main" val="398756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screen media">
    <p:spTree>
      <p:nvGrpSpPr>
        <p:cNvPr id="1" name=""/>
        <p:cNvGrpSpPr/>
        <p:nvPr/>
      </p:nvGrpSpPr>
      <p:grpSpPr>
        <a:xfrm>
          <a:off x="0" y="0"/>
          <a:ext cx="0" cy="0"/>
          <a:chOff x="0" y="0"/>
          <a:chExt cx="0" cy="0"/>
        </a:xfrm>
      </p:grpSpPr>
      <p:sp>
        <p:nvSpPr>
          <p:cNvPr id="3" name="Media Placeholder 2"/>
          <p:cNvSpPr>
            <a:spLocks noGrp="1"/>
          </p:cNvSpPr>
          <p:nvPr>
            <p:ph type="media" sz="quarter" idx="14"/>
          </p:nvPr>
        </p:nvSpPr>
        <p:spPr>
          <a:xfrm>
            <a:off x="319088" y="369651"/>
            <a:ext cx="11568112" cy="5920618"/>
          </a:xfrm>
          <a:prstGeom prst="rect">
            <a:avLst/>
          </a:prstGeom>
        </p:spPr>
        <p:txBody>
          <a:bodyPr/>
          <a:lstStyle>
            <a:lvl1pPr>
              <a:defRPr>
                <a:solidFill>
                  <a:srgbClr val="254C5B"/>
                </a:solidFill>
                <a:latin typeface="Ingra SCVO" panose="00000500000000000000" pitchFamily="50" charset="0"/>
              </a:defRPr>
            </a:lvl1pPr>
          </a:lstStyle>
          <a:p>
            <a:r>
              <a:rPr lang="en-US"/>
              <a:t>Click icon to add media</a:t>
            </a:r>
            <a:endParaRPr lang="en-GB"/>
          </a:p>
        </p:txBody>
      </p:sp>
    </p:spTree>
    <p:extLst>
      <p:ext uri="{BB962C8B-B14F-4D97-AF65-F5344CB8AC3E}">
        <p14:creationId xmlns:p14="http://schemas.microsoft.com/office/powerpoint/2010/main" val="3848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001149" y="6439436"/>
            <a:ext cx="929751" cy="311008"/>
          </a:xfrm>
          <a:prstGeom prst="rect">
            <a:avLst/>
          </a:prstGeom>
        </p:spPr>
      </p:pic>
    </p:spTree>
    <p:extLst>
      <p:ext uri="{BB962C8B-B14F-4D97-AF65-F5344CB8AC3E}">
        <p14:creationId xmlns:p14="http://schemas.microsoft.com/office/powerpoint/2010/main" val="10503820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2" r:id="rId5"/>
    <p:sldLayoutId id="2147483675" r:id="rId6"/>
    <p:sldLayoutId id="2147483654" r:id="rId7"/>
    <p:sldLayoutId id="2147483655" r:id="rId8"/>
    <p:sldLayoutId id="2147483673" r:id="rId9"/>
    <p:sldLayoutId id="2147483657" r:id="rId10"/>
    <p:sldLayoutId id="2147483672" r:id="rId11"/>
    <p:sldLayoutId id="2147483671" r:id="rId12"/>
    <p:sldLayoutId id="2147483674"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jpeg"/><Relationship Id="rId7" Type="http://schemas.openxmlformats.org/officeDocument/2006/relationships/hyperlink" Target="https://knowledgescotland.webarchive.sefari.scot/briefings/briefingsab5e.html?id=40"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270.png"/><Relationship Id="rId2" Type="http://schemas.microsoft.com/office/2014/relationships/chartEx" Target="../charts/chartEx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4/relationships/chartEx" Target="../charts/chartEx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cvo.scot/research/scottish-third-sector-tracke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0.sv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hart" Target="../charts/chart9.xml"/><Relationship Id="rId5" Type="http://schemas.openxmlformats.org/officeDocument/2006/relationships/image" Target="../media/image34.sv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scvo.scot/research"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hart" Target="../charts/chart10.xml"/><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cvo.scot/research/facts-figures" TargetMode="External"/><Relationship Id="rId1" Type="http://schemas.openxmlformats.org/officeDocument/2006/relationships/slideLayout" Target="../slideLayouts/slideLayout6.xml"/><Relationship Id="rId4" Type="http://schemas.openxmlformats.org/officeDocument/2006/relationships/hyperlink" Target="http://scvo.scot/about/the-secto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8CEDCD-46BB-C14F-123E-0E2B8C72BDDB}"/>
              </a:ext>
            </a:extLst>
          </p:cNvPr>
          <p:cNvSpPr txBox="1"/>
          <p:nvPr/>
        </p:nvSpPr>
        <p:spPr>
          <a:xfrm>
            <a:off x="1339249" y="2385285"/>
            <a:ext cx="7821843" cy="584775"/>
          </a:xfrm>
          <a:prstGeom prst="rect">
            <a:avLst/>
          </a:prstGeom>
          <a:noFill/>
        </p:spPr>
        <p:txBody>
          <a:bodyPr wrap="square" lIns="91440" tIns="45720" rIns="91440" bIns="45720" anchor="t">
            <a:spAutoFit/>
          </a:bodyPr>
          <a:lstStyle/>
          <a:p>
            <a:r>
              <a:rPr lang="en-GB" sz="3200" b="1" dirty="0">
                <a:solidFill>
                  <a:srgbClr val="FFAFAF"/>
                </a:solidFill>
              </a:rPr>
              <a:t>Ilse Mackinnon, SCVO Research Officer</a:t>
            </a:r>
          </a:p>
        </p:txBody>
      </p:sp>
      <p:sp>
        <p:nvSpPr>
          <p:cNvPr id="4" name="TextBox 3">
            <a:extLst>
              <a:ext uri="{FF2B5EF4-FFF2-40B4-BE49-F238E27FC236}">
                <a16:creationId xmlns:a16="http://schemas.microsoft.com/office/drawing/2014/main" id="{3F866F61-38F3-C22B-7288-A050627FB884}"/>
              </a:ext>
            </a:extLst>
          </p:cNvPr>
          <p:cNvSpPr txBox="1"/>
          <p:nvPr/>
        </p:nvSpPr>
        <p:spPr>
          <a:xfrm>
            <a:off x="821098" y="3429001"/>
            <a:ext cx="10698711" cy="1938992"/>
          </a:xfrm>
          <a:prstGeom prst="rect">
            <a:avLst/>
          </a:prstGeom>
          <a:noFill/>
        </p:spPr>
        <p:txBody>
          <a:bodyPr wrap="square">
            <a:spAutoFit/>
          </a:bodyPr>
          <a:lstStyle/>
          <a:p>
            <a:r>
              <a:rPr lang="en-GB" sz="6600" b="1" dirty="0">
                <a:solidFill>
                  <a:schemeClr val="bg1"/>
                </a:solidFill>
              </a:rPr>
              <a:t>Understanding Village Halls</a:t>
            </a:r>
            <a:r>
              <a:rPr lang="en-GB" sz="6600" dirty="0">
                <a:solidFill>
                  <a:schemeClr val="bg1"/>
                </a:solidFill>
              </a:rPr>
              <a:t> </a:t>
            </a:r>
            <a:r>
              <a:rPr lang="en-GB" sz="5400" b="1" dirty="0">
                <a:solidFill>
                  <a:schemeClr val="bg1"/>
                </a:solidFill>
              </a:rPr>
              <a:t>Insights, trends and current issues</a:t>
            </a:r>
            <a:endParaRPr lang="en-GB" sz="6600" b="1" dirty="0">
              <a:solidFill>
                <a:schemeClr val="bg1"/>
              </a:solidFill>
            </a:endParaRPr>
          </a:p>
        </p:txBody>
      </p:sp>
    </p:spTree>
    <p:extLst>
      <p:ext uri="{BB962C8B-B14F-4D97-AF65-F5344CB8AC3E}">
        <p14:creationId xmlns:p14="http://schemas.microsoft.com/office/powerpoint/2010/main" val="399047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BCB349-B039-1B24-D959-BAFCF79A361B}"/>
              </a:ext>
            </a:extLst>
          </p:cNvPr>
          <p:cNvPicPr>
            <a:picLocks noChangeAspect="1"/>
          </p:cNvPicPr>
          <p:nvPr/>
        </p:nvPicPr>
        <p:blipFill>
          <a:blip r:embed="rId2"/>
          <a:srcRect t="19882" r="-2" b="-2"/>
          <a:stretch>
            <a:fillRect/>
          </a:stretch>
        </p:blipFill>
        <p:spPr>
          <a:xfrm>
            <a:off x="314848" y="369653"/>
            <a:ext cx="5791200" cy="5910569"/>
          </a:xfrm>
          <a:prstGeom prst="rect">
            <a:avLst/>
          </a:prstGeom>
          <a:noFill/>
        </p:spPr>
      </p:pic>
      <p:sp>
        <p:nvSpPr>
          <p:cNvPr id="3" name="Text Placeholder 2">
            <a:extLst>
              <a:ext uri="{FF2B5EF4-FFF2-40B4-BE49-F238E27FC236}">
                <a16:creationId xmlns:a16="http://schemas.microsoft.com/office/drawing/2014/main" id="{3F1F82FA-0A97-8FC0-279A-F56D0FEE4F4C}"/>
              </a:ext>
            </a:extLst>
          </p:cNvPr>
          <p:cNvSpPr>
            <a:spLocks noGrp="1"/>
          </p:cNvSpPr>
          <p:nvPr>
            <p:ph type="body" sz="half" idx="2"/>
          </p:nvPr>
        </p:nvSpPr>
        <p:spPr>
          <a:xfrm>
            <a:off x="6687114" y="673768"/>
            <a:ext cx="4757324" cy="5606454"/>
          </a:xfrm>
        </p:spPr>
        <p:txBody>
          <a:bodyPr>
            <a:normAutofit fontScale="55000" lnSpcReduction="20000"/>
          </a:bodyPr>
          <a:lstStyle/>
          <a:p>
            <a:r>
              <a:rPr lang="en-GB" sz="5100" b="1" dirty="0"/>
              <a:t>1,422</a:t>
            </a:r>
            <a:r>
              <a:rPr lang="en-GB" sz="4200" b="1" dirty="0"/>
              <a:t> </a:t>
            </a:r>
            <a:r>
              <a:rPr lang="en-GB" sz="3800" b="1" dirty="0"/>
              <a:t>village halls and community centres across Scotland</a:t>
            </a:r>
            <a:endParaRPr lang="en-GB" sz="2100" b="1" dirty="0"/>
          </a:p>
          <a:p>
            <a:endParaRPr lang="en-GB" sz="1500" dirty="0"/>
          </a:p>
          <a:p>
            <a:r>
              <a:rPr lang="en-GB" sz="5100" b="1" dirty="0"/>
              <a:t>1,122</a:t>
            </a:r>
            <a:r>
              <a:rPr lang="en-GB" sz="5100" dirty="0"/>
              <a:t> </a:t>
            </a:r>
            <a:r>
              <a:rPr lang="en-GB" sz="4400" dirty="0"/>
              <a:t>(80%) </a:t>
            </a:r>
            <a:r>
              <a:rPr lang="en-GB" sz="3800" b="1" dirty="0"/>
              <a:t>are registered charities</a:t>
            </a:r>
          </a:p>
          <a:p>
            <a:endParaRPr lang="en-GB" sz="1500" b="1" dirty="0"/>
          </a:p>
          <a:p>
            <a:r>
              <a:rPr lang="en-GB" sz="2600" b="1" dirty="0"/>
              <a:t>Doesn’t include hundreds of other community facilities e.g. sports hubs, arts spaces, heritage centres, cultural centres (but many spaces multi-purpose</a:t>
            </a:r>
            <a:r>
              <a:rPr lang="en-GB" sz="1600" b="1" dirty="0"/>
              <a:t>)</a:t>
            </a:r>
          </a:p>
        </p:txBody>
      </p:sp>
    </p:spTree>
    <p:extLst>
      <p:ext uri="{BB962C8B-B14F-4D97-AF65-F5344CB8AC3E}">
        <p14:creationId xmlns:p14="http://schemas.microsoft.com/office/powerpoint/2010/main" val="200666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6125C-3375-3C6A-718B-7CD43050F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5B88F-F83C-73E1-E454-0C5B84388571}"/>
              </a:ext>
            </a:extLst>
          </p:cNvPr>
          <p:cNvSpPr>
            <a:spLocks noGrp="1"/>
          </p:cNvSpPr>
          <p:nvPr>
            <p:ph type="title"/>
          </p:nvPr>
        </p:nvSpPr>
        <p:spPr>
          <a:xfrm>
            <a:off x="422657" y="220643"/>
            <a:ext cx="10039420" cy="803869"/>
          </a:xfrm>
        </p:spPr>
        <p:txBody>
          <a:bodyPr/>
          <a:lstStyle/>
          <a:p>
            <a:r>
              <a:rPr lang="en-GB" sz="4400" b="1" dirty="0">
                <a:latin typeface="Calibri"/>
                <a:cs typeface="Calibri"/>
              </a:rPr>
              <a:t>Village halls in Scotland: urban/rural split</a:t>
            </a:r>
            <a:endParaRPr lang="en-GB" sz="4400" dirty="0"/>
          </a:p>
        </p:txBody>
      </p:sp>
      <p:graphicFrame>
        <p:nvGraphicFramePr>
          <p:cNvPr id="5" name="Chart 4">
            <a:extLst>
              <a:ext uri="{FF2B5EF4-FFF2-40B4-BE49-F238E27FC236}">
                <a16:creationId xmlns:a16="http://schemas.microsoft.com/office/drawing/2014/main" id="{07AC66E6-CBC3-BAB0-245D-5C7EADFB7B20}"/>
              </a:ext>
            </a:extLst>
          </p:cNvPr>
          <p:cNvGraphicFramePr>
            <a:graphicFrameLocks/>
          </p:cNvGraphicFramePr>
          <p:nvPr>
            <p:extLst>
              <p:ext uri="{D42A27DB-BD31-4B8C-83A1-F6EECF244321}">
                <p14:modId xmlns:p14="http://schemas.microsoft.com/office/powerpoint/2010/main" val="1352273636"/>
              </p:ext>
            </p:extLst>
          </p:nvPr>
        </p:nvGraphicFramePr>
        <p:xfrm>
          <a:off x="422657" y="1106782"/>
          <a:ext cx="6178168" cy="544830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0A50CD7-CF7A-786D-9B42-1B93044DBB1F}"/>
              </a:ext>
            </a:extLst>
          </p:cNvPr>
          <p:cNvSpPr>
            <a:spLocks noGrp="1"/>
          </p:cNvSpPr>
          <p:nvPr>
            <p:ph type="body" sz="half" idx="2"/>
          </p:nvPr>
        </p:nvSpPr>
        <p:spPr>
          <a:xfrm>
            <a:off x="6823528" y="3057524"/>
            <a:ext cx="4772024" cy="1123952"/>
          </a:xfrm>
        </p:spPr>
        <p:txBody>
          <a:bodyPr/>
          <a:lstStyle/>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p:txBody>
      </p:sp>
      <p:sp>
        <p:nvSpPr>
          <p:cNvPr id="4" name="Right Brace 3">
            <a:extLst>
              <a:ext uri="{FF2B5EF4-FFF2-40B4-BE49-F238E27FC236}">
                <a16:creationId xmlns:a16="http://schemas.microsoft.com/office/drawing/2014/main" id="{C2B49705-E167-6A99-A425-5D9779749E20}"/>
              </a:ext>
            </a:extLst>
          </p:cNvPr>
          <p:cNvSpPr/>
          <p:nvPr/>
        </p:nvSpPr>
        <p:spPr>
          <a:xfrm>
            <a:off x="6088289" y="3168817"/>
            <a:ext cx="1247775" cy="2469983"/>
          </a:xfrm>
          <a:prstGeom prst="rightBrace">
            <a:avLst/>
          </a:prstGeom>
          <a:ln w="53975">
            <a:solidFill>
              <a:srgbClr val="FF595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E5A5050B-B786-1793-6A1C-1AB2AD5E9105}"/>
              </a:ext>
            </a:extLst>
          </p:cNvPr>
          <p:cNvSpPr txBox="1"/>
          <p:nvPr/>
        </p:nvSpPr>
        <p:spPr>
          <a:xfrm>
            <a:off x="7558767" y="3826295"/>
            <a:ext cx="3581401" cy="1015663"/>
          </a:xfrm>
          <a:prstGeom prst="rect">
            <a:avLst/>
          </a:prstGeom>
          <a:noFill/>
        </p:spPr>
        <p:txBody>
          <a:bodyPr wrap="square">
            <a:spAutoFit/>
          </a:bodyPr>
          <a:lstStyle/>
          <a:p>
            <a:r>
              <a:rPr lang="en-GB" sz="3600" dirty="0">
                <a:latin typeface="Arial Black" panose="020B0A04020102020204" pitchFamily="34" charset="0"/>
              </a:rPr>
              <a:t>922</a:t>
            </a:r>
            <a:r>
              <a:rPr lang="en-GB" sz="1600" dirty="0">
                <a:latin typeface="Arial Black" panose="020B0A04020102020204" pitchFamily="34" charset="0"/>
              </a:rPr>
              <a:t> </a:t>
            </a:r>
            <a:r>
              <a:rPr lang="en-GB" sz="2400" dirty="0">
                <a:latin typeface="Arial Black" panose="020B0A04020102020204" pitchFamily="34" charset="0"/>
              </a:rPr>
              <a:t>halls are in </a:t>
            </a:r>
            <a:r>
              <a:rPr lang="en-GB" sz="2400" dirty="0">
                <a:solidFill>
                  <a:srgbClr val="FF5959"/>
                </a:solidFill>
                <a:latin typeface="Arial Black" panose="020B0A04020102020204" pitchFamily="34" charset="0"/>
              </a:rPr>
              <a:t>rural</a:t>
            </a:r>
            <a:r>
              <a:rPr lang="en-GB" sz="2400" dirty="0">
                <a:latin typeface="Arial Black" panose="020B0A04020102020204" pitchFamily="34" charset="0"/>
              </a:rPr>
              <a:t> areas</a:t>
            </a:r>
            <a:endParaRPr lang="en-GB" sz="1600" dirty="0">
              <a:latin typeface="Arial Black" panose="020B0A04020102020204" pitchFamily="34" charset="0"/>
            </a:endParaRPr>
          </a:p>
        </p:txBody>
      </p:sp>
      <p:sp>
        <p:nvSpPr>
          <p:cNvPr id="8" name="TextBox 7">
            <a:extLst>
              <a:ext uri="{FF2B5EF4-FFF2-40B4-BE49-F238E27FC236}">
                <a16:creationId xmlns:a16="http://schemas.microsoft.com/office/drawing/2014/main" id="{C0271BD3-9E9E-F188-FE78-DBBA80A1932D}"/>
              </a:ext>
            </a:extLst>
          </p:cNvPr>
          <p:cNvSpPr txBox="1"/>
          <p:nvPr/>
        </p:nvSpPr>
        <p:spPr>
          <a:xfrm>
            <a:off x="7558767" y="1557767"/>
            <a:ext cx="4101647" cy="1015663"/>
          </a:xfrm>
          <a:prstGeom prst="rect">
            <a:avLst/>
          </a:prstGeom>
          <a:noFill/>
        </p:spPr>
        <p:txBody>
          <a:bodyPr wrap="square">
            <a:spAutoFit/>
          </a:bodyPr>
          <a:lstStyle/>
          <a:p>
            <a:r>
              <a:rPr lang="en-GB" sz="3600" dirty="0">
                <a:latin typeface="Arial Black" panose="020B0A04020102020204" pitchFamily="34" charset="0"/>
              </a:rPr>
              <a:t>467</a:t>
            </a:r>
            <a:r>
              <a:rPr lang="en-GB" sz="1600" dirty="0">
                <a:latin typeface="Arial Black" panose="020B0A04020102020204" pitchFamily="34" charset="0"/>
              </a:rPr>
              <a:t> </a:t>
            </a:r>
            <a:r>
              <a:rPr lang="en-GB" sz="2400" dirty="0">
                <a:latin typeface="Arial Black" panose="020B0A04020102020204" pitchFamily="34" charset="0"/>
              </a:rPr>
              <a:t>halls are in </a:t>
            </a:r>
            <a:r>
              <a:rPr lang="en-GB" sz="2400" dirty="0">
                <a:solidFill>
                  <a:srgbClr val="FF5959"/>
                </a:solidFill>
                <a:latin typeface="Arial Black" panose="020B0A04020102020204" pitchFamily="34" charset="0"/>
              </a:rPr>
              <a:t>urban</a:t>
            </a:r>
            <a:r>
              <a:rPr lang="en-GB" sz="2400" dirty="0">
                <a:latin typeface="Arial Black" panose="020B0A04020102020204" pitchFamily="34" charset="0"/>
              </a:rPr>
              <a:t> or </a:t>
            </a:r>
            <a:r>
              <a:rPr lang="en-GB" sz="2400" dirty="0">
                <a:solidFill>
                  <a:srgbClr val="FF5959"/>
                </a:solidFill>
                <a:latin typeface="Arial Black" panose="020B0A04020102020204" pitchFamily="34" charset="0"/>
              </a:rPr>
              <a:t>semi-urban</a:t>
            </a:r>
            <a:r>
              <a:rPr lang="en-GB" sz="2400" dirty="0">
                <a:latin typeface="Arial Black" panose="020B0A04020102020204" pitchFamily="34" charset="0"/>
              </a:rPr>
              <a:t> areas</a:t>
            </a:r>
            <a:endParaRPr lang="en-GB" sz="1600" dirty="0">
              <a:latin typeface="Arial Black" panose="020B0A04020102020204" pitchFamily="34" charset="0"/>
            </a:endParaRPr>
          </a:p>
        </p:txBody>
      </p:sp>
      <p:sp>
        <p:nvSpPr>
          <p:cNvPr id="9" name="Right Brace 8">
            <a:extLst>
              <a:ext uri="{FF2B5EF4-FFF2-40B4-BE49-F238E27FC236}">
                <a16:creationId xmlns:a16="http://schemas.microsoft.com/office/drawing/2014/main" id="{42BCE5AB-FC23-0EDF-17F9-C6313F537B4D}"/>
              </a:ext>
            </a:extLst>
          </p:cNvPr>
          <p:cNvSpPr/>
          <p:nvPr/>
        </p:nvSpPr>
        <p:spPr>
          <a:xfrm>
            <a:off x="6088288" y="1391152"/>
            <a:ext cx="1247775" cy="1348894"/>
          </a:xfrm>
          <a:prstGeom prst="rightBrace">
            <a:avLst/>
          </a:prstGeom>
          <a:ln w="53975">
            <a:solidFill>
              <a:srgbClr val="FF595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E951FC39-B915-0798-AAC3-BBEA10DCD45B}"/>
              </a:ext>
            </a:extLst>
          </p:cNvPr>
          <p:cNvSpPr txBox="1"/>
          <p:nvPr/>
        </p:nvSpPr>
        <p:spPr>
          <a:xfrm>
            <a:off x="7568519" y="5425125"/>
            <a:ext cx="2324100" cy="738664"/>
          </a:xfrm>
          <a:prstGeom prst="rect">
            <a:avLst/>
          </a:prstGeom>
          <a:noFill/>
        </p:spPr>
        <p:txBody>
          <a:bodyPr wrap="square">
            <a:spAutoFit/>
          </a:bodyPr>
          <a:lstStyle/>
          <a:p>
            <a:pPr algn="ctr"/>
            <a:r>
              <a:rPr lang="en-GB" sz="1400" dirty="0">
                <a:latin typeface="Arial Black" panose="020B0A04020102020204" pitchFamily="34" charset="0"/>
              </a:rPr>
              <a:t>66% of halls rural </a:t>
            </a:r>
            <a:br>
              <a:rPr lang="en-GB" sz="1400" dirty="0">
                <a:latin typeface="Arial Black" panose="020B0A04020102020204" pitchFamily="34" charset="0"/>
              </a:rPr>
            </a:br>
            <a:r>
              <a:rPr lang="en-GB" sz="1400" dirty="0">
                <a:latin typeface="Arial" panose="020B0604020202020204" pitchFamily="34" charset="0"/>
                <a:cs typeface="Arial" panose="020B0604020202020204" pitchFamily="34" charset="0"/>
              </a:rPr>
              <a:t>versus</a:t>
            </a:r>
          </a:p>
          <a:p>
            <a:pPr algn="ctr"/>
            <a:r>
              <a:rPr lang="en-GB" sz="1400" dirty="0">
                <a:latin typeface="Arial Black" panose="020B0A04020102020204" pitchFamily="34" charset="0"/>
              </a:rPr>
              <a:t>34% of wider sector</a:t>
            </a:r>
          </a:p>
        </p:txBody>
      </p:sp>
      <p:pic>
        <p:nvPicPr>
          <p:cNvPr id="12" name="Picture 11">
            <a:extLst>
              <a:ext uri="{FF2B5EF4-FFF2-40B4-BE49-F238E27FC236}">
                <a16:creationId xmlns:a16="http://schemas.microsoft.com/office/drawing/2014/main" id="{B4C4F3DF-3FB4-CDB9-0F43-4EE94251A063}"/>
              </a:ext>
            </a:extLst>
          </p:cNvPr>
          <p:cNvPicPr>
            <a:picLocks noChangeAspect="1"/>
          </p:cNvPicPr>
          <p:nvPr/>
        </p:nvPicPr>
        <p:blipFill>
          <a:blip r:embed="rId3"/>
          <a:stretch>
            <a:fillRect/>
          </a:stretch>
        </p:blipFill>
        <p:spPr>
          <a:xfrm>
            <a:off x="9738364" y="5133975"/>
            <a:ext cx="2344015" cy="1624068"/>
          </a:xfrm>
          <a:prstGeom prst="rect">
            <a:avLst/>
          </a:prstGeom>
        </p:spPr>
      </p:pic>
    </p:spTree>
    <p:extLst>
      <p:ext uri="{BB962C8B-B14F-4D97-AF65-F5344CB8AC3E}">
        <p14:creationId xmlns:p14="http://schemas.microsoft.com/office/powerpoint/2010/main" val="4184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A8362A-3F05-7295-02FB-DCCEB0C295EB}"/>
              </a:ext>
            </a:extLst>
          </p:cNvPr>
          <p:cNvPicPr>
            <a:picLocks noChangeAspect="1"/>
          </p:cNvPicPr>
          <p:nvPr/>
        </p:nvPicPr>
        <p:blipFill>
          <a:blip r:embed="rId2"/>
          <a:stretch>
            <a:fillRect/>
          </a:stretch>
        </p:blipFill>
        <p:spPr>
          <a:xfrm>
            <a:off x="640999" y="508227"/>
            <a:ext cx="9265001" cy="5841546"/>
          </a:xfrm>
          <a:prstGeom prst="rect">
            <a:avLst/>
          </a:prstGeom>
        </p:spPr>
      </p:pic>
      <p:sp>
        <p:nvSpPr>
          <p:cNvPr id="2" name="TextBox 1">
            <a:extLst>
              <a:ext uri="{FF2B5EF4-FFF2-40B4-BE49-F238E27FC236}">
                <a16:creationId xmlns:a16="http://schemas.microsoft.com/office/drawing/2014/main" id="{0B6D648A-F26E-C6D2-9FE5-608ED3C9A7C9}"/>
              </a:ext>
            </a:extLst>
          </p:cNvPr>
          <p:cNvSpPr txBox="1"/>
          <p:nvPr/>
        </p:nvSpPr>
        <p:spPr>
          <a:xfrm>
            <a:off x="10080171" y="784082"/>
            <a:ext cx="1839686" cy="5478423"/>
          </a:xfrm>
          <a:prstGeom prst="rect">
            <a:avLst/>
          </a:prstGeom>
          <a:noFill/>
        </p:spPr>
        <p:txBody>
          <a:bodyPr wrap="square" rtlCol="0">
            <a:spAutoFit/>
          </a:bodyPr>
          <a:lstStyle/>
          <a:p>
            <a:r>
              <a:rPr lang="en-GB" sz="1400" b="1" dirty="0">
                <a:solidFill>
                  <a:srgbClr val="254C5B"/>
                </a:solidFill>
                <a:latin typeface="Arial" panose="020B0604020202020204" pitchFamily="34" charset="0"/>
                <a:cs typeface="Arial" panose="020B0604020202020204" pitchFamily="34" charset="0"/>
              </a:rPr>
              <a:t>Eight primarily very rural local authority areas account for over half the halls in Scotland.</a:t>
            </a:r>
            <a:br>
              <a:rPr lang="en-GB" sz="1400" b="1" dirty="0">
                <a:solidFill>
                  <a:srgbClr val="254C5B"/>
                </a:solidFill>
                <a:latin typeface="Arial" panose="020B0604020202020204" pitchFamily="34" charset="0"/>
                <a:cs typeface="Arial" panose="020B0604020202020204" pitchFamily="34" charset="0"/>
              </a:rPr>
            </a:br>
            <a:br>
              <a:rPr lang="en-GB" sz="1400" b="1" dirty="0">
                <a:solidFill>
                  <a:srgbClr val="254C5B"/>
                </a:solidFill>
                <a:latin typeface="Arial" panose="020B0604020202020204" pitchFamily="34" charset="0"/>
                <a:cs typeface="Arial" panose="020B0604020202020204" pitchFamily="34" charset="0"/>
              </a:rPr>
            </a:br>
            <a:r>
              <a:rPr lang="en-GB" sz="1400" b="1" dirty="0">
                <a:solidFill>
                  <a:srgbClr val="254C5B"/>
                </a:solidFill>
                <a:latin typeface="Arial" panose="020B0604020202020204" pitchFamily="34" charset="0"/>
                <a:cs typeface="Arial" panose="020B0604020202020204" pitchFamily="34" charset="0"/>
              </a:rPr>
              <a:t>Community buildings in cities and urban areas also account for a large portion.</a:t>
            </a:r>
            <a:br>
              <a:rPr lang="en-GB" sz="1400" b="1" dirty="0">
                <a:solidFill>
                  <a:srgbClr val="254C5B"/>
                </a:solidFill>
                <a:latin typeface="Arial" panose="020B0604020202020204" pitchFamily="34" charset="0"/>
                <a:cs typeface="Arial" panose="020B0604020202020204" pitchFamily="34" charset="0"/>
              </a:rPr>
            </a:br>
            <a:endParaRPr lang="en-GB" sz="1400" b="1" dirty="0">
              <a:solidFill>
                <a:srgbClr val="254C5B"/>
              </a:solidFill>
              <a:latin typeface="Arial" panose="020B0604020202020204" pitchFamily="34" charset="0"/>
              <a:cs typeface="Arial" panose="020B0604020202020204" pitchFamily="34" charset="0"/>
            </a:endParaRPr>
          </a:p>
          <a:p>
            <a:r>
              <a:rPr lang="en-GB" sz="1400" b="1" dirty="0">
                <a:solidFill>
                  <a:srgbClr val="254C5B"/>
                </a:solidFill>
                <a:latin typeface="Arial" panose="020B0604020202020204" pitchFamily="34" charset="0"/>
                <a:cs typeface="Arial" panose="020B0604020202020204" pitchFamily="34" charset="0"/>
              </a:rPr>
              <a:t>In some areas, halls are run by voluntary management committees, but the building is owned by the Local Authority. </a:t>
            </a:r>
          </a:p>
          <a:p>
            <a:r>
              <a:rPr lang="en-GB" sz="1400" b="1" dirty="0">
                <a:solidFill>
                  <a:srgbClr val="254C5B"/>
                </a:solidFill>
                <a:latin typeface="Arial" panose="020B0604020202020204" pitchFamily="34" charset="0"/>
                <a:cs typeface="Arial" panose="020B0604020202020204" pitchFamily="34" charset="0"/>
              </a:rPr>
              <a:t>In a few areas halls are mainly owned </a:t>
            </a:r>
            <a:r>
              <a:rPr lang="en-GB" sz="1400" b="1" u="sng" dirty="0">
                <a:solidFill>
                  <a:srgbClr val="254C5B"/>
                </a:solidFill>
                <a:latin typeface="Arial" panose="020B0604020202020204" pitchFamily="34" charset="0"/>
                <a:cs typeface="Arial" panose="020B0604020202020204" pitchFamily="34" charset="0"/>
              </a:rPr>
              <a:t>and</a:t>
            </a:r>
            <a:r>
              <a:rPr lang="en-GB" sz="1400" b="1" dirty="0">
                <a:solidFill>
                  <a:srgbClr val="254C5B"/>
                </a:solidFill>
                <a:latin typeface="Arial" panose="020B0604020202020204" pitchFamily="34" charset="0"/>
                <a:cs typeface="Arial" panose="020B0604020202020204" pitchFamily="34" charset="0"/>
              </a:rPr>
              <a:t> run by the local authority.</a:t>
            </a:r>
          </a:p>
        </p:txBody>
      </p:sp>
    </p:spTree>
    <p:extLst>
      <p:ext uri="{BB962C8B-B14F-4D97-AF65-F5344CB8AC3E}">
        <p14:creationId xmlns:p14="http://schemas.microsoft.com/office/powerpoint/2010/main" val="412029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71CC3-C205-9109-9FBD-A45F13FD4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18956-9AF8-70BB-DFC6-B6A4F28F51CA}"/>
              </a:ext>
            </a:extLst>
          </p:cNvPr>
          <p:cNvSpPr>
            <a:spLocks noGrp="1"/>
          </p:cNvSpPr>
          <p:nvPr>
            <p:ph type="title"/>
          </p:nvPr>
        </p:nvSpPr>
        <p:spPr>
          <a:xfrm>
            <a:off x="422657" y="220643"/>
            <a:ext cx="10039420" cy="803869"/>
          </a:xfrm>
        </p:spPr>
        <p:txBody>
          <a:bodyPr/>
          <a:lstStyle/>
          <a:p>
            <a:r>
              <a:rPr lang="en-GB" sz="4400" b="1" dirty="0">
                <a:latin typeface="Calibri"/>
                <a:cs typeface="Calibri"/>
              </a:rPr>
              <a:t>Village halls in Scotland: legal form</a:t>
            </a:r>
            <a:endParaRPr lang="en-GB" sz="4400" dirty="0"/>
          </a:p>
        </p:txBody>
      </p:sp>
      <p:graphicFrame>
        <p:nvGraphicFramePr>
          <p:cNvPr id="6" name="Chart 5">
            <a:extLst>
              <a:ext uri="{FF2B5EF4-FFF2-40B4-BE49-F238E27FC236}">
                <a16:creationId xmlns:a16="http://schemas.microsoft.com/office/drawing/2014/main" id="{EBD81B20-1AB4-5E96-F827-AB8A36158F7F}"/>
              </a:ext>
            </a:extLst>
          </p:cNvPr>
          <p:cNvGraphicFramePr>
            <a:graphicFrameLocks/>
          </p:cNvGraphicFramePr>
          <p:nvPr>
            <p:extLst>
              <p:ext uri="{D42A27DB-BD31-4B8C-83A1-F6EECF244321}">
                <p14:modId xmlns:p14="http://schemas.microsoft.com/office/powerpoint/2010/main" val="2278716427"/>
              </p:ext>
            </p:extLst>
          </p:nvPr>
        </p:nvGraphicFramePr>
        <p:xfrm>
          <a:off x="596448" y="1114425"/>
          <a:ext cx="5899602" cy="52863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244C4A1-8C0D-9DF7-64B7-66073DEF5A11}"/>
              </a:ext>
            </a:extLst>
          </p:cNvPr>
          <p:cNvSpPr txBox="1"/>
          <p:nvPr/>
        </p:nvSpPr>
        <p:spPr>
          <a:xfrm>
            <a:off x="8098970" y="2346339"/>
            <a:ext cx="3243943"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Halls are slightly more likely to be SCIOs or Trusts. </a:t>
            </a:r>
          </a:p>
        </p:txBody>
      </p:sp>
    </p:spTree>
    <p:extLst>
      <p:ext uri="{BB962C8B-B14F-4D97-AF65-F5344CB8AC3E}">
        <p14:creationId xmlns:p14="http://schemas.microsoft.com/office/powerpoint/2010/main" val="329501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063D3-2A2A-AA7F-CE9F-39790CCF8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A6AD5-83CD-41A4-F2BC-F1FA412137EA}"/>
              </a:ext>
            </a:extLst>
          </p:cNvPr>
          <p:cNvSpPr>
            <a:spLocks noGrp="1"/>
          </p:cNvSpPr>
          <p:nvPr>
            <p:ph type="title"/>
          </p:nvPr>
        </p:nvSpPr>
        <p:spPr>
          <a:xfrm>
            <a:off x="422657" y="220643"/>
            <a:ext cx="10039420" cy="803869"/>
          </a:xfrm>
        </p:spPr>
        <p:txBody>
          <a:bodyPr/>
          <a:lstStyle/>
          <a:p>
            <a:r>
              <a:rPr lang="en-GB" sz="4400" b="1" dirty="0">
                <a:latin typeface="Calibri"/>
                <a:cs typeface="Calibri"/>
              </a:rPr>
              <a:t>Village halls in Scotland: legal forms</a:t>
            </a:r>
            <a:endParaRPr lang="en-GB" sz="4400" dirty="0"/>
          </a:p>
        </p:txBody>
      </p:sp>
      <p:sp>
        <p:nvSpPr>
          <p:cNvPr id="3" name="Text Placeholder 2">
            <a:extLst>
              <a:ext uri="{FF2B5EF4-FFF2-40B4-BE49-F238E27FC236}">
                <a16:creationId xmlns:a16="http://schemas.microsoft.com/office/drawing/2014/main" id="{ABDA9980-712B-3458-9A90-5D501E61ABA0}"/>
              </a:ext>
            </a:extLst>
          </p:cNvPr>
          <p:cNvSpPr>
            <a:spLocks noGrp="1"/>
          </p:cNvSpPr>
          <p:nvPr>
            <p:ph type="body" sz="half" idx="2"/>
          </p:nvPr>
        </p:nvSpPr>
        <p:spPr>
          <a:xfrm>
            <a:off x="6823528" y="3057524"/>
            <a:ext cx="4772024" cy="1123952"/>
          </a:xfrm>
        </p:spPr>
        <p:txBody>
          <a:bodyPr/>
          <a:lstStyle/>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5ACF347E-1280-6C69-458C-E85642526339}"/>
              </a:ext>
            </a:extLst>
          </p:cNvPr>
          <p:cNvGraphicFramePr>
            <a:graphicFrameLocks/>
          </p:cNvGraphicFramePr>
          <p:nvPr>
            <p:extLst>
              <p:ext uri="{D42A27DB-BD31-4B8C-83A1-F6EECF244321}">
                <p14:modId xmlns:p14="http://schemas.microsoft.com/office/powerpoint/2010/main" val="2217146319"/>
              </p:ext>
            </p:extLst>
          </p:nvPr>
        </p:nvGraphicFramePr>
        <p:xfrm>
          <a:off x="422657" y="904876"/>
          <a:ext cx="9559543" cy="516935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B8BAC2A-80A8-E3AC-3DC5-2F6CB026BC77}"/>
              </a:ext>
            </a:extLst>
          </p:cNvPr>
          <p:cNvSpPr txBox="1"/>
          <p:nvPr/>
        </p:nvSpPr>
        <p:spPr>
          <a:xfrm>
            <a:off x="7630887" y="5475824"/>
            <a:ext cx="4321628" cy="1077218"/>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Dramatic increase in the use of SCIOs in recent years. SCIO is ideal for smaller orgs managing property, legal contracts, insurance, employing staff etc</a:t>
            </a:r>
          </a:p>
        </p:txBody>
      </p:sp>
    </p:spTree>
    <p:extLst>
      <p:ext uri="{BB962C8B-B14F-4D97-AF65-F5344CB8AC3E}">
        <p14:creationId xmlns:p14="http://schemas.microsoft.com/office/powerpoint/2010/main" val="23480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4CA7-FD7D-D1A9-D49C-FF726C86D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DD3FE8-CB39-3FB5-AA1D-DEEED2211AFB}"/>
              </a:ext>
            </a:extLst>
          </p:cNvPr>
          <p:cNvSpPr>
            <a:spLocks noGrp="1"/>
          </p:cNvSpPr>
          <p:nvPr>
            <p:ph type="title"/>
          </p:nvPr>
        </p:nvSpPr>
        <p:spPr>
          <a:xfrm>
            <a:off x="422657" y="220643"/>
            <a:ext cx="10039420" cy="803869"/>
          </a:xfrm>
        </p:spPr>
        <p:txBody>
          <a:bodyPr/>
          <a:lstStyle/>
          <a:p>
            <a:r>
              <a:rPr lang="en-GB" sz="4400" b="1" dirty="0">
                <a:latin typeface="Calibri"/>
                <a:cs typeface="Calibri"/>
              </a:rPr>
              <a:t>Village halls in Scotland: by age</a:t>
            </a:r>
            <a:endParaRPr lang="en-GB" sz="4400" dirty="0"/>
          </a:p>
        </p:txBody>
      </p:sp>
      <p:sp>
        <p:nvSpPr>
          <p:cNvPr id="3" name="Text Placeholder 2">
            <a:extLst>
              <a:ext uri="{FF2B5EF4-FFF2-40B4-BE49-F238E27FC236}">
                <a16:creationId xmlns:a16="http://schemas.microsoft.com/office/drawing/2014/main" id="{158CB319-A620-BDF1-C335-401D5A2DD51B}"/>
              </a:ext>
            </a:extLst>
          </p:cNvPr>
          <p:cNvSpPr>
            <a:spLocks noGrp="1"/>
          </p:cNvSpPr>
          <p:nvPr>
            <p:ph type="body" sz="half" idx="2"/>
          </p:nvPr>
        </p:nvSpPr>
        <p:spPr>
          <a:xfrm>
            <a:off x="6823528" y="3057524"/>
            <a:ext cx="4772024" cy="1123952"/>
          </a:xfrm>
        </p:spPr>
        <p:txBody>
          <a:bodyPr/>
          <a:lstStyle/>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9D19072A-6D61-6000-47C0-ABF060270E1E}"/>
              </a:ext>
            </a:extLst>
          </p:cNvPr>
          <p:cNvGraphicFramePr>
            <a:graphicFrameLocks/>
          </p:cNvGraphicFramePr>
          <p:nvPr>
            <p:extLst>
              <p:ext uri="{D42A27DB-BD31-4B8C-83A1-F6EECF244321}">
                <p14:modId xmlns:p14="http://schemas.microsoft.com/office/powerpoint/2010/main" val="3407184171"/>
              </p:ext>
            </p:extLst>
          </p:nvPr>
        </p:nvGraphicFramePr>
        <p:xfrm>
          <a:off x="495301" y="1095375"/>
          <a:ext cx="5600700" cy="53339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35AE6367-3E5D-BCF5-147D-EBFA0DB3D342}"/>
              </a:ext>
            </a:extLst>
          </p:cNvPr>
          <p:cNvSpPr txBox="1"/>
          <p:nvPr/>
        </p:nvSpPr>
        <p:spPr>
          <a:xfrm>
            <a:off x="6442364" y="1095375"/>
            <a:ext cx="5361709" cy="489364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16% </a:t>
            </a:r>
            <a:r>
              <a:rPr lang="en-GB" dirty="0">
                <a:latin typeface="Arial" panose="020B0604020202020204" pitchFamily="34" charset="0"/>
                <a:cs typeface="Arial" panose="020B0604020202020204" pitchFamily="34" charset="0"/>
              </a:rPr>
              <a:t>of village halls became charities over 50 years ago</a:t>
            </a:r>
          </a:p>
          <a:p>
            <a:endParaRPr lang="en-GB"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42% </a:t>
            </a:r>
            <a:r>
              <a:rPr lang="en-GB" dirty="0">
                <a:latin typeface="Arial" panose="020B0604020202020204" pitchFamily="34" charset="0"/>
                <a:cs typeface="Arial" panose="020B0604020202020204" pitchFamily="34" charset="0"/>
              </a:rPr>
              <a:t>were registered between 1975 and 2009</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43% - over 2/5ths -</a:t>
            </a:r>
            <a:r>
              <a:rPr lang="en-GB" dirty="0">
                <a:latin typeface="Arial" panose="020B0604020202020204" pitchFamily="34" charset="0"/>
                <a:cs typeface="Arial" panose="020B0604020202020204" pitchFamily="34" charset="0"/>
              </a:rPr>
              <a:t> registered since 2010</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Majority of halls registered since 2010 were formerly small unincorporated associations, but also lots of conversions to SCIOs.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BUT! </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‘Year Registered’ doesn’t tell us the age of the building - lots of old halls have only recently become charities, and many older charities now have brand new buildings.</a:t>
            </a:r>
            <a:endParaRPr lang="en-GB" sz="2000" b="1" dirty="0">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28F03EAC-929D-8131-F880-E9FBBD5E9002}"/>
              </a:ext>
            </a:extLst>
          </p:cNvPr>
          <p:cNvSpPr txBox="1"/>
          <p:nvPr/>
        </p:nvSpPr>
        <p:spPr>
          <a:xfrm>
            <a:off x="954819" y="5505517"/>
            <a:ext cx="4838516" cy="2571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kern="1200" dirty="0">
                <a:solidFill>
                  <a:srgbClr val="254C5B"/>
                </a:solidFill>
                <a:latin typeface="Arial" panose="020B0604020202020204" pitchFamily="34" charset="0"/>
                <a:cs typeface="Arial" panose="020B0604020202020204" pitchFamily="34" charset="0"/>
              </a:rPr>
              <a:t>Date hall was registered as a charity (data source: OSCR)</a:t>
            </a:r>
          </a:p>
        </p:txBody>
      </p:sp>
    </p:spTree>
    <p:extLst>
      <p:ext uri="{BB962C8B-B14F-4D97-AF65-F5344CB8AC3E}">
        <p14:creationId xmlns:p14="http://schemas.microsoft.com/office/powerpoint/2010/main" val="2823533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54C5B"/>
        </a:solidFill>
        <a:effectLst/>
      </p:bgPr>
    </p:bg>
    <p:spTree>
      <p:nvGrpSpPr>
        <p:cNvPr id="1" name="">
          <a:extLst>
            <a:ext uri="{FF2B5EF4-FFF2-40B4-BE49-F238E27FC236}">
              <a16:creationId xmlns:a16="http://schemas.microsoft.com/office/drawing/2014/main" id="{C0C8AB4B-AD78-29A3-4389-285C8500A891}"/>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760EE85-CF8A-2954-5C8B-CC1C1D0F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41D15161-A121-63D3-7B08-664BEF0C9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0" name="Freeform: Shape 19">
              <a:extLst>
                <a:ext uri="{FF2B5EF4-FFF2-40B4-BE49-F238E27FC236}">
                  <a16:creationId xmlns:a16="http://schemas.microsoft.com/office/drawing/2014/main" id="{8BD439C3-713E-4465-A897-8A29457F7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3BEE99F-2FA4-56F4-39D8-0558B360A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2">
            <a:extLst>
              <a:ext uri="{FF2B5EF4-FFF2-40B4-BE49-F238E27FC236}">
                <a16:creationId xmlns:a16="http://schemas.microsoft.com/office/drawing/2014/main" id="{D3461535-4AE8-D123-3073-73DD3D0EB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2213" y="620845"/>
            <a:ext cx="1906323" cy="2490001"/>
          </a:xfrm>
          <a:prstGeom prst="rect">
            <a:avLst/>
          </a:prstGeom>
        </p:spPr>
      </p:pic>
      <p:pic>
        <p:nvPicPr>
          <p:cNvPr id="9" name="Picture 8">
            <a:extLst>
              <a:ext uri="{FF2B5EF4-FFF2-40B4-BE49-F238E27FC236}">
                <a16:creationId xmlns:a16="http://schemas.microsoft.com/office/drawing/2014/main" id="{D89B36CD-9BC8-1CF7-592B-F186D5AFD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3255" y="650032"/>
            <a:ext cx="1832463" cy="2438358"/>
          </a:xfrm>
          <a:prstGeom prst="rect">
            <a:avLst/>
          </a:prstGeom>
        </p:spPr>
      </p:pic>
      <p:pic>
        <p:nvPicPr>
          <p:cNvPr id="11" name="Picture 10">
            <a:extLst>
              <a:ext uri="{FF2B5EF4-FFF2-40B4-BE49-F238E27FC236}">
                <a16:creationId xmlns:a16="http://schemas.microsoft.com/office/drawing/2014/main" id="{FDD08C0D-76E1-72EC-0775-A98A780BD3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549" y="687225"/>
            <a:ext cx="3368211" cy="2423621"/>
          </a:xfrm>
          <a:prstGeom prst="rect">
            <a:avLst/>
          </a:prstGeom>
        </p:spPr>
      </p:pic>
      <p:sp>
        <p:nvSpPr>
          <p:cNvPr id="13" name="TextBox 12">
            <a:extLst>
              <a:ext uri="{FF2B5EF4-FFF2-40B4-BE49-F238E27FC236}">
                <a16:creationId xmlns:a16="http://schemas.microsoft.com/office/drawing/2014/main" id="{F86AB486-7CDF-4077-142B-D068892FE2FA}"/>
              </a:ext>
            </a:extLst>
          </p:cNvPr>
          <p:cNvSpPr txBox="1"/>
          <p:nvPr/>
        </p:nvSpPr>
        <p:spPr>
          <a:xfrm>
            <a:off x="227506" y="4286160"/>
            <a:ext cx="11855637" cy="1631216"/>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“over two-thirds of those surveyed are more than 50 years old and require improvements to make them either “fit for purpose” and/or to comply with legislation.”</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“main source of fuel for over two-thirds of village halls is electricity, with only a minority having renewable energy installations and less than half with any energy conservation measures.”</a:t>
            </a:r>
            <a:endParaRPr lang="en-GB" sz="20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56F9C2B-672A-92AE-2F7D-914934760700}"/>
              </a:ext>
            </a:extLst>
          </p:cNvPr>
          <p:cNvSpPr txBox="1"/>
          <p:nvPr/>
        </p:nvSpPr>
        <p:spPr>
          <a:xfrm>
            <a:off x="2946466" y="6168803"/>
            <a:ext cx="9018027" cy="369332"/>
          </a:xfrm>
          <a:prstGeom prst="rect">
            <a:avLst/>
          </a:prstGeom>
          <a:noFill/>
        </p:spPr>
        <p:txBody>
          <a:bodyPr wrap="square">
            <a:spAutoFit/>
          </a:bodyPr>
          <a:lstStyle/>
          <a:p>
            <a:r>
              <a:rPr lang="en-GB" b="1" dirty="0">
                <a:solidFill>
                  <a:schemeClr val="bg1"/>
                </a:solidFill>
                <a:hlinkClick r:id="rId7"/>
              </a:rPr>
              <a:t>Scotland's Rural Village Halls: Present And Future</a:t>
            </a:r>
            <a:r>
              <a:rPr lang="en-GB" b="1" dirty="0">
                <a:solidFill>
                  <a:schemeClr val="bg1"/>
                </a:solidFill>
              </a:rPr>
              <a:t> Sarah Skerratt, Scottish Rural College, 2009</a:t>
            </a:r>
            <a:endParaRPr lang="en-GB" b="1" dirty="0"/>
          </a:p>
        </p:txBody>
      </p:sp>
      <p:pic>
        <p:nvPicPr>
          <p:cNvPr id="22" name="Picture 21">
            <a:extLst>
              <a:ext uri="{FF2B5EF4-FFF2-40B4-BE49-F238E27FC236}">
                <a16:creationId xmlns:a16="http://schemas.microsoft.com/office/drawing/2014/main" id="{37354E8F-DAD5-A900-163F-BEAE988400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508" y="694945"/>
            <a:ext cx="4064546" cy="2415901"/>
          </a:xfrm>
          <a:prstGeom prst="rect">
            <a:avLst/>
          </a:prstGeom>
        </p:spPr>
      </p:pic>
    </p:spTree>
    <p:extLst>
      <p:ext uri="{BB962C8B-B14F-4D97-AF65-F5344CB8AC3E}">
        <p14:creationId xmlns:p14="http://schemas.microsoft.com/office/powerpoint/2010/main" val="376290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77B8-2C19-42FF-35A1-E21BF9C302EC}"/>
              </a:ext>
            </a:extLst>
          </p:cNvPr>
          <p:cNvSpPr>
            <a:spLocks noGrp="1"/>
          </p:cNvSpPr>
          <p:nvPr>
            <p:ph type="ctrTitle"/>
          </p:nvPr>
        </p:nvSpPr>
        <p:spPr/>
        <p:txBody>
          <a:bodyPr/>
          <a:lstStyle/>
          <a:p>
            <a:r>
              <a:rPr lang="en-GB" dirty="0"/>
              <a:t>Village halls in Scotland</a:t>
            </a:r>
          </a:p>
        </p:txBody>
      </p:sp>
      <p:sp>
        <p:nvSpPr>
          <p:cNvPr id="3" name="Subtitle 2">
            <a:extLst>
              <a:ext uri="{FF2B5EF4-FFF2-40B4-BE49-F238E27FC236}">
                <a16:creationId xmlns:a16="http://schemas.microsoft.com/office/drawing/2014/main" id="{926B7966-74AA-C23D-9157-F2E0374AD9FE}"/>
              </a:ext>
            </a:extLst>
          </p:cNvPr>
          <p:cNvSpPr>
            <a:spLocks noGrp="1"/>
          </p:cNvSpPr>
          <p:nvPr>
            <p:ph type="subTitle" idx="1"/>
          </p:nvPr>
        </p:nvSpPr>
        <p:spPr/>
        <p:txBody>
          <a:bodyPr/>
          <a:lstStyle/>
          <a:p>
            <a:r>
              <a:rPr lang="en-GB" dirty="0"/>
              <a:t>Financial picture</a:t>
            </a:r>
          </a:p>
        </p:txBody>
      </p:sp>
    </p:spTree>
    <p:extLst>
      <p:ext uri="{BB962C8B-B14F-4D97-AF65-F5344CB8AC3E}">
        <p14:creationId xmlns:p14="http://schemas.microsoft.com/office/powerpoint/2010/main" val="365202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2B130-B5ED-F52A-2AA7-24A5CDC940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041E0-1574-863B-75D9-6695EC56C046}"/>
              </a:ext>
            </a:extLst>
          </p:cNvPr>
          <p:cNvSpPr>
            <a:spLocks noGrp="1"/>
          </p:cNvSpPr>
          <p:nvPr>
            <p:ph type="title"/>
          </p:nvPr>
        </p:nvSpPr>
        <p:spPr>
          <a:xfrm>
            <a:off x="422657" y="220643"/>
            <a:ext cx="10795470" cy="803869"/>
          </a:xfrm>
        </p:spPr>
        <p:txBody>
          <a:bodyPr/>
          <a:lstStyle/>
          <a:p>
            <a:r>
              <a:rPr lang="en-GB" sz="4400" b="1" dirty="0">
                <a:latin typeface="Calibri"/>
                <a:cs typeface="Calibri"/>
              </a:rPr>
              <a:t>Voluntary sector in Scotland: financial picture</a:t>
            </a:r>
            <a:endParaRPr lang="en-GB" sz="4400" dirty="0"/>
          </a:p>
        </p:txBody>
      </p:sp>
      <p:sp>
        <p:nvSpPr>
          <p:cNvPr id="3" name="Text Placeholder 2">
            <a:extLst>
              <a:ext uri="{FF2B5EF4-FFF2-40B4-BE49-F238E27FC236}">
                <a16:creationId xmlns:a16="http://schemas.microsoft.com/office/drawing/2014/main" id="{C4AFD3CB-1129-EABF-9F82-DFC78FF53B82}"/>
              </a:ext>
            </a:extLst>
          </p:cNvPr>
          <p:cNvSpPr>
            <a:spLocks noGrp="1"/>
          </p:cNvSpPr>
          <p:nvPr>
            <p:ph type="body" sz="half" idx="2"/>
          </p:nvPr>
        </p:nvSpPr>
        <p:spPr>
          <a:xfrm>
            <a:off x="6823528" y="3057524"/>
            <a:ext cx="4772024" cy="1123952"/>
          </a:xfrm>
        </p:spPr>
        <p:txBody>
          <a:bodyPr/>
          <a:lstStyle/>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50E7C18-E069-3256-6295-8059B2B0B95B}"/>
              </a:ext>
            </a:extLst>
          </p:cNvPr>
          <p:cNvPicPr>
            <a:picLocks noChangeAspect="1"/>
          </p:cNvPicPr>
          <p:nvPr/>
        </p:nvPicPr>
        <p:blipFill>
          <a:blip r:embed="rId3"/>
          <a:stretch>
            <a:fillRect/>
          </a:stretch>
        </p:blipFill>
        <p:spPr>
          <a:xfrm>
            <a:off x="422657" y="1307068"/>
            <a:ext cx="1282026" cy="949864"/>
          </a:xfrm>
          <a:prstGeom prst="rect">
            <a:avLst/>
          </a:prstGeom>
        </p:spPr>
      </p:pic>
      <p:pic>
        <p:nvPicPr>
          <p:cNvPr id="12" name="Picture 11">
            <a:extLst>
              <a:ext uri="{FF2B5EF4-FFF2-40B4-BE49-F238E27FC236}">
                <a16:creationId xmlns:a16="http://schemas.microsoft.com/office/drawing/2014/main" id="{F9CC3C2F-23E1-44D5-B700-D35FCACAC266}"/>
              </a:ext>
            </a:extLst>
          </p:cNvPr>
          <p:cNvPicPr>
            <a:picLocks noChangeAspect="1"/>
          </p:cNvPicPr>
          <p:nvPr/>
        </p:nvPicPr>
        <p:blipFill>
          <a:blip r:embed="rId4"/>
          <a:stretch>
            <a:fillRect/>
          </a:stretch>
        </p:blipFill>
        <p:spPr>
          <a:xfrm>
            <a:off x="269080" y="3495072"/>
            <a:ext cx="1309349" cy="1037462"/>
          </a:xfrm>
          <a:prstGeom prst="rect">
            <a:avLst/>
          </a:prstGeom>
        </p:spPr>
      </p:pic>
      <p:graphicFrame>
        <p:nvGraphicFramePr>
          <p:cNvPr id="13" name="Chart 12">
            <a:extLst>
              <a:ext uri="{FF2B5EF4-FFF2-40B4-BE49-F238E27FC236}">
                <a16:creationId xmlns:a16="http://schemas.microsoft.com/office/drawing/2014/main" id="{AFC1782E-0553-0C23-856B-2F9E121DB79F}"/>
              </a:ext>
            </a:extLst>
          </p:cNvPr>
          <p:cNvGraphicFramePr>
            <a:graphicFrameLocks/>
          </p:cNvGraphicFramePr>
          <p:nvPr>
            <p:extLst>
              <p:ext uri="{D42A27DB-BD31-4B8C-83A1-F6EECF244321}">
                <p14:modId xmlns:p14="http://schemas.microsoft.com/office/powerpoint/2010/main" val="4125624242"/>
              </p:ext>
            </p:extLst>
          </p:nvPr>
        </p:nvGraphicFramePr>
        <p:xfrm>
          <a:off x="4903470" y="1442224"/>
          <a:ext cx="6725536" cy="47244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C7C23759-75A6-57DE-259F-0F16FFA8F2FB}"/>
              </a:ext>
            </a:extLst>
          </p:cNvPr>
          <p:cNvSpPr txBox="1"/>
          <p:nvPr/>
        </p:nvSpPr>
        <p:spPr>
          <a:xfrm>
            <a:off x="1755037" y="1353151"/>
            <a:ext cx="2659287" cy="73866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Sector Income 2025: </a:t>
            </a:r>
            <a:r>
              <a:rPr lang="en-GB" sz="2400" b="1" dirty="0">
                <a:latin typeface="Arial" panose="020B0604020202020204" pitchFamily="34" charset="0"/>
                <a:cs typeface="Arial" panose="020B0604020202020204" pitchFamily="34" charset="0"/>
              </a:rPr>
              <a:t>£11.2 bn</a:t>
            </a:r>
          </a:p>
        </p:txBody>
      </p:sp>
      <p:sp>
        <p:nvSpPr>
          <p:cNvPr id="15" name="TextBox 14">
            <a:extLst>
              <a:ext uri="{FF2B5EF4-FFF2-40B4-BE49-F238E27FC236}">
                <a16:creationId xmlns:a16="http://schemas.microsoft.com/office/drawing/2014/main" id="{8F6B9652-5BDA-C626-5416-2787C1626D62}"/>
              </a:ext>
            </a:extLst>
          </p:cNvPr>
          <p:cNvSpPr txBox="1"/>
          <p:nvPr/>
        </p:nvSpPr>
        <p:spPr>
          <a:xfrm>
            <a:off x="1755036" y="3529852"/>
            <a:ext cx="2659287" cy="73866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Sector spend 2025: </a:t>
            </a:r>
            <a:r>
              <a:rPr lang="en-GB" sz="2400" b="1" dirty="0">
                <a:latin typeface="Arial" panose="020B0604020202020204" pitchFamily="34" charset="0"/>
                <a:cs typeface="Arial" panose="020B0604020202020204" pitchFamily="34" charset="0"/>
              </a:rPr>
              <a:t>£11.1 bn</a:t>
            </a:r>
          </a:p>
        </p:txBody>
      </p:sp>
      <p:sp>
        <p:nvSpPr>
          <p:cNvPr id="4" name="TextBox 3">
            <a:extLst>
              <a:ext uri="{FF2B5EF4-FFF2-40B4-BE49-F238E27FC236}">
                <a16:creationId xmlns:a16="http://schemas.microsoft.com/office/drawing/2014/main" id="{853CD214-3784-6740-4DA9-31FB1E5E5B81}"/>
              </a:ext>
            </a:extLst>
          </p:cNvPr>
          <p:cNvSpPr txBox="1"/>
          <p:nvPr/>
        </p:nvSpPr>
        <p:spPr>
          <a:xfrm>
            <a:off x="422657" y="2189621"/>
            <a:ext cx="3731674" cy="46166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Scottish charities: </a:t>
            </a:r>
            <a:r>
              <a:rPr lang="en-GB" sz="2400" b="1" dirty="0">
                <a:latin typeface="Arial" panose="020B0604020202020204" pitchFamily="34" charset="0"/>
                <a:cs typeface="Arial" panose="020B0604020202020204" pitchFamily="34" charset="0"/>
              </a:rPr>
              <a:t>£ 9.5 bn</a:t>
            </a:r>
          </a:p>
        </p:txBody>
      </p:sp>
      <p:sp>
        <p:nvSpPr>
          <p:cNvPr id="5" name="TextBox 4">
            <a:extLst>
              <a:ext uri="{FF2B5EF4-FFF2-40B4-BE49-F238E27FC236}">
                <a16:creationId xmlns:a16="http://schemas.microsoft.com/office/drawing/2014/main" id="{5B5AECCE-A877-36A6-EF0F-9D424C56F75A}"/>
              </a:ext>
            </a:extLst>
          </p:cNvPr>
          <p:cNvSpPr txBox="1"/>
          <p:nvPr/>
        </p:nvSpPr>
        <p:spPr>
          <a:xfrm>
            <a:off x="422656" y="4496659"/>
            <a:ext cx="4160229" cy="46166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Scottish charities spend: </a:t>
            </a:r>
            <a:r>
              <a:rPr lang="en-GB" sz="2400" b="1" dirty="0">
                <a:latin typeface="Arial" panose="020B0604020202020204" pitchFamily="34" charset="0"/>
                <a:cs typeface="Arial" panose="020B0604020202020204" pitchFamily="34" charset="0"/>
              </a:rPr>
              <a:t>£ 9.3 bn</a:t>
            </a:r>
          </a:p>
        </p:txBody>
      </p:sp>
      <p:sp>
        <p:nvSpPr>
          <p:cNvPr id="6" name="TextBox 5">
            <a:extLst>
              <a:ext uri="{FF2B5EF4-FFF2-40B4-BE49-F238E27FC236}">
                <a16:creationId xmlns:a16="http://schemas.microsoft.com/office/drawing/2014/main" id="{97316074-7262-D0CF-8ADF-2EECD10098FB}"/>
              </a:ext>
            </a:extLst>
          </p:cNvPr>
          <p:cNvSpPr txBox="1"/>
          <p:nvPr/>
        </p:nvSpPr>
        <p:spPr>
          <a:xfrm>
            <a:off x="422656" y="5231907"/>
            <a:ext cx="5129058"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Large charities with incomes over £1m (e.g. housing associations and large social care providers) make up only 5% of charities, but these 972 charities account for over 80% of the sector's annual income.</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56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EB61D-DA86-7CFA-CAA6-DD01E65E8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B40BC-CB70-02A0-755E-44B5C04D0D21}"/>
              </a:ext>
            </a:extLst>
          </p:cNvPr>
          <p:cNvSpPr>
            <a:spLocks noGrp="1"/>
          </p:cNvSpPr>
          <p:nvPr>
            <p:ph type="title"/>
          </p:nvPr>
        </p:nvSpPr>
        <p:spPr>
          <a:xfrm>
            <a:off x="422657" y="220643"/>
            <a:ext cx="10039420" cy="803869"/>
          </a:xfrm>
        </p:spPr>
        <p:txBody>
          <a:bodyPr/>
          <a:lstStyle/>
          <a:p>
            <a:r>
              <a:rPr lang="en-GB" sz="4400" b="1" dirty="0">
                <a:latin typeface="Calibri"/>
                <a:cs typeface="Calibri"/>
              </a:rPr>
              <a:t>Village halls in Scotland: financial picture</a:t>
            </a:r>
            <a:endParaRPr lang="en-GB" sz="4400" dirty="0"/>
          </a:p>
        </p:txBody>
      </p:sp>
      <p:sp>
        <p:nvSpPr>
          <p:cNvPr id="3" name="Text Placeholder 2">
            <a:extLst>
              <a:ext uri="{FF2B5EF4-FFF2-40B4-BE49-F238E27FC236}">
                <a16:creationId xmlns:a16="http://schemas.microsoft.com/office/drawing/2014/main" id="{E089F187-E3B4-D200-FBAD-996DC9631A69}"/>
              </a:ext>
            </a:extLst>
          </p:cNvPr>
          <p:cNvSpPr>
            <a:spLocks noGrp="1"/>
          </p:cNvSpPr>
          <p:nvPr>
            <p:ph type="body" sz="half" idx="2"/>
          </p:nvPr>
        </p:nvSpPr>
        <p:spPr>
          <a:xfrm>
            <a:off x="6823528" y="3057524"/>
            <a:ext cx="4772024" cy="1123952"/>
          </a:xfrm>
        </p:spPr>
        <p:txBody>
          <a:bodyPr/>
          <a:lstStyle/>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BE5F3881-1EEE-1519-693B-214684F1A13F}"/>
              </a:ext>
            </a:extLst>
          </p:cNvPr>
          <p:cNvGraphicFramePr>
            <a:graphicFrameLocks/>
          </p:cNvGraphicFramePr>
          <p:nvPr>
            <p:extLst>
              <p:ext uri="{D42A27DB-BD31-4B8C-83A1-F6EECF244321}">
                <p14:modId xmlns:p14="http://schemas.microsoft.com/office/powerpoint/2010/main" val="379366883"/>
              </p:ext>
            </p:extLst>
          </p:nvPr>
        </p:nvGraphicFramePr>
        <p:xfrm>
          <a:off x="966355" y="1236518"/>
          <a:ext cx="7720446" cy="47798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3FD79AC3-8362-96A4-DA1C-DF71DC175FCA}"/>
              </a:ext>
            </a:extLst>
          </p:cNvPr>
          <p:cNvGraphicFramePr>
            <a:graphicFrameLocks noGrp="1"/>
          </p:cNvGraphicFramePr>
          <p:nvPr>
            <p:extLst>
              <p:ext uri="{D42A27DB-BD31-4B8C-83A1-F6EECF244321}">
                <p14:modId xmlns:p14="http://schemas.microsoft.com/office/powerpoint/2010/main" val="1869816516"/>
              </p:ext>
            </p:extLst>
          </p:nvPr>
        </p:nvGraphicFramePr>
        <p:xfrm>
          <a:off x="9377670" y="2877820"/>
          <a:ext cx="2477656" cy="1752600"/>
        </p:xfrm>
        <a:graphic>
          <a:graphicData uri="http://schemas.openxmlformats.org/drawingml/2006/table">
            <a:tbl>
              <a:tblPr firstRow="1" bandRow="1">
                <a:tableStyleId>{073A0DAA-6AF3-43AB-8588-CEC1D06C72B9}</a:tableStyleId>
              </a:tblPr>
              <a:tblGrid>
                <a:gridCol w="1449657">
                  <a:extLst>
                    <a:ext uri="{9D8B030D-6E8A-4147-A177-3AD203B41FA5}">
                      <a16:colId xmlns:a16="http://schemas.microsoft.com/office/drawing/2014/main" val="684536385"/>
                    </a:ext>
                  </a:extLst>
                </a:gridCol>
                <a:gridCol w="1027999">
                  <a:extLst>
                    <a:ext uri="{9D8B030D-6E8A-4147-A177-3AD203B41FA5}">
                      <a16:colId xmlns:a16="http://schemas.microsoft.com/office/drawing/2014/main" val="2113268247"/>
                    </a:ext>
                  </a:extLst>
                </a:gridCol>
              </a:tblGrid>
              <a:tr h="370840">
                <a:tc gridSpan="2">
                  <a:txBody>
                    <a:bodyPr/>
                    <a:lstStyle/>
                    <a:p>
                      <a:r>
                        <a:rPr lang="en-GB" dirty="0"/>
                        <a:t>No of halls in Deficit/surplus 2025</a:t>
                      </a:r>
                    </a:p>
                  </a:txBody>
                  <a:tcPr/>
                </a:tc>
                <a:tc hMerge="1">
                  <a:txBody>
                    <a:bodyPr/>
                    <a:lstStyle/>
                    <a:p>
                      <a:endParaRPr lang="en-GB"/>
                    </a:p>
                  </a:txBody>
                  <a:tcPr/>
                </a:tc>
                <a:extLst>
                  <a:ext uri="{0D108BD9-81ED-4DB2-BD59-A6C34878D82A}">
                    <a16:rowId xmlns:a16="http://schemas.microsoft.com/office/drawing/2014/main" val="427819477"/>
                  </a:ext>
                </a:extLst>
              </a:tr>
              <a:tr h="370840">
                <a:tc>
                  <a:txBody>
                    <a:bodyPr/>
                    <a:lstStyle/>
                    <a:p>
                      <a:pPr algn="ctr" fontAlgn="b">
                        <a:buNone/>
                      </a:pPr>
                      <a:r>
                        <a:rPr lang="en-GB" sz="1100" b="1" i="0" u="none" strike="noStrike" dirty="0">
                          <a:solidFill>
                            <a:srgbClr val="000000"/>
                          </a:solidFill>
                          <a:effectLst/>
                          <a:latin typeface="Arial Black" panose="020B0A04020102020204" pitchFamily="34" charset="0"/>
                        </a:rPr>
                        <a:t>Surplus</a:t>
                      </a:r>
                    </a:p>
                  </a:txBody>
                  <a:tcPr marL="9525" marR="9525" marT="9525" marB="0" anchor="ctr">
                    <a:solidFill>
                      <a:srgbClr val="BBFDBC">
                        <a:alpha val="23000"/>
                      </a:srgbClr>
                    </a:solidFill>
                  </a:tcPr>
                </a:tc>
                <a:tc>
                  <a:txBody>
                    <a:bodyPr/>
                    <a:lstStyle/>
                    <a:p>
                      <a:pPr algn="ctr" fontAlgn="b">
                        <a:buNone/>
                      </a:pPr>
                      <a:r>
                        <a:rPr lang="en-GB" sz="1100" b="1" i="0" u="none" strike="noStrike" dirty="0">
                          <a:solidFill>
                            <a:srgbClr val="000000"/>
                          </a:solidFill>
                          <a:effectLst/>
                          <a:latin typeface="Arial Black" panose="020B0A04020102020204" pitchFamily="34" charset="0"/>
                        </a:rPr>
                        <a:t>552</a:t>
                      </a:r>
                    </a:p>
                  </a:txBody>
                  <a:tcPr marL="9525" marR="9525" marT="9525" marB="0" anchor="ctr">
                    <a:solidFill>
                      <a:srgbClr val="BBFDBC">
                        <a:alpha val="23000"/>
                      </a:srgbClr>
                    </a:solidFill>
                  </a:tcPr>
                </a:tc>
                <a:extLst>
                  <a:ext uri="{0D108BD9-81ED-4DB2-BD59-A6C34878D82A}">
                    <a16:rowId xmlns:a16="http://schemas.microsoft.com/office/drawing/2014/main" val="4063812555"/>
                  </a:ext>
                </a:extLst>
              </a:tr>
              <a:tr h="370840">
                <a:tc>
                  <a:txBody>
                    <a:bodyPr/>
                    <a:lstStyle/>
                    <a:p>
                      <a:pPr algn="ctr" fontAlgn="b">
                        <a:buNone/>
                      </a:pPr>
                      <a:r>
                        <a:rPr lang="en-GB" sz="1100" b="1" i="0" u="none" strike="noStrike" dirty="0">
                          <a:solidFill>
                            <a:srgbClr val="000000"/>
                          </a:solidFill>
                          <a:effectLst/>
                          <a:latin typeface="Arial Black" panose="020B0A04020102020204" pitchFamily="34" charset="0"/>
                        </a:rPr>
                        <a:t>Deficit</a:t>
                      </a:r>
                    </a:p>
                  </a:txBody>
                  <a:tcPr marL="9525" marR="9525" marT="9525" marB="0" anchor="ctr">
                    <a:solidFill>
                      <a:srgbClr val="FFE5E5"/>
                    </a:solidFill>
                  </a:tcPr>
                </a:tc>
                <a:tc>
                  <a:txBody>
                    <a:bodyPr/>
                    <a:lstStyle/>
                    <a:p>
                      <a:pPr algn="ctr" fontAlgn="b">
                        <a:buNone/>
                      </a:pPr>
                      <a:r>
                        <a:rPr lang="en-GB" sz="1100" b="1" i="0" u="none" strike="noStrike" dirty="0">
                          <a:solidFill>
                            <a:srgbClr val="000000"/>
                          </a:solidFill>
                          <a:effectLst/>
                          <a:latin typeface="Arial Black" panose="020B0A04020102020204" pitchFamily="34" charset="0"/>
                        </a:rPr>
                        <a:t>433</a:t>
                      </a:r>
                    </a:p>
                  </a:txBody>
                  <a:tcPr marL="9525" marR="9525" marT="9525" marB="0" anchor="ctr">
                    <a:solidFill>
                      <a:srgbClr val="FFE5E5"/>
                    </a:solidFill>
                  </a:tcPr>
                </a:tc>
                <a:extLst>
                  <a:ext uri="{0D108BD9-81ED-4DB2-BD59-A6C34878D82A}">
                    <a16:rowId xmlns:a16="http://schemas.microsoft.com/office/drawing/2014/main" val="1046392161"/>
                  </a:ext>
                </a:extLst>
              </a:tr>
              <a:tr h="370840">
                <a:tc>
                  <a:txBody>
                    <a:bodyPr/>
                    <a:lstStyle/>
                    <a:p>
                      <a:pPr algn="ctr" fontAlgn="b">
                        <a:buNone/>
                      </a:pPr>
                      <a:r>
                        <a:rPr lang="en-GB" sz="1100" b="1" i="0" u="none" strike="noStrike" dirty="0">
                          <a:solidFill>
                            <a:srgbClr val="000000"/>
                          </a:solidFill>
                          <a:effectLst/>
                          <a:latin typeface="Arial Black" panose="020B0A04020102020204" pitchFamily="34" charset="0"/>
                        </a:rPr>
                        <a:t>Breakeven</a:t>
                      </a:r>
                    </a:p>
                  </a:txBody>
                  <a:tcPr marL="9525" marR="9525" marT="9525" marB="0" anchor="ctr">
                    <a:solidFill>
                      <a:schemeClr val="bg2">
                        <a:lumMod val="95000"/>
                      </a:schemeClr>
                    </a:solidFill>
                  </a:tcPr>
                </a:tc>
                <a:tc>
                  <a:txBody>
                    <a:bodyPr/>
                    <a:lstStyle/>
                    <a:p>
                      <a:pPr algn="ctr" fontAlgn="b">
                        <a:buNone/>
                      </a:pPr>
                      <a:r>
                        <a:rPr lang="en-GB" sz="1100" b="1" i="0" u="none" strike="noStrike" dirty="0">
                          <a:solidFill>
                            <a:srgbClr val="000000"/>
                          </a:solidFill>
                          <a:effectLst/>
                          <a:latin typeface="Arial Black" panose="020B0A04020102020204" pitchFamily="34" charset="0"/>
                        </a:rPr>
                        <a:t>18</a:t>
                      </a:r>
                    </a:p>
                  </a:txBody>
                  <a:tcPr marL="9525" marR="9525" marT="9525" marB="0" anchor="ctr">
                    <a:solidFill>
                      <a:schemeClr val="bg2">
                        <a:lumMod val="95000"/>
                      </a:schemeClr>
                    </a:solidFill>
                  </a:tcPr>
                </a:tc>
                <a:extLst>
                  <a:ext uri="{0D108BD9-81ED-4DB2-BD59-A6C34878D82A}">
                    <a16:rowId xmlns:a16="http://schemas.microsoft.com/office/drawing/2014/main" val="78349257"/>
                  </a:ext>
                </a:extLst>
              </a:tr>
            </a:tbl>
          </a:graphicData>
        </a:graphic>
      </p:graphicFrame>
      <p:sp>
        <p:nvSpPr>
          <p:cNvPr id="14" name="Arrow: Right 13">
            <a:extLst>
              <a:ext uri="{FF2B5EF4-FFF2-40B4-BE49-F238E27FC236}">
                <a16:creationId xmlns:a16="http://schemas.microsoft.com/office/drawing/2014/main" id="{5EEC4C84-20FD-0364-FA5F-C1432A481BD8}"/>
              </a:ext>
            </a:extLst>
          </p:cNvPr>
          <p:cNvSpPr/>
          <p:nvPr/>
        </p:nvSpPr>
        <p:spPr>
          <a:xfrm>
            <a:off x="8416636" y="3345873"/>
            <a:ext cx="701260" cy="633845"/>
          </a:xfrm>
          <a:prstGeom prst="rightArrow">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609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FE48C-A92C-453F-9BB5-6CB74DF6AADB}"/>
              </a:ext>
            </a:extLst>
          </p:cNvPr>
          <p:cNvSpPr>
            <a:spLocks noGrp="1"/>
          </p:cNvSpPr>
          <p:nvPr>
            <p:ph type="body" sz="quarter" idx="10"/>
          </p:nvPr>
        </p:nvSpPr>
        <p:spPr>
          <a:xfrm>
            <a:off x="746351" y="1962149"/>
            <a:ext cx="10865077" cy="3625851"/>
          </a:xfrm>
        </p:spPr>
        <p:txBody>
          <a:bodyPr/>
          <a:lstStyle/>
          <a:p>
            <a:pPr indent="-539737" fontAlgn="base"/>
            <a:r>
              <a:rPr lang="en-GB" sz="4400" b="1" dirty="0">
                <a:latin typeface="Calibri"/>
                <a:cs typeface="Calibri"/>
              </a:rPr>
              <a:t>Overview of village halls in Scotland: </a:t>
            </a:r>
          </a:p>
          <a:p>
            <a:pPr lvl="2" indent="-539737" fontAlgn="base"/>
            <a:r>
              <a:rPr lang="en-GB" sz="3200" b="1" dirty="0">
                <a:solidFill>
                  <a:schemeClr val="bg1"/>
                </a:solidFill>
                <a:latin typeface="Calibri"/>
                <a:cs typeface="Calibri"/>
              </a:rPr>
              <a:t>size, shape, context  </a:t>
            </a:r>
          </a:p>
          <a:p>
            <a:pPr indent="-539737" fontAlgn="base"/>
            <a:r>
              <a:rPr lang="en-GB" sz="4400" b="1" dirty="0">
                <a:latin typeface="Calibri"/>
                <a:cs typeface="Calibri"/>
              </a:rPr>
              <a:t>The current voluntary sector financial picture</a:t>
            </a:r>
          </a:p>
          <a:p>
            <a:pPr indent="-539737" fontAlgn="base"/>
            <a:r>
              <a:rPr lang="en-GB" sz="4400" b="1" dirty="0">
                <a:latin typeface="Calibri"/>
                <a:cs typeface="Calibri"/>
              </a:rPr>
              <a:t>Current issues for the sector</a:t>
            </a:r>
          </a:p>
          <a:p>
            <a:pPr indent="-539737" fontAlgn="base"/>
            <a:r>
              <a:rPr lang="en-GB" sz="4400" b="1" dirty="0">
                <a:latin typeface="Calibri"/>
                <a:cs typeface="Calibri"/>
              </a:rPr>
              <a:t>Q &amp; A</a:t>
            </a:r>
          </a:p>
          <a:p>
            <a:pPr marL="0" lvl="1" fontAlgn="base"/>
            <a:endParaRPr lang="en-GB" sz="3600" b="1" dirty="0">
              <a:cs typeface="Calibri"/>
            </a:endParaRPr>
          </a:p>
          <a:p>
            <a:pPr indent="-539737" fontAlgn="base"/>
            <a:endParaRPr lang="en-GB" sz="4400" b="1" dirty="0">
              <a:solidFill>
                <a:schemeClr val="bg1"/>
              </a:solidFill>
              <a:cs typeface="Calibri"/>
            </a:endParaRPr>
          </a:p>
          <a:p>
            <a:pPr marL="603234" lvl="2" indent="0" fontAlgn="base">
              <a:buNone/>
            </a:pPr>
            <a:endParaRPr lang="en-GB" sz="3200" b="1" dirty="0">
              <a:latin typeface="Calibri"/>
              <a:cs typeface="Calibri"/>
            </a:endParaRPr>
          </a:p>
          <a:p>
            <a:pPr marL="31750" indent="0" fontAlgn="base">
              <a:buNone/>
            </a:pPr>
            <a:endParaRPr lang="en-GB" sz="4400" b="1" dirty="0">
              <a:latin typeface="Calibri"/>
              <a:cs typeface="Calibri"/>
            </a:endParaRPr>
          </a:p>
          <a:p>
            <a:pPr marL="0" indent="0">
              <a:buNone/>
            </a:pPr>
            <a:endParaRPr lang="en-GB" sz="4400" dirty="0"/>
          </a:p>
        </p:txBody>
      </p:sp>
      <p:sp>
        <p:nvSpPr>
          <p:cNvPr id="4" name="TextBox 3">
            <a:extLst>
              <a:ext uri="{FF2B5EF4-FFF2-40B4-BE49-F238E27FC236}">
                <a16:creationId xmlns:a16="http://schemas.microsoft.com/office/drawing/2014/main" id="{5C5005FC-280E-1159-2B63-58D669D4D92A}"/>
              </a:ext>
            </a:extLst>
          </p:cNvPr>
          <p:cNvSpPr txBox="1"/>
          <p:nvPr/>
        </p:nvSpPr>
        <p:spPr>
          <a:xfrm>
            <a:off x="746350" y="900670"/>
            <a:ext cx="6385969" cy="646331"/>
          </a:xfrm>
          <a:prstGeom prst="rect">
            <a:avLst/>
          </a:prstGeom>
          <a:noFill/>
        </p:spPr>
        <p:txBody>
          <a:bodyPr wrap="square">
            <a:spAutoFit/>
          </a:bodyPr>
          <a:lstStyle/>
          <a:p>
            <a:pPr fontAlgn="base"/>
            <a:r>
              <a:rPr lang="en-GB" sz="3600" b="1" dirty="0">
                <a:solidFill>
                  <a:schemeClr val="bg1"/>
                </a:solidFill>
                <a:latin typeface="Calibri"/>
                <a:cs typeface="Calibri"/>
              </a:rPr>
              <a:t>What I’ll focus on this morning:</a:t>
            </a:r>
            <a:endParaRPr lang="en-GB" sz="2800" b="1" dirty="0">
              <a:solidFill>
                <a:schemeClr val="bg1"/>
              </a:solidFill>
              <a:latin typeface="Calibri"/>
              <a:cs typeface="Calibri"/>
            </a:endParaRPr>
          </a:p>
        </p:txBody>
      </p:sp>
    </p:spTree>
    <p:extLst>
      <p:ext uri="{BB962C8B-B14F-4D97-AF65-F5344CB8AC3E}">
        <p14:creationId xmlns:p14="http://schemas.microsoft.com/office/powerpoint/2010/main" val="98895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7E7F-E2B6-F3FE-E0AE-EAE18DC3E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3CB68-BB5C-382A-A7B8-7FD1401B0D96}"/>
              </a:ext>
            </a:extLst>
          </p:cNvPr>
          <p:cNvSpPr>
            <a:spLocks noGrp="1"/>
          </p:cNvSpPr>
          <p:nvPr>
            <p:ph type="title"/>
          </p:nvPr>
        </p:nvSpPr>
        <p:spPr>
          <a:xfrm>
            <a:off x="422657" y="220643"/>
            <a:ext cx="10039420" cy="803869"/>
          </a:xfrm>
        </p:spPr>
        <p:txBody>
          <a:bodyPr/>
          <a:lstStyle/>
          <a:p>
            <a:r>
              <a:rPr lang="en-GB" sz="4400" b="1" dirty="0">
                <a:latin typeface="Calibri"/>
                <a:cs typeface="Calibri"/>
              </a:rPr>
              <a:t>Village halls in Scotland: financial picture</a:t>
            </a:r>
            <a:endParaRPr lang="en-GB" sz="4400" dirty="0"/>
          </a:p>
        </p:txBody>
      </p:sp>
      <p:sp>
        <p:nvSpPr>
          <p:cNvPr id="3" name="Text Placeholder 2">
            <a:extLst>
              <a:ext uri="{FF2B5EF4-FFF2-40B4-BE49-F238E27FC236}">
                <a16:creationId xmlns:a16="http://schemas.microsoft.com/office/drawing/2014/main" id="{094F1E11-E735-81E6-6FB8-7AA5C81C504A}"/>
              </a:ext>
            </a:extLst>
          </p:cNvPr>
          <p:cNvSpPr>
            <a:spLocks noGrp="1"/>
          </p:cNvSpPr>
          <p:nvPr>
            <p:ph type="body" sz="half" idx="2"/>
          </p:nvPr>
        </p:nvSpPr>
        <p:spPr>
          <a:xfrm>
            <a:off x="6823528" y="3057524"/>
            <a:ext cx="4772024" cy="1123952"/>
          </a:xfrm>
        </p:spPr>
        <p:txBody>
          <a:bodyPr/>
          <a:lstStyle/>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B2B1400-1A8B-16C5-773A-A60DED007B25}"/>
              </a:ext>
            </a:extLst>
          </p:cNvPr>
          <p:cNvPicPr>
            <a:picLocks noChangeAspect="1"/>
          </p:cNvPicPr>
          <p:nvPr/>
        </p:nvPicPr>
        <p:blipFill>
          <a:blip r:embed="rId2"/>
          <a:stretch>
            <a:fillRect/>
          </a:stretch>
        </p:blipFill>
        <p:spPr>
          <a:xfrm>
            <a:off x="246349" y="1290186"/>
            <a:ext cx="1388981" cy="1029108"/>
          </a:xfrm>
          <a:prstGeom prst="rect">
            <a:avLst/>
          </a:prstGeom>
        </p:spPr>
      </p:pic>
      <p:pic>
        <p:nvPicPr>
          <p:cNvPr id="5" name="Picture 4">
            <a:extLst>
              <a:ext uri="{FF2B5EF4-FFF2-40B4-BE49-F238E27FC236}">
                <a16:creationId xmlns:a16="http://schemas.microsoft.com/office/drawing/2014/main" id="{FC3A24EE-5AB7-75A2-9D81-D3C0F45D12A2}"/>
              </a:ext>
            </a:extLst>
          </p:cNvPr>
          <p:cNvPicPr>
            <a:picLocks noChangeAspect="1"/>
          </p:cNvPicPr>
          <p:nvPr/>
        </p:nvPicPr>
        <p:blipFill>
          <a:blip r:embed="rId3"/>
          <a:stretch>
            <a:fillRect/>
          </a:stretch>
        </p:blipFill>
        <p:spPr>
          <a:xfrm>
            <a:off x="395729" y="2635934"/>
            <a:ext cx="1239601" cy="982197"/>
          </a:xfrm>
          <a:prstGeom prst="rect">
            <a:avLst/>
          </a:prstGeom>
        </p:spPr>
      </p:pic>
      <p:graphicFrame>
        <p:nvGraphicFramePr>
          <p:cNvPr id="6" name="Table 5">
            <a:extLst>
              <a:ext uri="{FF2B5EF4-FFF2-40B4-BE49-F238E27FC236}">
                <a16:creationId xmlns:a16="http://schemas.microsoft.com/office/drawing/2014/main" id="{8F65CF0B-BA2E-0C16-C12B-B9D09BCB675D}"/>
              </a:ext>
            </a:extLst>
          </p:cNvPr>
          <p:cNvGraphicFramePr>
            <a:graphicFrameLocks noGrp="1"/>
          </p:cNvGraphicFramePr>
          <p:nvPr>
            <p:extLst>
              <p:ext uri="{D42A27DB-BD31-4B8C-83A1-F6EECF244321}">
                <p14:modId xmlns:p14="http://schemas.microsoft.com/office/powerpoint/2010/main" val="929604339"/>
              </p:ext>
            </p:extLst>
          </p:nvPr>
        </p:nvGraphicFramePr>
        <p:xfrm>
          <a:off x="5225143" y="1345188"/>
          <a:ext cx="6313714" cy="433078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994181168"/>
                    </a:ext>
                  </a:extLst>
                </a:gridCol>
                <a:gridCol w="968828">
                  <a:extLst>
                    <a:ext uri="{9D8B030D-6E8A-4147-A177-3AD203B41FA5}">
                      <a16:colId xmlns:a16="http://schemas.microsoft.com/office/drawing/2014/main" val="2973937715"/>
                    </a:ext>
                  </a:extLst>
                </a:gridCol>
                <a:gridCol w="1216362">
                  <a:extLst>
                    <a:ext uri="{9D8B030D-6E8A-4147-A177-3AD203B41FA5}">
                      <a16:colId xmlns:a16="http://schemas.microsoft.com/office/drawing/2014/main" val="1382628144"/>
                    </a:ext>
                  </a:extLst>
                </a:gridCol>
                <a:gridCol w="1385324">
                  <a:extLst>
                    <a:ext uri="{9D8B030D-6E8A-4147-A177-3AD203B41FA5}">
                      <a16:colId xmlns:a16="http://schemas.microsoft.com/office/drawing/2014/main" val="2595246045"/>
                    </a:ext>
                  </a:extLst>
                </a:gridCol>
              </a:tblGrid>
              <a:tr h="653742">
                <a:tc>
                  <a:txBody>
                    <a:bodyPr/>
                    <a:lstStyle/>
                    <a:p>
                      <a:pPr algn="l"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Income Band</a:t>
                      </a:r>
                    </a:p>
                  </a:txBody>
                  <a:tcPr marL="9525" marR="9525" marT="9525" marB="0" anchor="b">
                    <a:solidFill>
                      <a:srgbClr val="FF5959"/>
                    </a:solidFill>
                  </a:tcPr>
                </a:tc>
                <a:tc>
                  <a:txBody>
                    <a:bodyPr/>
                    <a:lstStyle/>
                    <a:p>
                      <a:pPr algn="l"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No. of Halls</a:t>
                      </a:r>
                    </a:p>
                  </a:txBody>
                  <a:tcPr marL="9525" marR="9525" marT="9525" marB="0" anchor="b">
                    <a:solidFill>
                      <a:srgbClr val="FF5959"/>
                    </a:solidFill>
                  </a:tcPr>
                </a:tc>
                <a:tc>
                  <a:txBody>
                    <a:bodyPr/>
                    <a:lstStyle/>
                    <a:p>
                      <a:pPr algn="l"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Sum of Income</a:t>
                      </a:r>
                    </a:p>
                  </a:txBody>
                  <a:tcPr marL="9525" marR="9525" marT="9525" marB="0" anchor="b">
                    <a:solidFill>
                      <a:srgbClr val="FF5959"/>
                    </a:solidFill>
                  </a:tcPr>
                </a:tc>
                <a:tc>
                  <a:txBody>
                    <a:bodyPr/>
                    <a:lstStyle/>
                    <a:p>
                      <a:pPr algn="l"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Sum of Expenditure</a:t>
                      </a:r>
                    </a:p>
                  </a:txBody>
                  <a:tcPr marL="9525" marR="9525" marT="9525" marB="0" anchor="b">
                    <a:solidFill>
                      <a:srgbClr val="FF5959"/>
                    </a:solidFill>
                  </a:tcPr>
                </a:tc>
                <a:extLst>
                  <a:ext uri="{0D108BD9-81ED-4DB2-BD59-A6C34878D82A}">
                    <a16:rowId xmlns:a16="http://schemas.microsoft.com/office/drawing/2014/main" val="2730630592"/>
                  </a:ext>
                </a:extLst>
              </a:tr>
              <a:tr h="508925">
                <a:tc>
                  <a:txBody>
                    <a:bodyPr/>
                    <a:lstStyle/>
                    <a:p>
                      <a:pPr algn="l"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1. Micro: Under £10k</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275</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£1 m</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£2 m</a:t>
                      </a:r>
                    </a:p>
                  </a:txBody>
                  <a:tcPr marL="9525" marR="9525" marT="9525" marB="0" anchor="ctr">
                    <a:solidFill>
                      <a:schemeClr val="bg2">
                        <a:lumMod val="95000"/>
                      </a:schemeClr>
                    </a:solidFill>
                  </a:tcPr>
                </a:tc>
                <a:extLst>
                  <a:ext uri="{0D108BD9-81ED-4DB2-BD59-A6C34878D82A}">
                    <a16:rowId xmlns:a16="http://schemas.microsoft.com/office/drawing/2014/main" val="3700363365"/>
                  </a:ext>
                </a:extLst>
              </a:tr>
              <a:tr h="508925">
                <a:tc>
                  <a:txBody>
                    <a:bodyPr/>
                    <a:lstStyle/>
                    <a:p>
                      <a:pPr algn="l"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2. Small: £10k - £100k</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582</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£19 m</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£19 m</a:t>
                      </a:r>
                    </a:p>
                  </a:txBody>
                  <a:tcPr marL="9525" marR="9525" marT="9525" marB="0" anchor="ctr">
                    <a:solidFill>
                      <a:schemeClr val="bg2">
                        <a:lumMod val="95000"/>
                      </a:schemeClr>
                    </a:solidFill>
                  </a:tcPr>
                </a:tc>
                <a:extLst>
                  <a:ext uri="{0D108BD9-81ED-4DB2-BD59-A6C34878D82A}">
                    <a16:rowId xmlns:a16="http://schemas.microsoft.com/office/drawing/2014/main" val="91718715"/>
                  </a:ext>
                </a:extLst>
              </a:tr>
              <a:tr h="623497">
                <a:tc>
                  <a:txBody>
                    <a:bodyPr/>
                    <a:lstStyle/>
                    <a:p>
                      <a:pPr algn="l"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3. Medium: £100k - £1m</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122</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£29 m</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£26 m</a:t>
                      </a:r>
                    </a:p>
                  </a:txBody>
                  <a:tcPr marL="9525" marR="9525" marT="9525" marB="0" anchor="ctr">
                    <a:solidFill>
                      <a:schemeClr val="bg2">
                        <a:lumMod val="95000"/>
                      </a:schemeClr>
                    </a:solidFill>
                  </a:tcPr>
                </a:tc>
                <a:extLst>
                  <a:ext uri="{0D108BD9-81ED-4DB2-BD59-A6C34878D82A}">
                    <a16:rowId xmlns:a16="http://schemas.microsoft.com/office/drawing/2014/main" val="1696075766"/>
                  </a:ext>
                </a:extLst>
              </a:tr>
              <a:tr h="508925">
                <a:tc>
                  <a:txBody>
                    <a:bodyPr/>
                    <a:lstStyle/>
                    <a:p>
                      <a:pPr algn="l" fontAlgn="b">
                        <a:buNone/>
                      </a:pPr>
                      <a:r>
                        <a:rPr lang="en-GB" sz="1800" b="1" i="0" u="none" strike="noStrike">
                          <a:solidFill>
                            <a:srgbClr val="254C5B"/>
                          </a:solidFill>
                          <a:effectLst/>
                          <a:latin typeface="Arial" panose="020B0604020202020204" pitchFamily="34" charset="0"/>
                          <a:cs typeface="Arial" panose="020B0604020202020204" pitchFamily="34" charset="0"/>
                        </a:rPr>
                        <a:t>4. Large: £1m - £10m</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4</a:t>
                      </a:r>
                    </a:p>
                  </a:txBody>
                  <a:tcPr marL="9525" marR="9525" marT="9525" marB="0" anchor="ctr">
                    <a:solidFill>
                      <a:schemeClr val="bg2">
                        <a:lumMod val="95000"/>
                      </a:schemeClr>
                    </a:solidFill>
                  </a:tcPr>
                </a:tc>
                <a:tc>
                  <a:txBody>
                    <a:bodyPr/>
                    <a:lstStyle/>
                    <a:p>
                      <a:pPr algn="r" fontAlgn="b">
                        <a:buNone/>
                      </a:pPr>
                      <a:r>
                        <a:rPr lang="en-GB" sz="1800" b="1" i="0" u="none" strike="noStrike">
                          <a:solidFill>
                            <a:srgbClr val="254C5B"/>
                          </a:solidFill>
                          <a:effectLst/>
                          <a:latin typeface="Arial" panose="020B0604020202020204" pitchFamily="34" charset="0"/>
                          <a:cs typeface="Arial" panose="020B0604020202020204" pitchFamily="34" charset="0"/>
                        </a:rPr>
                        <a:t>£8 m</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£7 m</a:t>
                      </a:r>
                    </a:p>
                  </a:txBody>
                  <a:tcPr marL="9525" marR="9525" marT="9525" marB="0" anchor="ctr">
                    <a:solidFill>
                      <a:schemeClr val="bg2">
                        <a:lumMod val="95000"/>
                      </a:schemeClr>
                    </a:solidFill>
                  </a:tcPr>
                </a:tc>
                <a:extLst>
                  <a:ext uri="{0D108BD9-81ED-4DB2-BD59-A6C34878D82A}">
                    <a16:rowId xmlns:a16="http://schemas.microsoft.com/office/drawing/2014/main" val="642311848"/>
                  </a:ext>
                </a:extLst>
              </a:tr>
              <a:tr h="508925">
                <a:tc>
                  <a:txBody>
                    <a:bodyPr/>
                    <a:lstStyle/>
                    <a:p>
                      <a:pPr algn="l"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0: £nil</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46</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£0 m</a:t>
                      </a:r>
                    </a:p>
                  </a:txBody>
                  <a:tcPr marL="9525" marR="9525" marT="9525" marB="0" anchor="ctr">
                    <a:solidFill>
                      <a:schemeClr val="bg2">
                        <a:lumMod val="95000"/>
                      </a:schemeClr>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£0 m</a:t>
                      </a:r>
                    </a:p>
                  </a:txBody>
                  <a:tcPr marL="9525" marR="9525" marT="9525" marB="0" anchor="ctr">
                    <a:solidFill>
                      <a:schemeClr val="bg2">
                        <a:lumMod val="95000"/>
                      </a:schemeClr>
                    </a:solidFill>
                  </a:tcPr>
                </a:tc>
                <a:extLst>
                  <a:ext uri="{0D108BD9-81ED-4DB2-BD59-A6C34878D82A}">
                    <a16:rowId xmlns:a16="http://schemas.microsoft.com/office/drawing/2014/main" val="1736454653"/>
                  </a:ext>
                </a:extLst>
              </a:tr>
              <a:tr h="508925">
                <a:tc>
                  <a:txBody>
                    <a:bodyPr/>
                    <a:lstStyle/>
                    <a:p>
                      <a:pPr algn="l" fontAlgn="b">
                        <a:buNone/>
                      </a:pPr>
                      <a:r>
                        <a:rPr lang="en-GB" sz="1800" b="1" i="0" u="none" strike="noStrike">
                          <a:solidFill>
                            <a:srgbClr val="254C5B"/>
                          </a:solidFill>
                          <a:effectLst/>
                          <a:latin typeface="Arial" panose="020B0604020202020204" pitchFamily="34" charset="0"/>
                          <a:cs typeface="Arial" panose="020B0604020202020204" pitchFamily="34" charset="0"/>
                        </a:rPr>
                        <a:t>New charities / no data</a:t>
                      </a:r>
                    </a:p>
                  </a:txBody>
                  <a:tcPr marL="9525" marR="9525" marT="9525" marB="0" anchor="ctr">
                    <a:solidFill>
                      <a:schemeClr val="bg2">
                        <a:lumMod val="95000"/>
                      </a:schemeClr>
                    </a:solidFill>
                  </a:tcPr>
                </a:tc>
                <a:tc>
                  <a:txBody>
                    <a:bodyPr/>
                    <a:lstStyle/>
                    <a:p>
                      <a:pPr algn="r" fontAlgn="b">
                        <a:buNone/>
                      </a:pPr>
                      <a:r>
                        <a:rPr lang="en-GB" sz="1800" b="1" i="0" u="none" strike="noStrike">
                          <a:solidFill>
                            <a:srgbClr val="254C5B"/>
                          </a:solidFill>
                          <a:effectLst/>
                          <a:latin typeface="Arial" panose="020B0604020202020204" pitchFamily="34" charset="0"/>
                          <a:cs typeface="Arial" panose="020B0604020202020204" pitchFamily="34" charset="0"/>
                        </a:rPr>
                        <a:t>93</a:t>
                      </a:r>
                    </a:p>
                  </a:txBody>
                  <a:tcPr marL="9525" marR="9525" marT="9525" marB="0" anchor="ctr">
                    <a:solidFill>
                      <a:schemeClr val="bg2">
                        <a:lumMod val="95000"/>
                      </a:schemeClr>
                    </a:solidFill>
                  </a:tcPr>
                </a:tc>
                <a:tc>
                  <a:txBody>
                    <a:bodyPr/>
                    <a:lstStyle/>
                    <a:p>
                      <a:pPr algn="l" fontAlgn="b">
                        <a:buNone/>
                      </a:pPr>
                      <a:endParaRPr lang="en-GB" sz="1800" b="1" i="0" u="none" strike="noStrike">
                        <a:solidFill>
                          <a:srgbClr val="254C5B"/>
                        </a:solidFill>
                        <a:effectLst/>
                        <a:latin typeface="Arial" panose="020B0604020202020204" pitchFamily="34" charset="0"/>
                        <a:cs typeface="Arial" panose="020B0604020202020204" pitchFamily="34" charset="0"/>
                      </a:endParaRPr>
                    </a:p>
                  </a:txBody>
                  <a:tcPr marL="9525" marR="9525" marT="9525" marB="0" anchor="ctr">
                    <a:solidFill>
                      <a:schemeClr val="bg2">
                        <a:lumMod val="95000"/>
                      </a:schemeClr>
                    </a:solidFill>
                  </a:tcPr>
                </a:tc>
                <a:tc>
                  <a:txBody>
                    <a:bodyPr/>
                    <a:lstStyle/>
                    <a:p>
                      <a:pPr algn="l" fontAlgn="b">
                        <a:buNone/>
                      </a:pPr>
                      <a:endParaRPr lang="en-GB" sz="1800" b="1" i="0" u="none" strike="noStrike" dirty="0">
                        <a:solidFill>
                          <a:srgbClr val="254C5B"/>
                        </a:solidFill>
                        <a:effectLst/>
                        <a:latin typeface="Arial" panose="020B0604020202020204" pitchFamily="34" charset="0"/>
                        <a:cs typeface="Arial" panose="020B0604020202020204" pitchFamily="34" charset="0"/>
                      </a:endParaRPr>
                    </a:p>
                  </a:txBody>
                  <a:tcPr marL="9525" marR="9525" marT="9525" marB="0" anchor="ctr">
                    <a:solidFill>
                      <a:schemeClr val="bg2">
                        <a:lumMod val="95000"/>
                      </a:schemeClr>
                    </a:solidFill>
                  </a:tcPr>
                </a:tc>
                <a:extLst>
                  <a:ext uri="{0D108BD9-81ED-4DB2-BD59-A6C34878D82A}">
                    <a16:rowId xmlns:a16="http://schemas.microsoft.com/office/drawing/2014/main" val="2827570164"/>
                  </a:ext>
                </a:extLst>
              </a:tr>
              <a:tr h="508925">
                <a:tc>
                  <a:txBody>
                    <a:bodyPr/>
                    <a:lstStyle/>
                    <a:p>
                      <a:pPr algn="l"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Total</a:t>
                      </a:r>
                    </a:p>
                  </a:txBody>
                  <a:tcPr marL="9525" marR="9525" marT="9525" marB="0" anchor="ctr">
                    <a:solidFill>
                      <a:srgbClr val="FFAFAF"/>
                    </a:solidFill>
                  </a:tcPr>
                </a:tc>
                <a:tc>
                  <a:txBody>
                    <a:bodyPr/>
                    <a:lstStyle/>
                    <a:p>
                      <a:pPr algn="r" fontAlgn="b">
                        <a:buNone/>
                      </a:pPr>
                      <a:r>
                        <a:rPr lang="en-GB" sz="1800" b="1" i="0" u="none" strike="noStrike">
                          <a:solidFill>
                            <a:srgbClr val="254C5B"/>
                          </a:solidFill>
                          <a:effectLst/>
                          <a:latin typeface="Arial" panose="020B0604020202020204" pitchFamily="34" charset="0"/>
                          <a:cs typeface="Arial" panose="020B0604020202020204" pitchFamily="34" charset="0"/>
                        </a:rPr>
                        <a:t>1,122</a:t>
                      </a:r>
                    </a:p>
                  </a:txBody>
                  <a:tcPr marL="9525" marR="9525" marT="9525" marB="0" anchor="ctr">
                    <a:solidFill>
                      <a:srgbClr val="FFAFAF"/>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£58 m</a:t>
                      </a:r>
                    </a:p>
                  </a:txBody>
                  <a:tcPr marL="9525" marR="9525" marT="9525" marB="0" anchor="ctr">
                    <a:solidFill>
                      <a:srgbClr val="FFAFAF"/>
                    </a:solidFill>
                  </a:tcPr>
                </a:tc>
                <a:tc>
                  <a:txBody>
                    <a:bodyPr/>
                    <a:lstStyle/>
                    <a:p>
                      <a:pPr algn="r" fontAlgn="b">
                        <a:buNone/>
                      </a:pPr>
                      <a:r>
                        <a:rPr lang="en-GB" sz="1800" b="1" i="0" u="none" strike="noStrike" dirty="0">
                          <a:solidFill>
                            <a:srgbClr val="254C5B"/>
                          </a:solidFill>
                          <a:effectLst/>
                          <a:latin typeface="Arial" panose="020B0604020202020204" pitchFamily="34" charset="0"/>
                          <a:cs typeface="Arial" panose="020B0604020202020204" pitchFamily="34" charset="0"/>
                        </a:rPr>
                        <a:t>£53 m</a:t>
                      </a:r>
                    </a:p>
                  </a:txBody>
                  <a:tcPr marL="9525" marR="9525" marT="9525" marB="0" anchor="ctr">
                    <a:solidFill>
                      <a:srgbClr val="FFAFAF"/>
                    </a:solidFill>
                  </a:tcPr>
                </a:tc>
                <a:extLst>
                  <a:ext uri="{0D108BD9-81ED-4DB2-BD59-A6C34878D82A}">
                    <a16:rowId xmlns:a16="http://schemas.microsoft.com/office/drawing/2014/main" val="30420327"/>
                  </a:ext>
                </a:extLst>
              </a:tr>
            </a:tbl>
          </a:graphicData>
        </a:graphic>
      </p:graphicFrame>
      <p:sp>
        <p:nvSpPr>
          <p:cNvPr id="7" name="TextBox 6">
            <a:extLst>
              <a:ext uri="{FF2B5EF4-FFF2-40B4-BE49-F238E27FC236}">
                <a16:creationId xmlns:a16="http://schemas.microsoft.com/office/drawing/2014/main" id="{5155BF54-A290-7D96-FDEF-199771BBC42F}"/>
              </a:ext>
            </a:extLst>
          </p:cNvPr>
          <p:cNvSpPr txBox="1"/>
          <p:nvPr/>
        </p:nvSpPr>
        <p:spPr>
          <a:xfrm>
            <a:off x="1756257" y="1351433"/>
            <a:ext cx="2405743" cy="923330"/>
          </a:xfrm>
          <a:prstGeom prst="rect">
            <a:avLst/>
          </a:prstGeom>
          <a:noFill/>
        </p:spPr>
        <p:txBody>
          <a:bodyPr wrap="square" rtlCol="0">
            <a:spAutoFit/>
          </a:bodyPr>
          <a:lstStyle/>
          <a:p>
            <a:r>
              <a:rPr lang="en-GB" dirty="0">
                <a:latin typeface="Arial Black" panose="020B0A04020102020204" pitchFamily="34" charset="0"/>
              </a:rPr>
              <a:t>Village halls combined income in 2025 = £58 m</a:t>
            </a:r>
          </a:p>
        </p:txBody>
      </p:sp>
      <p:sp>
        <p:nvSpPr>
          <p:cNvPr id="8" name="TextBox 7">
            <a:extLst>
              <a:ext uri="{FF2B5EF4-FFF2-40B4-BE49-F238E27FC236}">
                <a16:creationId xmlns:a16="http://schemas.microsoft.com/office/drawing/2014/main" id="{9D62438F-F75E-1E1C-92BC-6FB12EC96B47}"/>
              </a:ext>
            </a:extLst>
          </p:cNvPr>
          <p:cNvSpPr txBox="1"/>
          <p:nvPr/>
        </p:nvSpPr>
        <p:spPr>
          <a:xfrm>
            <a:off x="1756257" y="2782669"/>
            <a:ext cx="3041177" cy="646331"/>
          </a:xfrm>
          <a:prstGeom prst="rect">
            <a:avLst/>
          </a:prstGeom>
          <a:noFill/>
        </p:spPr>
        <p:txBody>
          <a:bodyPr wrap="square" rtlCol="0">
            <a:spAutoFit/>
          </a:bodyPr>
          <a:lstStyle/>
          <a:p>
            <a:r>
              <a:rPr lang="en-GB" dirty="0">
                <a:latin typeface="Arial Black" panose="020B0A04020102020204" pitchFamily="34" charset="0"/>
              </a:rPr>
              <a:t>Village halls combined spend in 2025 = £53 m</a:t>
            </a:r>
          </a:p>
        </p:txBody>
      </p:sp>
      <p:pic>
        <p:nvPicPr>
          <p:cNvPr id="10" name="Graphic 9" descr="Modern architecture with solid fill">
            <a:extLst>
              <a:ext uri="{FF2B5EF4-FFF2-40B4-BE49-F238E27FC236}">
                <a16:creationId xmlns:a16="http://schemas.microsoft.com/office/drawing/2014/main" id="{50CA3872-D4B8-0F40-7A4E-78A20B0E34C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4103" y="3965812"/>
            <a:ext cx="914400" cy="914400"/>
          </a:xfrm>
          <a:prstGeom prst="rect">
            <a:avLst/>
          </a:prstGeom>
        </p:spPr>
      </p:pic>
      <p:sp>
        <p:nvSpPr>
          <p:cNvPr id="11" name="TextBox 10">
            <a:extLst>
              <a:ext uri="{FF2B5EF4-FFF2-40B4-BE49-F238E27FC236}">
                <a16:creationId xmlns:a16="http://schemas.microsoft.com/office/drawing/2014/main" id="{9C283E74-87A9-D03F-0E84-A5726C74B562}"/>
              </a:ext>
            </a:extLst>
          </p:cNvPr>
          <p:cNvSpPr txBox="1"/>
          <p:nvPr/>
        </p:nvSpPr>
        <p:spPr>
          <a:xfrm>
            <a:off x="1732993" y="4032920"/>
            <a:ext cx="3087703" cy="646331"/>
          </a:xfrm>
          <a:prstGeom prst="rect">
            <a:avLst/>
          </a:prstGeom>
          <a:noFill/>
        </p:spPr>
        <p:txBody>
          <a:bodyPr wrap="square" rtlCol="0">
            <a:spAutoFit/>
          </a:bodyPr>
          <a:lstStyle/>
          <a:p>
            <a:r>
              <a:rPr lang="en-GB" dirty="0">
                <a:latin typeface="Arial Black" panose="020B0A04020102020204" pitchFamily="34" charset="0"/>
              </a:rPr>
              <a:t>Village halls tend to be ‘asset-rich, cash-poor’</a:t>
            </a:r>
          </a:p>
        </p:txBody>
      </p:sp>
      <p:sp>
        <p:nvSpPr>
          <p:cNvPr id="12" name="TextBox 11">
            <a:extLst>
              <a:ext uri="{FF2B5EF4-FFF2-40B4-BE49-F238E27FC236}">
                <a16:creationId xmlns:a16="http://schemas.microsoft.com/office/drawing/2014/main" id="{DD5706CF-97AB-7D0D-FC15-01AE8A09F12E}"/>
              </a:ext>
            </a:extLst>
          </p:cNvPr>
          <p:cNvSpPr txBox="1"/>
          <p:nvPr/>
        </p:nvSpPr>
        <p:spPr>
          <a:xfrm>
            <a:off x="544103" y="5014257"/>
            <a:ext cx="4230885" cy="1323439"/>
          </a:xfrm>
          <a:prstGeom prst="rect">
            <a:avLst/>
          </a:prstGeom>
          <a:noFill/>
        </p:spPr>
        <p:txBody>
          <a:bodyPr wrap="square" rtlCol="0">
            <a:spAutoFit/>
          </a:bodyPr>
          <a:lstStyle/>
          <a:p>
            <a:r>
              <a:rPr lang="en-GB" sz="1600" dirty="0">
                <a:latin typeface="Arial Black" panose="020B0A04020102020204" pitchFamily="34" charset="0"/>
              </a:rPr>
              <a:t>The average village hall looks after assets worth over £200k – this is mostly in the form of tangible fixed assets i.e. the building, and mostly in the form of restricted funds.</a:t>
            </a:r>
          </a:p>
        </p:txBody>
      </p:sp>
    </p:spTree>
    <p:extLst>
      <p:ext uri="{BB962C8B-B14F-4D97-AF65-F5344CB8AC3E}">
        <p14:creationId xmlns:p14="http://schemas.microsoft.com/office/powerpoint/2010/main" val="397210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DB42-2C5E-E7D9-DBF2-063305975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D50FE-D29F-0F38-B03B-50D6F990F0F6}"/>
              </a:ext>
            </a:extLst>
          </p:cNvPr>
          <p:cNvSpPr>
            <a:spLocks noGrp="1"/>
          </p:cNvSpPr>
          <p:nvPr>
            <p:ph type="title"/>
          </p:nvPr>
        </p:nvSpPr>
        <p:spPr>
          <a:xfrm>
            <a:off x="422657" y="220643"/>
            <a:ext cx="10039420" cy="803869"/>
          </a:xfrm>
        </p:spPr>
        <p:txBody>
          <a:bodyPr/>
          <a:lstStyle/>
          <a:p>
            <a:r>
              <a:rPr lang="en-GB" sz="4400" b="1" dirty="0">
                <a:latin typeface="Calibri"/>
                <a:cs typeface="Calibri"/>
              </a:rPr>
              <a:t>Charities in Scotland: financial picture</a:t>
            </a:r>
            <a:endParaRPr lang="en-GB" sz="4400" dirty="0"/>
          </a:p>
        </p:txBody>
      </p:sp>
      <p:sp>
        <p:nvSpPr>
          <p:cNvPr id="3" name="Text Placeholder 2">
            <a:extLst>
              <a:ext uri="{FF2B5EF4-FFF2-40B4-BE49-F238E27FC236}">
                <a16:creationId xmlns:a16="http://schemas.microsoft.com/office/drawing/2014/main" id="{493825F3-03AB-9AD7-1B58-19759E8A57BE}"/>
              </a:ext>
            </a:extLst>
          </p:cNvPr>
          <p:cNvSpPr>
            <a:spLocks noGrp="1"/>
          </p:cNvSpPr>
          <p:nvPr>
            <p:ph type="body" sz="half" idx="2"/>
          </p:nvPr>
        </p:nvSpPr>
        <p:spPr>
          <a:xfrm>
            <a:off x="6823528" y="3057524"/>
            <a:ext cx="4772024" cy="1123952"/>
          </a:xfrm>
        </p:spPr>
        <p:txBody>
          <a:bodyPr/>
          <a:lstStyle/>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B34FA90D-CB88-5C8B-7DA5-FFA041B4F8FF}"/>
                  </a:ext>
                </a:extLst>
              </p:cNvPr>
              <p:cNvGraphicFramePr/>
              <p:nvPr>
                <p:extLst>
                  <p:ext uri="{D42A27DB-BD31-4B8C-83A1-F6EECF244321}">
                    <p14:modId xmlns:p14="http://schemas.microsoft.com/office/powerpoint/2010/main" val="4194313881"/>
                  </p:ext>
                </p:extLst>
              </p:nvPr>
            </p:nvGraphicFramePr>
            <p:xfrm>
              <a:off x="914400" y="1226126"/>
              <a:ext cx="10122547" cy="51019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B34FA90D-CB88-5C8B-7DA5-FFA041B4F8FF}"/>
                  </a:ext>
                </a:extLst>
              </p:cNvPr>
              <p:cNvPicPr>
                <a:picLocks noGrp="1" noRot="1" noChangeAspect="1" noMove="1" noResize="1" noEditPoints="1" noAdjustHandles="1" noChangeArrowheads="1" noChangeShapeType="1"/>
              </p:cNvPicPr>
              <p:nvPr/>
            </p:nvPicPr>
            <p:blipFill>
              <a:blip r:embed="rId3"/>
              <a:stretch>
                <a:fillRect/>
              </a:stretch>
            </p:blipFill>
            <p:spPr>
              <a:xfrm>
                <a:off x="914400" y="1226126"/>
                <a:ext cx="10122547" cy="5101938"/>
              </a:xfrm>
              <a:prstGeom prst="rect">
                <a:avLst/>
              </a:prstGeom>
            </p:spPr>
          </p:pic>
        </mc:Fallback>
      </mc:AlternateContent>
    </p:spTree>
    <p:extLst>
      <p:ext uri="{BB962C8B-B14F-4D97-AF65-F5344CB8AC3E}">
        <p14:creationId xmlns:p14="http://schemas.microsoft.com/office/powerpoint/2010/main" val="269708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12A92-5264-6895-7955-09D439E75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26F64-6A11-4F53-644C-D9E8D8CD8538}"/>
              </a:ext>
            </a:extLst>
          </p:cNvPr>
          <p:cNvSpPr>
            <a:spLocks noGrp="1"/>
          </p:cNvSpPr>
          <p:nvPr>
            <p:ph type="title"/>
          </p:nvPr>
        </p:nvSpPr>
        <p:spPr>
          <a:xfrm>
            <a:off x="422657" y="220643"/>
            <a:ext cx="10039420" cy="803869"/>
          </a:xfrm>
        </p:spPr>
        <p:txBody>
          <a:bodyPr/>
          <a:lstStyle/>
          <a:p>
            <a:r>
              <a:rPr lang="en-GB" sz="4400" b="1" dirty="0">
                <a:latin typeface="Calibri"/>
                <a:cs typeface="Calibri"/>
              </a:rPr>
              <a:t>Village halls in Scotland: financial picture</a:t>
            </a:r>
            <a:endParaRPr lang="en-GB" sz="4400" dirty="0"/>
          </a:p>
        </p:txBody>
      </p:sp>
      <p:sp>
        <p:nvSpPr>
          <p:cNvPr id="3" name="Text Placeholder 2">
            <a:extLst>
              <a:ext uri="{FF2B5EF4-FFF2-40B4-BE49-F238E27FC236}">
                <a16:creationId xmlns:a16="http://schemas.microsoft.com/office/drawing/2014/main" id="{F23541EC-0503-5B86-9E16-A342FA4A13FB}"/>
              </a:ext>
            </a:extLst>
          </p:cNvPr>
          <p:cNvSpPr>
            <a:spLocks noGrp="1"/>
          </p:cNvSpPr>
          <p:nvPr>
            <p:ph type="body" sz="half" idx="2"/>
          </p:nvPr>
        </p:nvSpPr>
        <p:spPr>
          <a:xfrm>
            <a:off x="6823528" y="3057524"/>
            <a:ext cx="4772024" cy="1123952"/>
          </a:xfrm>
        </p:spPr>
        <p:txBody>
          <a:bodyPr/>
          <a:lstStyle/>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A97E6DE0-EABF-C0CE-6458-28759C5EB221}"/>
                  </a:ext>
                </a:extLst>
              </p:cNvPr>
              <p:cNvGraphicFramePr/>
              <p:nvPr>
                <p:extLst>
                  <p:ext uri="{D42A27DB-BD31-4B8C-83A1-F6EECF244321}">
                    <p14:modId xmlns:p14="http://schemas.microsoft.com/office/powerpoint/2010/main" val="3719440780"/>
                  </p:ext>
                </p:extLst>
              </p:nvPr>
            </p:nvGraphicFramePr>
            <p:xfrm>
              <a:off x="935182" y="1330036"/>
              <a:ext cx="10660370" cy="503959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A97E6DE0-EABF-C0CE-6458-28759C5EB221}"/>
                  </a:ext>
                </a:extLst>
              </p:cNvPr>
              <p:cNvPicPr>
                <a:picLocks noGrp="1" noRot="1" noChangeAspect="1" noMove="1" noResize="1" noEditPoints="1" noAdjustHandles="1" noChangeArrowheads="1" noChangeShapeType="1"/>
              </p:cNvPicPr>
              <p:nvPr/>
            </p:nvPicPr>
            <p:blipFill>
              <a:blip r:embed="rId3"/>
              <a:stretch>
                <a:fillRect/>
              </a:stretch>
            </p:blipFill>
            <p:spPr>
              <a:xfrm>
                <a:off x="935182" y="1330036"/>
                <a:ext cx="10660370" cy="5039590"/>
              </a:xfrm>
              <a:prstGeom prst="rect">
                <a:avLst/>
              </a:prstGeom>
            </p:spPr>
          </p:pic>
        </mc:Fallback>
      </mc:AlternateContent>
    </p:spTree>
    <p:extLst>
      <p:ext uri="{BB962C8B-B14F-4D97-AF65-F5344CB8AC3E}">
        <p14:creationId xmlns:p14="http://schemas.microsoft.com/office/powerpoint/2010/main" val="2136767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6636C-5E8A-4771-862D-2725FEC52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3568A-422F-D032-F168-7D939DE8A931}"/>
              </a:ext>
            </a:extLst>
          </p:cNvPr>
          <p:cNvSpPr>
            <a:spLocks noGrp="1"/>
          </p:cNvSpPr>
          <p:nvPr>
            <p:ph type="ctrTitle"/>
          </p:nvPr>
        </p:nvSpPr>
        <p:spPr/>
        <p:txBody>
          <a:bodyPr/>
          <a:lstStyle/>
          <a:p>
            <a:r>
              <a:rPr lang="en-GB" dirty="0"/>
              <a:t>Village halls in Scotland</a:t>
            </a:r>
          </a:p>
        </p:txBody>
      </p:sp>
      <p:sp>
        <p:nvSpPr>
          <p:cNvPr id="3" name="Subtitle 2">
            <a:extLst>
              <a:ext uri="{FF2B5EF4-FFF2-40B4-BE49-F238E27FC236}">
                <a16:creationId xmlns:a16="http://schemas.microsoft.com/office/drawing/2014/main" id="{9CCCA064-8E11-6D87-C008-744D839F4AA3}"/>
              </a:ext>
            </a:extLst>
          </p:cNvPr>
          <p:cNvSpPr>
            <a:spLocks noGrp="1"/>
          </p:cNvSpPr>
          <p:nvPr>
            <p:ph type="subTitle" idx="1"/>
          </p:nvPr>
        </p:nvSpPr>
        <p:spPr/>
        <p:txBody>
          <a:bodyPr/>
          <a:lstStyle/>
          <a:p>
            <a:r>
              <a:rPr lang="en-GB" dirty="0"/>
              <a:t>Current funding challenges</a:t>
            </a:r>
          </a:p>
        </p:txBody>
      </p:sp>
    </p:spTree>
    <p:extLst>
      <p:ext uri="{BB962C8B-B14F-4D97-AF65-F5344CB8AC3E}">
        <p14:creationId xmlns:p14="http://schemas.microsoft.com/office/powerpoint/2010/main" val="1492215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19EB0-1FC0-4CA4-22CE-B73F1866E0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E9A2E-D342-B62F-728F-3C29C54F531E}"/>
              </a:ext>
            </a:extLst>
          </p:cNvPr>
          <p:cNvSpPr>
            <a:spLocks noGrp="1"/>
          </p:cNvSpPr>
          <p:nvPr>
            <p:ph type="body" sz="quarter" idx="10"/>
          </p:nvPr>
        </p:nvSpPr>
        <p:spPr>
          <a:xfrm>
            <a:off x="681075" y="552835"/>
            <a:ext cx="9969500" cy="582630"/>
          </a:xfrm>
        </p:spPr>
        <p:txBody>
          <a:bodyPr lIns="91440" tIns="45720" rIns="91440" bIns="45720">
            <a:normAutofit fontScale="85000" lnSpcReduction="10000"/>
          </a:bodyPr>
          <a:lstStyle/>
          <a:p>
            <a:pPr fontAlgn="base"/>
            <a:r>
              <a:rPr lang="en-GB" sz="3300" b="1" dirty="0">
                <a:solidFill>
                  <a:srgbClr val="FF5959"/>
                </a:solidFill>
                <a:hlinkClick r:id="rId3"/>
              </a:rPr>
              <a:t>https://scvo.scot/research/scottish-third-sector-tracker </a:t>
            </a:r>
            <a:endParaRPr lang="en-GB" sz="3300" b="1" dirty="0">
              <a:solidFill>
                <a:srgbClr val="FF5959"/>
              </a:solidFill>
            </a:endParaRPr>
          </a:p>
        </p:txBody>
      </p:sp>
      <p:pic>
        <p:nvPicPr>
          <p:cNvPr id="7" name="Picture 6">
            <a:extLst>
              <a:ext uri="{FF2B5EF4-FFF2-40B4-BE49-F238E27FC236}">
                <a16:creationId xmlns:a16="http://schemas.microsoft.com/office/drawing/2014/main" id="{E19D8F25-4E5F-F01C-3762-8444817CEA31}"/>
              </a:ext>
            </a:extLst>
          </p:cNvPr>
          <p:cNvPicPr>
            <a:picLocks noChangeAspect="1"/>
          </p:cNvPicPr>
          <p:nvPr/>
        </p:nvPicPr>
        <p:blipFill>
          <a:blip r:embed="rId4"/>
          <a:stretch>
            <a:fillRect/>
          </a:stretch>
        </p:blipFill>
        <p:spPr>
          <a:xfrm>
            <a:off x="1506742" y="1257968"/>
            <a:ext cx="7504770" cy="5047197"/>
          </a:xfrm>
          <a:prstGeom prst="rect">
            <a:avLst/>
          </a:prstGeom>
        </p:spPr>
      </p:pic>
      <p:sp>
        <p:nvSpPr>
          <p:cNvPr id="2" name="TextBox 1">
            <a:extLst>
              <a:ext uri="{FF2B5EF4-FFF2-40B4-BE49-F238E27FC236}">
                <a16:creationId xmlns:a16="http://schemas.microsoft.com/office/drawing/2014/main" id="{FB62906E-CEBC-1489-D68D-7543AC56E1FD}"/>
              </a:ext>
            </a:extLst>
          </p:cNvPr>
          <p:cNvSpPr txBox="1"/>
          <p:nvPr/>
        </p:nvSpPr>
        <p:spPr>
          <a:xfrm>
            <a:off x="9503229" y="1959429"/>
            <a:ext cx="1894114" cy="2154436"/>
          </a:xfrm>
          <a:prstGeom prst="rect">
            <a:avLst/>
          </a:prstGeom>
          <a:solidFill>
            <a:schemeClr val="accent3"/>
          </a:solidFill>
          <a:ln>
            <a:solidFill>
              <a:schemeClr val="accent1"/>
            </a:solidFill>
          </a:ln>
          <a:effectLst>
            <a:softEdge rad="50800"/>
          </a:effectLst>
        </p:spPr>
        <p:txBody>
          <a:bodyPr wrap="square" rtlCol="0">
            <a:spAutoFit/>
          </a:bodyPr>
          <a:lstStyle/>
          <a:p>
            <a:endParaRPr lang="en-GB" dirty="0">
              <a:solidFill>
                <a:srgbClr val="254C5B"/>
              </a:solidFill>
            </a:endParaRPr>
          </a:p>
          <a:p>
            <a:endParaRPr lang="en-GB" dirty="0">
              <a:solidFill>
                <a:srgbClr val="254C5B"/>
              </a:solidFill>
            </a:endParaRPr>
          </a:p>
          <a:p>
            <a:endParaRPr lang="en-GB" dirty="0">
              <a:solidFill>
                <a:srgbClr val="254C5B"/>
              </a:solidFill>
            </a:endParaRPr>
          </a:p>
          <a:p>
            <a:pPr algn="ctr"/>
            <a:r>
              <a:rPr lang="en-GB" sz="1600" dirty="0">
                <a:solidFill>
                  <a:srgbClr val="254C5B"/>
                </a:solidFill>
                <a:latin typeface="Arial" panose="020B0604020202020204" pitchFamily="34" charset="0"/>
                <a:cs typeface="Arial" panose="020B0604020202020204" pitchFamily="34" charset="0"/>
              </a:rPr>
              <a:t>Tracker data for Spring 2026 will be available end of June 2026</a:t>
            </a:r>
          </a:p>
          <a:p>
            <a:pPr algn="ctr"/>
            <a:endParaRPr lang="en-GB" sz="1600" dirty="0">
              <a:solidFill>
                <a:srgbClr val="254C5B"/>
              </a:solidFill>
              <a:latin typeface="Arial" panose="020B0604020202020204" pitchFamily="34" charset="0"/>
              <a:cs typeface="Arial" panose="020B0604020202020204" pitchFamily="34" charset="0"/>
            </a:endParaRPr>
          </a:p>
        </p:txBody>
      </p:sp>
      <p:pic>
        <p:nvPicPr>
          <p:cNvPr id="5" name="Graphic 4" descr="Information outline">
            <a:extLst>
              <a:ext uri="{FF2B5EF4-FFF2-40B4-BE49-F238E27FC236}">
                <a16:creationId xmlns:a16="http://schemas.microsoft.com/office/drawing/2014/main" id="{C4CFA0A5-15AB-3E32-4FE3-2627CF1B160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150928" y="2111829"/>
            <a:ext cx="598715" cy="598715"/>
          </a:xfrm>
          <a:prstGeom prst="rect">
            <a:avLst/>
          </a:prstGeom>
        </p:spPr>
      </p:pic>
    </p:spTree>
    <p:extLst>
      <p:ext uri="{BB962C8B-B14F-4D97-AF65-F5344CB8AC3E}">
        <p14:creationId xmlns:p14="http://schemas.microsoft.com/office/powerpoint/2010/main" val="160314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F418E-754C-74D0-293A-11CB5C96F8B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E7B5E26-1007-A913-D9B6-63B75018023E}"/>
              </a:ext>
            </a:extLst>
          </p:cNvPr>
          <p:cNvSpPr>
            <a:spLocks noGrp="1"/>
          </p:cNvSpPr>
          <p:nvPr>
            <p:ph type="body" sz="quarter" idx="10"/>
          </p:nvPr>
        </p:nvSpPr>
        <p:spPr>
          <a:xfrm>
            <a:off x="514350" y="552835"/>
            <a:ext cx="11169650" cy="582631"/>
          </a:xfrm>
        </p:spPr>
        <p:txBody>
          <a:bodyPr lIns="91440" tIns="45720" rIns="91440" bIns="45720" anchor="t"/>
          <a:lstStyle/>
          <a:p>
            <a:r>
              <a:rPr lang="en-GB" dirty="0">
                <a:solidFill>
                  <a:srgbClr val="FF5959"/>
                </a:solidFill>
                <a:latin typeface="Ingra SCVO Semi Bold"/>
              </a:rPr>
              <a:t>Third Sector Tracker: top challenges Autumn 2025</a:t>
            </a:r>
          </a:p>
        </p:txBody>
      </p:sp>
      <p:sp>
        <p:nvSpPr>
          <p:cNvPr id="7" name="Content Placeholder 6">
            <a:extLst>
              <a:ext uri="{FF2B5EF4-FFF2-40B4-BE49-F238E27FC236}">
                <a16:creationId xmlns:a16="http://schemas.microsoft.com/office/drawing/2014/main" id="{C7506075-411C-5357-5483-763EE165BB8C}"/>
              </a:ext>
            </a:extLst>
          </p:cNvPr>
          <p:cNvSpPr>
            <a:spLocks noGrp="1"/>
          </p:cNvSpPr>
          <p:nvPr>
            <p:ph idx="1"/>
          </p:nvPr>
        </p:nvSpPr>
        <p:spPr>
          <a:xfrm>
            <a:off x="740925" y="1202939"/>
            <a:ext cx="10943075" cy="4974024"/>
          </a:xfrm>
        </p:spPr>
        <p:txBody>
          <a:bodyPr lIns="91440" tIns="45720" rIns="91440" bIns="45720" anchor="t"/>
          <a:lstStyle/>
          <a:p>
            <a:pPr marL="0" indent="0">
              <a:lnSpc>
                <a:spcPct val="100000"/>
              </a:lnSpc>
              <a:buNone/>
            </a:pPr>
            <a:endParaRPr lang="en-GB" sz="2400" b="1" dirty="0"/>
          </a:p>
          <a:p>
            <a:pPr indent="-539737">
              <a:lnSpc>
                <a:spcPct val="150000"/>
              </a:lnSpc>
            </a:pPr>
            <a:endParaRPr lang="en-GB" sz="2400" b="1" dirty="0"/>
          </a:p>
          <a:p>
            <a:pPr indent="-539737"/>
            <a:endParaRPr lang="en-GB" sz="2400" b="1" dirty="0"/>
          </a:p>
          <a:p>
            <a:pPr marL="0" indent="0">
              <a:buNone/>
            </a:pPr>
            <a:endParaRPr lang="en-GB" dirty="0"/>
          </a:p>
        </p:txBody>
      </p:sp>
      <p:pic>
        <p:nvPicPr>
          <p:cNvPr id="9" name="Picture 8">
            <a:extLst>
              <a:ext uri="{FF2B5EF4-FFF2-40B4-BE49-F238E27FC236}">
                <a16:creationId xmlns:a16="http://schemas.microsoft.com/office/drawing/2014/main" id="{FF205746-1400-A5E9-3576-7A66EB62AD28}"/>
              </a:ext>
            </a:extLst>
          </p:cNvPr>
          <p:cNvPicPr>
            <a:picLocks noChangeAspect="1"/>
          </p:cNvPicPr>
          <p:nvPr/>
        </p:nvPicPr>
        <p:blipFill>
          <a:blip r:embed="rId3"/>
          <a:stretch>
            <a:fillRect/>
          </a:stretch>
        </p:blipFill>
        <p:spPr>
          <a:xfrm>
            <a:off x="1313433" y="2022203"/>
            <a:ext cx="1257475" cy="1257475"/>
          </a:xfrm>
          <a:prstGeom prst="rect">
            <a:avLst/>
          </a:prstGeom>
        </p:spPr>
      </p:pic>
      <p:sp>
        <p:nvSpPr>
          <p:cNvPr id="10" name="TextBox 9">
            <a:extLst>
              <a:ext uri="{FF2B5EF4-FFF2-40B4-BE49-F238E27FC236}">
                <a16:creationId xmlns:a16="http://schemas.microsoft.com/office/drawing/2014/main" id="{2BE8B270-4B97-C716-38C6-70480125F566}"/>
              </a:ext>
            </a:extLst>
          </p:cNvPr>
          <p:cNvSpPr txBox="1"/>
          <p:nvPr/>
        </p:nvSpPr>
        <p:spPr>
          <a:xfrm>
            <a:off x="427886" y="3275380"/>
            <a:ext cx="2796433" cy="2031325"/>
          </a:xfrm>
          <a:prstGeom prst="rect">
            <a:avLst/>
          </a:prstGeom>
          <a:noFill/>
        </p:spPr>
        <p:txBody>
          <a:bodyPr wrap="square" rtlCol="0">
            <a:spAutoFit/>
          </a:bodyPr>
          <a:lstStyle/>
          <a:p>
            <a:pPr algn="ctr"/>
            <a:r>
              <a:rPr lang="en-GB" sz="3600" b="1" dirty="0">
                <a:solidFill>
                  <a:srgbClr val="254C5B"/>
                </a:solidFill>
              </a:rPr>
              <a:t>37% </a:t>
            </a:r>
          </a:p>
          <a:p>
            <a:pPr algn="ctr"/>
            <a:r>
              <a:rPr lang="en-GB" sz="2400" b="1" dirty="0">
                <a:solidFill>
                  <a:srgbClr val="254C5B"/>
                </a:solidFill>
              </a:rPr>
              <a:t>concerned about rising costs</a:t>
            </a:r>
            <a:br>
              <a:rPr lang="en-GB" sz="2400" b="1" dirty="0">
                <a:solidFill>
                  <a:srgbClr val="254C5B"/>
                </a:solidFill>
              </a:rPr>
            </a:br>
            <a:br>
              <a:rPr lang="en-GB" sz="2400" b="1" dirty="0">
                <a:solidFill>
                  <a:srgbClr val="254C5B"/>
                </a:solidFill>
              </a:rPr>
            </a:br>
            <a:r>
              <a:rPr lang="en-GB" b="1" dirty="0">
                <a:solidFill>
                  <a:srgbClr val="254C5B"/>
                </a:solidFill>
              </a:rPr>
              <a:t>2025: 49%</a:t>
            </a:r>
            <a:endParaRPr lang="en-GB" sz="2400" b="1" dirty="0">
              <a:solidFill>
                <a:srgbClr val="254C5B"/>
              </a:solidFill>
            </a:endParaRPr>
          </a:p>
        </p:txBody>
      </p:sp>
      <p:pic>
        <p:nvPicPr>
          <p:cNvPr id="15" name="Picture 14">
            <a:extLst>
              <a:ext uri="{FF2B5EF4-FFF2-40B4-BE49-F238E27FC236}">
                <a16:creationId xmlns:a16="http://schemas.microsoft.com/office/drawing/2014/main" id="{A9716B00-082A-301A-F9E7-1DFA24A472EF}"/>
              </a:ext>
            </a:extLst>
          </p:cNvPr>
          <p:cNvPicPr>
            <a:picLocks noChangeAspect="1"/>
          </p:cNvPicPr>
          <p:nvPr/>
        </p:nvPicPr>
        <p:blipFill>
          <a:blip r:embed="rId4"/>
          <a:stretch>
            <a:fillRect/>
          </a:stretch>
        </p:blipFill>
        <p:spPr>
          <a:xfrm>
            <a:off x="3737085" y="1841203"/>
            <a:ext cx="1600423" cy="1619476"/>
          </a:xfrm>
          <a:prstGeom prst="rect">
            <a:avLst/>
          </a:prstGeom>
        </p:spPr>
      </p:pic>
      <p:sp>
        <p:nvSpPr>
          <p:cNvPr id="16" name="TextBox 15">
            <a:extLst>
              <a:ext uri="{FF2B5EF4-FFF2-40B4-BE49-F238E27FC236}">
                <a16:creationId xmlns:a16="http://schemas.microsoft.com/office/drawing/2014/main" id="{1F53B6EA-8B49-A85B-829F-ADA96C86EBD5}"/>
              </a:ext>
            </a:extLst>
          </p:cNvPr>
          <p:cNvSpPr txBox="1"/>
          <p:nvPr/>
        </p:nvSpPr>
        <p:spPr>
          <a:xfrm>
            <a:off x="3303984" y="3276616"/>
            <a:ext cx="2530181" cy="2031325"/>
          </a:xfrm>
          <a:prstGeom prst="rect">
            <a:avLst/>
          </a:prstGeom>
          <a:noFill/>
        </p:spPr>
        <p:txBody>
          <a:bodyPr wrap="square" rtlCol="0">
            <a:spAutoFit/>
          </a:bodyPr>
          <a:lstStyle/>
          <a:p>
            <a:pPr algn="ctr"/>
            <a:r>
              <a:rPr lang="en-GB" sz="3600" b="1" dirty="0">
                <a:solidFill>
                  <a:srgbClr val="254C5B"/>
                </a:solidFill>
              </a:rPr>
              <a:t>40% </a:t>
            </a:r>
          </a:p>
          <a:p>
            <a:pPr algn="ctr"/>
            <a:r>
              <a:rPr lang="en-GB" sz="2400" b="1" dirty="0">
                <a:solidFill>
                  <a:srgbClr val="254C5B"/>
                </a:solidFill>
              </a:rPr>
              <a:t>report difficulties fundraising</a:t>
            </a:r>
          </a:p>
          <a:p>
            <a:pPr algn="ctr"/>
            <a:endParaRPr lang="en-GB" sz="2400" b="1" dirty="0">
              <a:solidFill>
                <a:srgbClr val="254C5B"/>
              </a:solidFill>
            </a:endParaRPr>
          </a:p>
          <a:p>
            <a:pPr algn="ctr"/>
            <a:r>
              <a:rPr lang="en-GB" b="1" dirty="0">
                <a:solidFill>
                  <a:srgbClr val="254C5B"/>
                </a:solidFill>
              </a:rPr>
              <a:t>2025: 44% </a:t>
            </a:r>
          </a:p>
        </p:txBody>
      </p:sp>
      <p:pic>
        <p:nvPicPr>
          <p:cNvPr id="18" name="Picture 17">
            <a:extLst>
              <a:ext uri="{FF2B5EF4-FFF2-40B4-BE49-F238E27FC236}">
                <a16:creationId xmlns:a16="http://schemas.microsoft.com/office/drawing/2014/main" id="{5AD96B15-C875-2D57-D6C2-72FE68111647}"/>
              </a:ext>
            </a:extLst>
          </p:cNvPr>
          <p:cNvPicPr>
            <a:picLocks noChangeAspect="1"/>
          </p:cNvPicPr>
          <p:nvPr/>
        </p:nvPicPr>
        <p:blipFill>
          <a:blip r:embed="rId5"/>
          <a:stretch>
            <a:fillRect/>
          </a:stretch>
        </p:blipFill>
        <p:spPr>
          <a:xfrm>
            <a:off x="6869611" y="1951166"/>
            <a:ext cx="1323909" cy="1430808"/>
          </a:xfrm>
          <a:prstGeom prst="rect">
            <a:avLst/>
          </a:prstGeom>
        </p:spPr>
      </p:pic>
      <p:sp>
        <p:nvSpPr>
          <p:cNvPr id="19" name="TextBox 18">
            <a:extLst>
              <a:ext uri="{FF2B5EF4-FFF2-40B4-BE49-F238E27FC236}">
                <a16:creationId xmlns:a16="http://schemas.microsoft.com/office/drawing/2014/main" id="{AD2F8C8A-63CE-265A-BDAB-3932AECC994C}"/>
              </a:ext>
            </a:extLst>
          </p:cNvPr>
          <p:cNvSpPr txBox="1"/>
          <p:nvPr/>
        </p:nvSpPr>
        <p:spPr>
          <a:xfrm>
            <a:off x="6174161" y="3275379"/>
            <a:ext cx="2714807" cy="2031325"/>
          </a:xfrm>
          <a:prstGeom prst="rect">
            <a:avLst/>
          </a:prstGeom>
          <a:noFill/>
        </p:spPr>
        <p:txBody>
          <a:bodyPr wrap="square" rtlCol="0">
            <a:spAutoFit/>
          </a:bodyPr>
          <a:lstStyle/>
          <a:p>
            <a:pPr algn="ctr"/>
            <a:r>
              <a:rPr lang="en-GB" sz="3600" b="1" dirty="0">
                <a:solidFill>
                  <a:srgbClr val="254C5B"/>
                </a:solidFill>
              </a:rPr>
              <a:t>32% </a:t>
            </a:r>
          </a:p>
          <a:p>
            <a:pPr algn="ctr"/>
            <a:r>
              <a:rPr lang="en-GB" sz="2400" b="1" dirty="0">
                <a:solidFill>
                  <a:srgbClr val="254C5B"/>
                </a:solidFill>
              </a:rPr>
              <a:t>financial or cash flow constraints </a:t>
            </a:r>
          </a:p>
          <a:p>
            <a:pPr algn="ctr"/>
            <a:endParaRPr lang="en-GB" sz="2400" b="1" dirty="0">
              <a:solidFill>
                <a:srgbClr val="254C5B"/>
              </a:solidFill>
            </a:endParaRPr>
          </a:p>
          <a:p>
            <a:pPr algn="ctr"/>
            <a:r>
              <a:rPr lang="en-GB" b="1" dirty="0">
                <a:solidFill>
                  <a:srgbClr val="254C5B"/>
                </a:solidFill>
              </a:rPr>
              <a:t>2025: 33% </a:t>
            </a:r>
          </a:p>
        </p:txBody>
      </p:sp>
      <p:pic>
        <p:nvPicPr>
          <p:cNvPr id="2" name="Graphic 1" descr="Users outline">
            <a:extLst>
              <a:ext uri="{FF2B5EF4-FFF2-40B4-BE49-F238E27FC236}">
                <a16:creationId xmlns:a16="http://schemas.microsoft.com/office/drawing/2014/main" id="{B32D7163-9FC5-ACCD-143B-ECC0BB9AD11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479457" y="1951166"/>
            <a:ext cx="1493341" cy="1493341"/>
          </a:xfrm>
          <a:prstGeom prst="rect">
            <a:avLst/>
          </a:prstGeom>
        </p:spPr>
      </p:pic>
      <p:sp>
        <p:nvSpPr>
          <p:cNvPr id="4" name="TextBox 3">
            <a:extLst>
              <a:ext uri="{FF2B5EF4-FFF2-40B4-BE49-F238E27FC236}">
                <a16:creationId xmlns:a16="http://schemas.microsoft.com/office/drawing/2014/main" id="{8EC9C70E-A5A6-4F77-A8CF-8F8DBF2BA7D3}"/>
              </a:ext>
            </a:extLst>
          </p:cNvPr>
          <p:cNvSpPr txBox="1"/>
          <p:nvPr/>
        </p:nvSpPr>
        <p:spPr>
          <a:xfrm>
            <a:off x="8902272" y="3275380"/>
            <a:ext cx="2714807" cy="2031325"/>
          </a:xfrm>
          <a:prstGeom prst="rect">
            <a:avLst/>
          </a:prstGeom>
          <a:noFill/>
        </p:spPr>
        <p:txBody>
          <a:bodyPr wrap="square" rtlCol="0">
            <a:spAutoFit/>
          </a:bodyPr>
          <a:lstStyle/>
          <a:p>
            <a:pPr algn="ctr"/>
            <a:r>
              <a:rPr lang="en-GB" sz="3600" b="1" dirty="0">
                <a:solidFill>
                  <a:srgbClr val="254C5B"/>
                </a:solidFill>
              </a:rPr>
              <a:t>42% </a:t>
            </a:r>
          </a:p>
          <a:p>
            <a:pPr algn="ctr"/>
            <a:r>
              <a:rPr lang="en-GB" sz="2400" b="1" dirty="0">
                <a:solidFill>
                  <a:srgbClr val="254C5B"/>
                </a:solidFill>
              </a:rPr>
              <a:t>Volunteer shortages</a:t>
            </a:r>
          </a:p>
          <a:p>
            <a:pPr algn="ctr"/>
            <a:endParaRPr lang="en-GB" sz="2400" b="1" dirty="0">
              <a:solidFill>
                <a:srgbClr val="254C5B"/>
              </a:solidFill>
            </a:endParaRPr>
          </a:p>
          <a:p>
            <a:pPr algn="ctr"/>
            <a:r>
              <a:rPr lang="en-GB" b="1" dirty="0">
                <a:solidFill>
                  <a:srgbClr val="254C5B"/>
                </a:solidFill>
              </a:rPr>
              <a:t>2025: 32% </a:t>
            </a:r>
          </a:p>
        </p:txBody>
      </p:sp>
      <p:sp>
        <p:nvSpPr>
          <p:cNvPr id="5" name="TextBox 4">
            <a:extLst>
              <a:ext uri="{FF2B5EF4-FFF2-40B4-BE49-F238E27FC236}">
                <a16:creationId xmlns:a16="http://schemas.microsoft.com/office/drawing/2014/main" id="{18155707-5139-B814-158F-A158204F90DE}"/>
              </a:ext>
            </a:extLst>
          </p:cNvPr>
          <p:cNvSpPr txBox="1"/>
          <p:nvPr/>
        </p:nvSpPr>
        <p:spPr>
          <a:xfrm>
            <a:off x="2889827" y="5807631"/>
            <a:ext cx="6412345" cy="369332"/>
          </a:xfrm>
          <a:prstGeom prst="rect">
            <a:avLst/>
          </a:prstGeom>
          <a:noFill/>
        </p:spPr>
        <p:txBody>
          <a:bodyPr wrap="square" rtlCol="0">
            <a:spAutoFit/>
          </a:bodyPr>
          <a:lstStyle/>
          <a:p>
            <a:r>
              <a:rPr lang="en-GB" b="1" dirty="0"/>
              <a:t>Only 5% of Tracker panel organisations cited no challenges</a:t>
            </a:r>
          </a:p>
        </p:txBody>
      </p:sp>
    </p:spTree>
    <p:extLst>
      <p:ext uri="{BB962C8B-B14F-4D97-AF65-F5344CB8AC3E}">
        <p14:creationId xmlns:p14="http://schemas.microsoft.com/office/powerpoint/2010/main" val="2211425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5833A-9876-D95C-21CB-E686E945671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A56A3D2-6B08-98DE-7E44-E8AB70B5EA3C}"/>
              </a:ext>
            </a:extLst>
          </p:cNvPr>
          <p:cNvSpPr>
            <a:spLocks noGrp="1"/>
          </p:cNvSpPr>
          <p:nvPr>
            <p:ph type="body" sz="quarter" idx="10"/>
          </p:nvPr>
        </p:nvSpPr>
        <p:spPr>
          <a:xfrm>
            <a:off x="514350" y="552835"/>
            <a:ext cx="11169650" cy="582631"/>
          </a:xfrm>
        </p:spPr>
        <p:txBody>
          <a:bodyPr lIns="91440" tIns="45720" rIns="91440" bIns="45720" anchor="t"/>
          <a:lstStyle/>
          <a:p>
            <a:r>
              <a:rPr lang="en-GB" dirty="0">
                <a:solidFill>
                  <a:srgbClr val="FF5959"/>
                </a:solidFill>
                <a:latin typeface="Ingra SCVO Semi Bold"/>
              </a:rPr>
              <a:t>Tracker: top three challenges in Autumn 2025</a:t>
            </a:r>
          </a:p>
        </p:txBody>
      </p:sp>
      <p:graphicFrame>
        <p:nvGraphicFramePr>
          <p:cNvPr id="5" name="Chart 4">
            <a:extLst>
              <a:ext uri="{FF2B5EF4-FFF2-40B4-BE49-F238E27FC236}">
                <a16:creationId xmlns:a16="http://schemas.microsoft.com/office/drawing/2014/main" id="{3C8BC8EB-DE19-8624-F88B-C5DD3B8B13E8}"/>
              </a:ext>
            </a:extLst>
          </p:cNvPr>
          <p:cNvGraphicFramePr>
            <a:graphicFrameLocks/>
          </p:cNvGraphicFramePr>
          <p:nvPr>
            <p:extLst>
              <p:ext uri="{D42A27DB-BD31-4B8C-83A1-F6EECF244321}">
                <p14:modId xmlns:p14="http://schemas.microsoft.com/office/powerpoint/2010/main" val="3677224600"/>
              </p:ext>
            </p:extLst>
          </p:nvPr>
        </p:nvGraphicFramePr>
        <p:xfrm>
          <a:off x="990600" y="1266440"/>
          <a:ext cx="10210800"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7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8401C-FB74-2D78-B172-685D1A81F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FBAC0-9733-FCF2-E854-04187B99BA38}"/>
              </a:ext>
            </a:extLst>
          </p:cNvPr>
          <p:cNvSpPr>
            <a:spLocks noGrp="1"/>
          </p:cNvSpPr>
          <p:nvPr>
            <p:ph type="title"/>
          </p:nvPr>
        </p:nvSpPr>
        <p:spPr>
          <a:xfrm>
            <a:off x="422657" y="220643"/>
            <a:ext cx="10795470" cy="803869"/>
          </a:xfrm>
        </p:spPr>
        <p:txBody>
          <a:bodyPr/>
          <a:lstStyle/>
          <a:p>
            <a:r>
              <a:rPr lang="en-GB" sz="4400" b="1" dirty="0">
                <a:latin typeface="Calibri"/>
                <a:cs typeface="Calibri"/>
              </a:rPr>
              <a:t>Village Halls in Scotland: funding challenges</a:t>
            </a:r>
            <a:endParaRPr lang="en-GB" sz="4400" dirty="0"/>
          </a:p>
        </p:txBody>
      </p:sp>
      <p:sp>
        <p:nvSpPr>
          <p:cNvPr id="3" name="Text Placeholder 2">
            <a:extLst>
              <a:ext uri="{FF2B5EF4-FFF2-40B4-BE49-F238E27FC236}">
                <a16:creationId xmlns:a16="http://schemas.microsoft.com/office/drawing/2014/main" id="{89231224-2D84-2882-9304-17369F835BCF}"/>
              </a:ext>
            </a:extLst>
          </p:cNvPr>
          <p:cNvSpPr>
            <a:spLocks noGrp="1"/>
          </p:cNvSpPr>
          <p:nvPr>
            <p:ph type="body" sz="half" idx="2"/>
          </p:nvPr>
        </p:nvSpPr>
        <p:spPr>
          <a:xfrm>
            <a:off x="6823528" y="3057524"/>
            <a:ext cx="4772024" cy="1123952"/>
          </a:xfrm>
        </p:spPr>
        <p:txBody>
          <a:bodyPr/>
          <a:lstStyle/>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a:p>
            <a:endParaRPr lang="en-GB" sz="4000" b="1" dirty="0">
              <a:latin typeface="Arial Black" panose="020B0A040201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B732AAF0-ADC1-9D20-CA73-67EEA4AAEB97}"/>
              </a:ext>
            </a:extLst>
          </p:cNvPr>
          <p:cNvGraphicFramePr>
            <a:graphicFrameLocks/>
          </p:cNvGraphicFramePr>
          <p:nvPr>
            <p:extLst>
              <p:ext uri="{D42A27DB-BD31-4B8C-83A1-F6EECF244321}">
                <p14:modId xmlns:p14="http://schemas.microsoft.com/office/powerpoint/2010/main" val="2842086198"/>
              </p:ext>
            </p:extLst>
          </p:nvPr>
        </p:nvGraphicFramePr>
        <p:xfrm>
          <a:off x="1647825" y="1400175"/>
          <a:ext cx="710565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94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EB4CD-3126-70D3-FC0E-B57481B8E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D3778-ABD5-CF53-5F63-8A42F285EB2B}"/>
              </a:ext>
            </a:extLst>
          </p:cNvPr>
          <p:cNvSpPr>
            <a:spLocks noGrp="1"/>
          </p:cNvSpPr>
          <p:nvPr>
            <p:ph type="ctrTitle"/>
          </p:nvPr>
        </p:nvSpPr>
        <p:spPr/>
        <p:txBody>
          <a:bodyPr/>
          <a:lstStyle/>
          <a:p>
            <a:r>
              <a:rPr lang="en-GB" dirty="0"/>
              <a:t>Village halls in Scotland</a:t>
            </a:r>
          </a:p>
        </p:txBody>
      </p:sp>
      <p:sp>
        <p:nvSpPr>
          <p:cNvPr id="3" name="Subtitle 2">
            <a:extLst>
              <a:ext uri="{FF2B5EF4-FFF2-40B4-BE49-F238E27FC236}">
                <a16:creationId xmlns:a16="http://schemas.microsoft.com/office/drawing/2014/main" id="{4019279E-60D1-4161-A3A2-7674C0D0C4FE}"/>
              </a:ext>
            </a:extLst>
          </p:cNvPr>
          <p:cNvSpPr>
            <a:spLocks noGrp="1"/>
          </p:cNvSpPr>
          <p:nvPr>
            <p:ph type="subTitle" idx="1"/>
          </p:nvPr>
        </p:nvSpPr>
        <p:spPr/>
        <p:txBody>
          <a:bodyPr/>
          <a:lstStyle/>
          <a:p>
            <a:r>
              <a:rPr lang="en-GB" dirty="0"/>
              <a:t>People: staff, trustees, volunteers</a:t>
            </a:r>
          </a:p>
        </p:txBody>
      </p:sp>
      <p:pic>
        <p:nvPicPr>
          <p:cNvPr id="5" name="Graphic 4" descr="Users with solid fill">
            <a:extLst>
              <a:ext uri="{FF2B5EF4-FFF2-40B4-BE49-F238E27FC236}">
                <a16:creationId xmlns:a16="http://schemas.microsoft.com/office/drawing/2014/main" id="{5F69825A-065B-F573-1843-8A801603C29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34867" y="4224569"/>
            <a:ext cx="1810216" cy="1810216"/>
          </a:xfrm>
          <a:prstGeom prst="rect">
            <a:avLst/>
          </a:prstGeom>
        </p:spPr>
      </p:pic>
    </p:spTree>
    <p:extLst>
      <p:ext uri="{BB962C8B-B14F-4D97-AF65-F5344CB8AC3E}">
        <p14:creationId xmlns:p14="http://schemas.microsoft.com/office/powerpoint/2010/main" val="1554612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9A8EB-BD20-970C-BBE2-A2EA3B655ACB}"/>
            </a:ext>
          </a:extLst>
        </p:cNvPr>
        <p:cNvGrpSpPr/>
        <p:nvPr/>
      </p:nvGrpSpPr>
      <p:grpSpPr>
        <a:xfrm>
          <a:off x="0" y="0"/>
          <a:ext cx="0" cy="0"/>
          <a:chOff x="0" y="0"/>
          <a:chExt cx="0" cy="0"/>
        </a:xfrm>
      </p:grpSpPr>
      <p:sp>
        <p:nvSpPr>
          <p:cNvPr id="16" name="Content Placeholder 6">
            <a:extLst>
              <a:ext uri="{FF2B5EF4-FFF2-40B4-BE49-F238E27FC236}">
                <a16:creationId xmlns:a16="http://schemas.microsoft.com/office/drawing/2014/main" id="{77D440EC-679D-EAA0-000F-EE9E6685F665}"/>
              </a:ext>
            </a:extLst>
          </p:cNvPr>
          <p:cNvSpPr txBox="1">
            <a:spLocks/>
          </p:cNvSpPr>
          <p:nvPr/>
        </p:nvSpPr>
        <p:spPr>
          <a:xfrm>
            <a:off x="637806" y="452594"/>
            <a:ext cx="10916389" cy="591519"/>
          </a:xfrm>
          <a:prstGeom prst="rect">
            <a:avLst/>
          </a:prstGeom>
        </p:spPr>
        <p:txBody>
          <a:bodyPr lIns="91440" tIns="45720" rIns="91440" bIns="45720" anchor="t"/>
          <a:lstStyle>
            <a:lvl1pPr marL="228600" indent="-540000" algn="l" defTabSz="914400" rtl="0" eaLnBrk="1" latinLnBrk="0" hangingPunct="1">
              <a:lnSpc>
                <a:spcPts val="4500"/>
              </a:lnSpc>
              <a:spcBef>
                <a:spcPts val="1000"/>
              </a:spcBef>
              <a:buClr>
                <a:srgbClr val="FF5959"/>
              </a:buClr>
              <a:buFontTx/>
              <a:buBlip>
                <a:blip r:embed="rId3"/>
              </a:buBlip>
              <a:defRPr sz="3600" kern="1200">
                <a:solidFill>
                  <a:srgbClr val="254C5B"/>
                </a:solidFill>
                <a:latin typeface="Ingra SCVO" panose="00000500000000000000" pitchFamily="50" charset="0"/>
                <a:ea typeface="+mn-ea"/>
                <a:cs typeface="+mn-cs"/>
              </a:defRPr>
            </a:lvl1pPr>
            <a:lvl2pPr marL="792000" indent="-228600" algn="l" defTabSz="914400" rtl="0" eaLnBrk="1" latinLnBrk="0" hangingPunct="1">
              <a:lnSpc>
                <a:spcPct val="90000"/>
              </a:lnSpc>
              <a:spcBef>
                <a:spcPts val="500"/>
              </a:spcBef>
              <a:buClr>
                <a:srgbClr val="FF5959"/>
              </a:buClr>
              <a:buFont typeface="Arial" panose="020B0604020202020204" pitchFamily="34" charset="0"/>
              <a:buChar char="•"/>
              <a:defRPr sz="2400" kern="1200">
                <a:solidFill>
                  <a:srgbClr val="254C5B"/>
                </a:solidFill>
                <a:latin typeface="Ingra SCVO"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b="1" dirty="0">
                <a:solidFill>
                  <a:srgbClr val="FF5959"/>
                </a:solidFill>
                <a:latin typeface="Ingra SCVO Semi Bold" panose="020B0604020202020204" charset="0"/>
              </a:rPr>
              <a:t>Paid staff</a:t>
            </a:r>
          </a:p>
        </p:txBody>
      </p:sp>
      <p:pic>
        <p:nvPicPr>
          <p:cNvPr id="4" name="Picture 3">
            <a:extLst>
              <a:ext uri="{FF2B5EF4-FFF2-40B4-BE49-F238E27FC236}">
                <a16:creationId xmlns:a16="http://schemas.microsoft.com/office/drawing/2014/main" id="{2E9C29F7-BFE1-1520-6D34-12354A652A74}"/>
              </a:ext>
            </a:extLst>
          </p:cNvPr>
          <p:cNvPicPr>
            <a:picLocks noChangeAspect="1"/>
          </p:cNvPicPr>
          <p:nvPr/>
        </p:nvPicPr>
        <p:blipFill>
          <a:blip r:embed="rId4"/>
          <a:stretch>
            <a:fillRect/>
          </a:stretch>
        </p:blipFill>
        <p:spPr>
          <a:xfrm>
            <a:off x="841452" y="1245220"/>
            <a:ext cx="2689819" cy="1827046"/>
          </a:xfrm>
          <a:prstGeom prst="rect">
            <a:avLst/>
          </a:prstGeom>
        </p:spPr>
      </p:pic>
      <p:sp>
        <p:nvSpPr>
          <p:cNvPr id="5" name="TextBox 4">
            <a:extLst>
              <a:ext uri="{FF2B5EF4-FFF2-40B4-BE49-F238E27FC236}">
                <a16:creationId xmlns:a16="http://schemas.microsoft.com/office/drawing/2014/main" id="{185A9347-B157-3CF3-BA87-2514A488B9B9}"/>
              </a:ext>
            </a:extLst>
          </p:cNvPr>
          <p:cNvSpPr txBox="1"/>
          <p:nvPr/>
        </p:nvSpPr>
        <p:spPr>
          <a:xfrm>
            <a:off x="8753707" y="5330284"/>
            <a:ext cx="1984917" cy="591519"/>
          </a:xfrm>
          <a:prstGeom prst="rect">
            <a:avLst/>
          </a:prstGeom>
          <a:noFill/>
        </p:spPr>
        <p:txBody>
          <a:bodyPr wrap="square" rtlCol="0">
            <a:spAutoFit/>
          </a:bodyPr>
          <a:lstStyle/>
          <a:p>
            <a:endParaRPr lang="en-GB" dirty="0"/>
          </a:p>
        </p:txBody>
      </p:sp>
      <p:sp>
        <p:nvSpPr>
          <p:cNvPr id="2" name="TextBox 1">
            <a:extLst>
              <a:ext uri="{FF2B5EF4-FFF2-40B4-BE49-F238E27FC236}">
                <a16:creationId xmlns:a16="http://schemas.microsoft.com/office/drawing/2014/main" id="{1F174926-6CD0-F5B3-2F08-FC65B1BE027E}"/>
              </a:ext>
            </a:extLst>
          </p:cNvPr>
          <p:cNvSpPr txBox="1"/>
          <p:nvPr/>
        </p:nvSpPr>
        <p:spPr>
          <a:xfrm>
            <a:off x="774777" y="3139985"/>
            <a:ext cx="3292398"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voluntary sector employs 5% of all Scotland’s employees - more people than both the police and teaching professions in Scotland combined.</a:t>
            </a:r>
          </a:p>
        </p:txBody>
      </p:sp>
      <p:pic>
        <p:nvPicPr>
          <p:cNvPr id="6" name="Graphic 5" descr="Users outline">
            <a:extLst>
              <a:ext uri="{FF2B5EF4-FFF2-40B4-BE49-F238E27FC236}">
                <a16:creationId xmlns:a16="http://schemas.microsoft.com/office/drawing/2014/main" id="{C5156936-D01E-D25C-018B-71403199E8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81125" y="4343633"/>
            <a:ext cx="1304925" cy="1304925"/>
          </a:xfrm>
          <a:prstGeom prst="rect">
            <a:avLst/>
          </a:prstGeom>
        </p:spPr>
      </p:pic>
      <p:sp>
        <p:nvSpPr>
          <p:cNvPr id="7" name="TextBox 6">
            <a:extLst>
              <a:ext uri="{FF2B5EF4-FFF2-40B4-BE49-F238E27FC236}">
                <a16:creationId xmlns:a16="http://schemas.microsoft.com/office/drawing/2014/main" id="{142B3E63-267B-2090-B5F6-19418F6256ED}"/>
              </a:ext>
            </a:extLst>
          </p:cNvPr>
          <p:cNvSpPr txBox="1"/>
          <p:nvPr/>
        </p:nvSpPr>
        <p:spPr>
          <a:xfrm>
            <a:off x="721137" y="5484308"/>
            <a:ext cx="2930448"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Village halls and community centres employ 1,179 paid staff</a:t>
            </a:r>
          </a:p>
        </p:txBody>
      </p:sp>
      <p:graphicFrame>
        <p:nvGraphicFramePr>
          <p:cNvPr id="9" name="Chart 8">
            <a:extLst>
              <a:ext uri="{FF2B5EF4-FFF2-40B4-BE49-F238E27FC236}">
                <a16:creationId xmlns:a16="http://schemas.microsoft.com/office/drawing/2014/main" id="{8924467E-F1E2-4BD7-782B-360E6129F4D0}"/>
              </a:ext>
            </a:extLst>
          </p:cNvPr>
          <p:cNvGraphicFramePr>
            <a:graphicFrameLocks/>
          </p:cNvGraphicFramePr>
          <p:nvPr>
            <p:extLst>
              <p:ext uri="{D42A27DB-BD31-4B8C-83A1-F6EECF244321}">
                <p14:modId xmlns:p14="http://schemas.microsoft.com/office/powerpoint/2010/main" val="4071562355"/>
              </p:ext>
            </p:extLst>
          </p:nvPr>
        </p:nvGraphicFramePr>
        <p:xfrm>
          <a:off x="4541652" y="863795"/>
          <a:ext cx="6421215" cy="5058008"/>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3E0C352D-036F-0D23-453C-8BB0526045EB}"/>
              </a:ext>
            </a:extLst>
          </p:cNvPr>
          <p:cNvSpPr txBox="1"/>
          <p:nvPr/>
        </p:nvSpPr>
        <p:spPr>
          <a:xfrm>
            <a:off x="10962867" y="4719236"/>
            <a:ext cx="914808" cy="369332"/>
          </a:xfrm>
          <a:prstGeom prst="rect">
            <a:avLst/>
          </a:prstGeom>
          <a:noFill/>
        </p:spPr>
        <p:txBody>
          <a:bodyPr wrap="square" rtlCol="0">
            <a:spAutoFit/>
          </a:bodyPr>
          <a:lstStyle/>
          <a:p>
            <a:r>
              <a:rPr lang="en-GB" dirty="0">
                <a:latin typeface="Arial Black" panose="020B0A04020102020204" pitchFamily="34" charset="0"/>
              </a:rPr>
              <a:t>1,150</a:t>
            </a:r>
          </a:p>
        </p:txBody>
      </p:sp>
    </p:spTree>
    <p:extLst>
      <p:ext uri="{BB962C8B-B14F-4D97-AF65-F5344CB8AC3E}">
        <p14:creationId xmlns:p14="http://schemas.microsoft.com/office/powerpoint/2010/main" val="332132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2C642-E23E-F3FC-4B1A-6D2B08EA9E9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49078C7-819D-0D49-AC63-3B7DA4D90301}"/>
              </a:ext>
            </a:extLst>
          </p:cNvPr>
          <p:cNvPicPr>
            <a:picLocks noChangeAspect="1"/>
          </p:cNvPicPr>
          <p:nvPr/>
        </p:nvPicPr>
        <p:blipFill>
          <a:blip r:embed="rId3"/>
          <a:stretch>
            <a:fillRect/>
          </a:stretch>
        </p:blipFill>
        <p:spPr>
          <a:xfrm>
            <a:off x="2848207" y="1349829"/>
            <a:ext cx="6523151" cy="4827133"/>
          </a:xfrm>
          <a:prstGeom prst="rect">
            <a:avLst/>
          </a:prstGeom>
          <a:noFill/>
        </p:spPr>
      </p:pic>
      <p:sp>
        <p:nvSpPr>
          <p:cNvPr id="3" name="Content Placeholder 2">
            <a:extLst>
              <a:ext uri="{FF2B5EF4-FFF2-40B4-BE49-F238E27FC236}">
                <a16:creationId xmlns:a16="http://schemas.microsoft.com/office/drawing/2014/main" id="{346D111F-7B9B-72C2-1F38-955719003862}"/>
              </a:ext>
            </a:extLst>
          </p:cNvPr>
          <p:cNvSpPr>
            <a:spLocks noGrp="1"/>
          </p:cNvSpPr>
          <p:nvPr>
            <p:ph type="body" sz="quarter" idx="10"/>
          </p:nvPr>
        </p:nvSpPr>
        <p:spPr>
          <a:xfrm>
            <a:off x="681075" y="552835"/>
            <a:ext cx="9969500" cy="582630"/>
          </a:xfrm>
        </p:spPr>
        <p:txBody>
          <a:bodyPr lIns="91440" tIns="45720" rIns="91440" bIns="45720">
            <a:normAutofit/>
          </a:bodyPr>
          <a:lstStyle/>
          <a:p>
            <a:pPr marL="0" indent="0" fontAlgn="base">
              <a:buNone/>
            </a:pPr>
            <a:r>
              <a:rPr lang="en-GB" sz="3300" b="1">
                <a:hlinkClick r:id="rId4"/>
              </a:rPr>
              <a:t>https://scvo.scot/research</a:t>
            </a:r>
            <a:r>
              <a:rPr lang="en-GB" sz="3300" b="1"/>
              <a:t> </a:t>
            </a:r>
          </a:p>
        </p:txBody>
      </p:sp>
    </p:spTree>
    <p:extLst>
      <p:ext uri="{BB962C8B-B14F-4D97-AF65-F5344CB8AC3E}">
        <p14:creationId xmlns:p14="http://schemas.microsoft.com/office/powerpoint/2010/main" val="2168281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9B5DC-90E6-22D9-0EB4-83158A50EAA7}"/>
            </a:ext>
          </a:extLst>
        </p:cNvPr>
        <p:cNvGrpSpPr/>
        <p:nvPr/>
      </p:nvGrpSpPr>
      <p:grpSpPr>
        <a:xfrm>
          <a:off x="0" y="0"/>
          <a:ext cx="0" cy="0"/>
          <a:chOff x="0" y="0"/>
          <a:chExt cx="0" cy="0"/>
        </a:xfrm>
      </p:grpSpPr>
      <p:sp>
        <p:nvSpPr>
          <p:cNvPr id="16" name="Content Placeholder 6">
            <a:extLst>
              <a:ext uri="{FF2B5EF4-FFF2-40B4-BE49-F238E27FC236}">
                <a16:creationId xmlns:a16="http://schemas.microsoft.com/office/drawing/2014/main" id="{FC3B19D2-9CD1-320B-1513-283EF621C397}"/>
              </a:ext>
            </a:extLst>
          </p:cNvPr>
          <p:cNvSpPr txBox="1">
            <a:spLocks/>
          </p:cNvSpPr>
          <p:nvPr/>
        </p:nvSpPr>
        <p:spPr>
          <a:xfrm>
            <a:off x="637806" y="452594"/>
            <a:ext cx="10916389" cy="591519"/>
          </a:xfrm>
          <a:prstGeom prst="rect">
            <a:avLst/>
          </a:prstGeom>
        </p:spPr>
        <p:txBody>
          <a:bodyPr lIns="91440" tIns="45720" rIns="91440" bIns="45720" anchor="t"/>
          <a:lstStyle>
            <a:lvl1pPr marL="228600" indent="-540000" algn="l" defTabSz="914400" rtl="0" eaLnBrk="1" latinLnBrk="0" hangingPunct="1">
              <a:lnSpc>
                <a:spcPts val="4500"/>
              </a:lnSpc>
              <a:spcBef>
                <a:spcPts val="1000"/>
              </a:spcBef>
              <a:buClr>
                <a:srgbClr val="FF5959"/>
              </a:buClr>
              <a:buFontTx/>
              <a:buBlip>
                <a:blip r:embed="rId3"/>
              </a:buBlip>
              <a:defRPr sz="3600" kern="1200">
                <a:solidFill>
                  <a:srgbClr val="254C5B"/>
                </a:solidFill>
                <a:latin typeface="Ingra SCVO" panose="00000500000000000000" pitchFamily="50" charset="0"/>
                <a:ea typeface="+mn-ea"/>
                <a:cs typeface="+mn-cs"/>
              </a:defRPr>
            </a:lvl1pPr>
            <a:lvl2pPr marL="792000" indent="-228600" algn="l" defTabSz="914400" rtl="0" eaLnBrk="1" latinLnBrk="0" hangingPunct="1">
              <a:lnSpc>
                <a:spcPct val="90000"/>
              </a:lnSpc>
              <a:spcBef>
                <a:spcPts val="500"/>
              </a:spcBef>
              <a:buClr>
                <a:srgbClr val="FF5959"/>
              </a:buClr>
              <a:buFont typeface="Arial" panose="020B0604020202020204" pitchFamily="34" charset="0"/>
              <a:buChar char="•"/>
              <a:defRPr sz="2400" kern="1200">
                <a:solidFill>
                  <a:srgbClr val="254C5B"/>
                </a:solidFill>
                <a:latin typeface="Ingra SCVO"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b="1" dirty="0">
                <a:solidFill>
                  <a:srgbClr val="FF5959"/>
                </a:solidFill>
                <a:latin typeface="Ingra SCVO Semi Bold" panose="020B0604020202020204" charset="0"/>
              </a:rPr>
              <a:t>Volunteers and Trustees</a:t>
            </a:r>
          </a:p>
        </p:txBody>
      </p:sp>
      <p:sp>
        <p:nvSpPr>
          <p:cNvPr id="5" name="TextBox 4">
            <a:extLst>
              <a:ext uri="{FF2B5EF4-FFF2-40B4-BE49-F238E27FC236}">
                <a16:creationId xmlns:a16="http://schemas.microsoft.com/office/drawing/2014/main" id="{4F06F503-64E0-C9EB-D1A0-6D6516E367E9}"/>
              </a:ext>
            </a:extLst>
          </p:cNvPr>
          <p:cNvSpPr txBox="1"/>
          <p:nvPr/>
        </p:nvSpPr>
        <p:spPr>
          <a:xfrm>
            <a:off x="8753707" y="5330284"/>
            <a:ext cx="1984917" cy="591519"/>
          </a:xfrm>
          <a:prstGeom prst="rect">
            <a:avLst/>
          </a:prstGeom>
          <a:noFill/>
        </p:spPr>
        <p:txBody>
          <a:bodyPr wrap="square" rtlCol="0">
            <a:spAutoFit/>
          </a:bodyPr>
          <a:lstStyle/>
          <a:p>
            <a:endParaRPr lang="en-GB" dirty="0"/>
          </a:p>
        </p:txBody>
      </p:sp>
      <p:pic>
        <p:nvPicPr>
          <p:cNvPr id="3" name="Graphic 2" descr="Users outline">
            <a:extLst>
              <a:ext uri="{FF2B5EF4-FFF2-40B4-BE49-F238E27FC236}">
                <a16:creationId xmlns:a16="http://schemas.microsoft.com/office/drawing/2014/main" id="{300958CA-9768-6133-F97A-05BDEC50247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0570" y="1392615"/>
            <a:ext cx="1304925" cy="1304925"/>
          </a:xfrm>
          <a:prstGeom prst="rect">
            <a:avLst/>
          </a:prstGeom>
        </p:spPr>
      </p:pic>
      <p:sp>
        <p:nvSpPr>
          <p:cNvPr id="8" name="TextBox 7">
            <a:extLst>
              <a:ext uri="{FF2B5EF4-FFF2-40B4-BE49-F238E27FC236}">
                <a16:creationId xmlns:a16="http://schemas.microsoft.com/office/drawing/2014/main" id="{45A4E30B-D622-95FC-5557-2CE9EE64E03D}"/>
              </a:ext>
            </a:extLst>
          </p:cNvPr>
          <p:cNvSpPr txBox="1"/>
          <p:nvPr/>
        </p:nvSpPr>
        <p:spPr>
          <a:xfrm>
            <a:off x="378235" y="2598003"/>
            <a:ext cx="2946855" cy="95410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Village halls and community centres supported by </a:t>
            </a:r>
          </a:p>
          <a:p>
            <a:pPr algn="ctr"/>
            <a:r>
              <a:rPr lang="en-GB" sz="2400" b="1" dirty="0">
                <a:latin typeface="Arial" panose="020B0604020202020204" pitchFamily="34" charset="0"/>
                <a:cs typeface="Arial" panose="020B0604020202020204" pitchFamily="34" charset="0"/>
              </a:rPr>
              <a:t>6,985 trustees</a:t>
            </a:r>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85D7147-8D6A-7878-630B-91C2FCBDFEF5}"/>
              </a:ext>
            </a:extLst>
          </p:cNvPr>
          <p:cNvSpPr txBox="1"/>
          <p:nvPr/>
        </p:nvSpPr>
        <p:spPr>
          <a:xfrm>
            <a:off x="378235" y="3902928"/>
            <a:ext cx="3102720"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6 to 7 trustees on average</a:t>
            </a:r>
          </a:p>
        </p:txBody>
      </p:sp>
      <p:graphicFrame>
        <p:nvGraphicFramePr>
          <p:cNvPr id="13" name="Chart 12">
            <a:extLst>
              <a:ext uri="{FF2B5EF4-FFF2-40B4-BE49-F238E27FC236}">
                <a16:creationId xmlns:a16="http://schemas.microsoft.com/office/drawing/2014/main" id="{1A5C1A7D-09D7-6026-76B2-50AB6BF64C8B}"/>
              </a:ext>
            </a:extLst>
          </p:cNvPr>
          <p:cNvGraphicFramePr>
            <a:graphicFrameLocks/>
          </p:cNvGraphicFramePr>
          <p:nvPr>
            <p:extLst>
              <p:ext uri="{D42A27DB-BD31-4B8C-83A1-F6EECF244321}">
                <p14:modId xmlns:p14="http://schemas.microsoft.com/office/powerpoint/2010/main" val="2830906463"/>
              </p:ext>
            </p:extLst>
          </p:nvPr>
        </p:nvGraphicFramePr>
        <p:xfrm>
          <a:off x="5264727" y="1620981"/>
          <a:ext cx="5198918" cy="34290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02229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59544-8D63-6BC9-A184-97F8B2049E11}"/>
            </a:ext>
          </a:extLst>
        </p:cNvPr>
        <p:cNvGrpSpPr/>
        <p:nvPr/>
      </p:nvGrpSpPr>
      <p:grpSpPr>
        <a:xfrm>
          <a:off x="0" y="0"/>
          <a:ext cx="0" cy="0"/>
          <a:chOff x="0" y="0"/>
          <a:chExt cx="0" cy="0"/>
        </a:xfrm>
      </p:grpSpPr>
      <p:sp>
        <p:nvSpPr>
          <p:cNvPr id="16" name="Content Placeholder 6">
            <a:extLst>
              <a:ext uri="{FF2B5EF4-FFF2-40B4-BE49-F238E27FC236}">
                <a16:creationId xmlns:a16="http://schemas.microsoft.com/office/drawing/2014/main" id="{099D924D-5F1E-9453-CF7B-2FD9A735707A}"/>
              </a:ext>
            </a:extLst>
          </p:cNvPr>
          <p:cNvSpPr txBox="1">
            <a:spLocks/>
          </p:cNvSpPr>
          <p:nvPr/>
        </p:nvSpPr>
        <p:spPr>
          <a:xfrm>
            <a:off x="637806" y="452594"/>
            <a:ext cx="10916389" cy="591519"/>
          </a:xfrm>
          <a:prstGeom prst="rect">
            <a:avLst/>
          </a:prstGeom>
        </p:spPr>
        <p:txBody>
          <a:bodyPr lIns="91440" tIns="45720" rIns="91440" bIns="45720" anchor="t"/>
          <a:lstStyle>
            <a:lvl1pPr marL="228600" indent="-540000" algn="l" defTabSz="914400" rtl="0" eaLnBrk="1" latinLnBrk="0" hangingPunct="1">
              <a:lnSpc>
                <a:spcPts val="4500"/>
              </a:lnSpc>
              <a:spcBef>
                <a:spcPts val="1000"/>
              </a:spcBef>
              <a:buClr>
                <a:srgbClr val="FF5959"/>
              </a:buClr>
              <a:buFontTx/>
              <a:buBlip>
                <a:blip r:embed="rId3"/>
              </a:buBlip>
              <a:defRPr sz="3600" kern="1200">
                <a:solidFill>
                  <a:srgbClr val="254C5B"/>
                </a:solidFill>
                <a:latin typeface="Ingra SCVO" panose="00000500000000000000" pitchFamily="50" charset="0"/>
                <a:ea typeface="+mn-ea"/>
                <a:cs typeface="+mn-cs"/>
              </a:defRPr>
            </a:lvl1pPr>
            <a:lvl2pPr marL="792000" indent="-228600" algn="l" defTabSz="914400" rtl="0" eaLnBrk="1" latinLnBrk="0" hangingPunct="1">
              <a:lnSpc>
                <a:spcPct val="90000"/>
              </a:lnSpc>
              <a:spcBef>
                <a:spcPts val="500"/>
              </a:spcBef>
              <a:buClr>
                <a:srgbClr val="FF5959"/>
              </a:buClr>
              <a:buFont typeface="Arial" panose="020B0604020202020204" pitchFamily="34" charset="0"/>
              <a:buChar char="•"/>
              <a:defRPr sz="2400" kern="1200">
                <a:solidFill>
                  <a:srgbClr val="254C5B"/>
                </a:solidFill>
                <a:latin typeface="Ingra SCVO"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b="1" dirty="0">
                <a:solidFill>
                  <a:srgbClr val="FF5959"/>
                </a:solidFill>
                <a:latin typeface="Ingra SCVO Semi Bold" panose="020B0604020202020204" charset="0"/>
              </a:rPr>
              <a:t>Volunteers and Trustees: current challenges</a:t>
            </a:r>
          </a:p>
        </p:txBody>
      </p:sp>
      <p:sp>
        <p:nvSpPr>
          <p:cNvPr id="5" name="TextBox 4">
            <a:extLst>
              <a:ext uri="{FF2B5EF4-FFF2-40B4-BE49-F238E27FC236}">
                <a16:creationId xmlns:a16="http://schemas.microsoft.com/office/drawing/2014/main" id="{021A4233-58A7-6039-A75D-B6CE41F1939E}"/>
              </a:ext>
            </a:extLst>
          </p:cNvPr>
          <p:cNvSpPr txBox="1"/>
          <p:nvPr/>
        </p:nvSpPr>
        <p:spPr>
          <a:xfrm>
            <a:off x="8753707" y="5330284"/>
            <a:ext cx="1984917" cy="591519"/>
          </a:xfrm>
          <a:prstGeom prst="rect">
            <a:avLst/>
          </a:prstGeom>
          <a:noFill/>
        </p:spPr>
        <p:txBody>
          <a:bodyPr wrap="square" rtlCol="0">
            <a:spAutoFit/>
          </a:bodyPr>
          <a:lstStyle/>
          <a:p>
            <a:endParaRPr lang="en-GB" dirty="0"/>
          </a:p>
        </p:txBody>
      </p:sp>
      <p:graphicFrame>
        <p:nvGraphicFramePr>
          <p:cNvPr id="2" name="Chart 1">
            <a:extLst>
              <a:ext uri="{FF2B5EF4-FFF2-40B4-BE49-F238E27FC236}">
                <a16:creationId xmlns:a16="http://schemas.microsoft.com/office/drawing/2014/main" id="{13FB363B-5617-D100-D994-4246DD7A4179}"/>
              </a:ext>
            </a:extLst>
          </p:cNvPr>
          <p:cNvGraphicFramePr>
            <a:graphicFrameLocks/>
          </p:cNvGraphicFramePr>
          <p:nvPr>
            <p:extLst>
              <p:ext uri="{D42A27DB-BD31-4B8C-83A1-F6EECF244321}">
                <p14:modId xmlns:p14="http://schemas.microsoft.com/office/powerpoint/2010/main" val="1691624789"/>
              </p:ext>
            </p:extLst>
          </p:nvPr>
        </p:nvGraphicFramePr>
        <p:xfrm>
          <a:off x="1018309" y="1163781"/>
          <a:ext cx="9829799" cy="53201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533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740D1-B1DE-4F4D-A75C-BDF80F10E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D71B9-545B-FA33-6561-552A2E3E8140}"/>
              </a:ext>
            </a:extLst>
          </p:cNvPr>
          <p:cNvSpPr>
            <a:spLocks noGrp="1"/>
          </p:cNvSpPr>
          <p:nvPr>
            <p:ph type="ctrTitle"/>
          </p:nvPr>
        </p:nvSpPr>
        <p:spPr/>
        <p:txBody>
          <a:bodyPr/>
          <a:lstStyle/>
          <a:p>
            <a:r>
              <a:rPr lang="en-GB" dirty="0"/>
              <a:t>Village halls in Scotland</a:t>
            </a:r>
          </a:p>
        </p:txBody>
      </p:sp>
      <p:sp>
        <p:nvSpPr>
          <p:cNvPr id="3" name="Subtitle 2">
            <a:extLst>
              <a:ext uri="{FF2B5EF4-FFF2-40B4-BE49-F238E27FC236}">
                <a16:creationId xmlns:a16="http://schemas.microsoft.com/office/drawing/2014/main" id="{A9075645-A2D1-36F7-DD29-F9BF5F1011FE}"/>
              </a:ext>
            </a:extLst>
          </p:cNvPr>
          <p:cNvSpPr>
            <a:spLocks noGrp="1"/>
          </p:cNvSpPr>
          <p:nvPr>
            <p:ph type="subTitle" idx="1"/>
          </p:nvPr>
        </p:nvSpPr>
        <p:spPr/>
        <p:txBody>
          <a:bodyPr/>
          <a:lstStyle/>
          <a:p>
            <a:r>
              <a:rPr lang="en-GB" dirty="0"/>
              <a:t>Future plans</a:t>
            </a:r>
          </a:p>
        </p:txBody>
      </p:sp>
      <p:pic>
        <p:nvPicPr>
          <p:cNvPr id="5" name="Graphic 4" descr="Users with solid fill">
            <a:extLst>
              <a:ext uri="{FF2B5EF4-FFF2-40B4-BE49-F238E27FC236}">
                <a16:creationId xmlns:a16="http://schemas.microsoft.com/office/drawing/2014/main" id="{9601F536-6B34-3868-4C1D-6913EE61065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34867" y="4224569"/>
            <a:ext cx="1810216" cy="1810216"/>
          </a:xfrm>
          <a:prstGeom prst="rect">
            <a:avLst/>
          </a:prstGeom>
        </p:spPr>
      </p:pic>
    </p:spTree>
    <p:extLst>
      <p:ext uri="{BB962C8B-B14F-4D97-AF65-F5344CB8AC3E}">
        <p14:creationId xmlns:p14="http://schemas.microsoft.com/office/powerpoint/2010/main" val="2109592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55190-87BE-F79E-1BF3-70B15F5D5256}"/>
            </a:ext>
          </a:extLst>
        </p:cNvPr>
        <p:cNvGrpSpPr/>
        <p:nvPr/>
      </p:nvGrpSpPr>
      <p:grpSpPr>
        <a:xfrm>
          <a:off x="0" y="0"/>
          <a:ext cx="0" cy="0"/>
          <a:chOff x="0" y="0"/>
          <a:chExt cx="0" cy="0"/>
        </a:xfrm>
      </p:grpSpPr>
      <p:sp>
        <p:nvSpPr>
          <p:cNvPr id="16" name="Content Placeholder 6">
            <a:extLst>
              <a:ext uri="{FF2B5EF4-FFF2-40B4-BE49-F238E27FC236}">
                <a16:creationId xmlns:a16="http://schemas.microsoft.com/office/drawing/2014/main" id="{1782E915-29AD-F01D-3CF9-952E079A9CE4}"/>
              </a:ext>
            </a:extLst>
          </p:cNvPr>
          <p:cNvSpPr txBox="1">
            <a:spLocks/>
          </p:cNvSpPr>
          <p:nvPr/>
        </p:nvSpPr>
        <p:spPr>
          <a:xfrm>
            <a:off x="637806" y="452594"/>
            <a:ext cx="10916389" cy="591519"/>
          </a:xfrm>
          <a:prstGeom prst="rect">
            <a:avLst/>
          </a:prstGeom>
        </p:spPr>
        <p:txBody>
          <a:bodyPr lIns="91440" tIns="45720" rIns="91440" bIns="45720" anchor="t"/>
          <a:lstStyle>
            <a:lvl1pPr marL="228600" indent="-540000" algn="l" defTabSz="914400" rtl="0" eaLnBrk="1" latinLnBrk="0" hangingPunct="1">
              <a:lnSpc>
                <a:spcPts val="4500"/>
              </a:lnSpc>
              <a:spcBef>
                <a:spcPts val="1000"/>
              </a:spcBef>
              <a:buClr>
                <a:srgbClr val="FF5959"/>
              </a:buClr>
              <a:buFontTx/>
              <a:buBlip>
                <a:blip r:embed="rId3"/>
              </a:buBlip>
              <a:defRPr sz="3600" kern="1200">
                <a:solidFill>
                  <a:srgbClr val="254C5B"/>
                </a:solidFill>
                <a:latin typeface="Ingra SCVO" panose="00000500000000000000" pitchFamily="50" charset="0"/>
                <a:ea typeface="+mn-ea"/>
                <a:cs typeface="+mn-cs"/>
              </a:defRPr>
            </a:lvl1pPr>
            <a:lvl2pPr marL="792000" indent="-228600" algn="l" defTabSz="914400" rtl="0" eaLnBrk="1" latinLnBrk="0" hangingPunct="1">
              <a:lnSpc>
                <a:spcPct val="90000"/>
              </a:lnSpc>
              <a:spcBef>
                <a:spcPts val="500"/>
              </a:spcBef>
              <a:buClr>
                <a:srgbClr val="FF5959"/>
              </a:buClr>
              <a:buFont typeface="Arial" panose="020B0604020202020204" pitchFamily="34" charset="0"/>
              <a:buChar char="•"/>
              <a:defRPr sz="2400" kern="1200">
                <a:solidFill>
                  <a:srgbClr val="254C5B"/>
                </a:solidFill>
                <a:latin typeface="Ingra SCVO"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b="1" dirty="0">
                <a:solidFill>
                  <a:srgbClr val="FF5959"/>
                </a:solidFill>
                <a:latin typeface="Ingra SCVO Semi Bold" panose="020B0604020202020204" charset="0"/>
              </a:rPr>
              <a:t>Future plans: expectations for next year</a:t>
            </a:r>
          </a:p>
        </p:txBody>
      </p:sp>
      <p:sp>
        <p:nvSpPr>
          <p:cNvPr id="5" name="TextBox 4">
            <a:extLst>
              <a:ext uri="{FF2B5EF4-FFF2-40B4-BE49-F238E27FC236}">
                <a16:creationId xmlns:a16="http://schemas.microsoft.com/office/drawing/2014/main" id="{6CA78FB0-2531-A266-BAD3-48F9FEC5451B}"/>
              </a:ext>
            </a:extLst>
          </p:cNvPr>
          <p:cNvSpPr txBox="1"/>
          <p:nvPr/>
        </p:nvSpPr>
        <p:spPr>
          <a:xfrm>
            <a:off x="8753707" y="5330284"/>
            <a:ext cx="1984917" cy="591519"/>
          </a:xfrm>
          <a:prstGeom prst="rect">
            <a:avLst/>
          </a:prstGeom>
          <a:noFill/>
        </p:spPr>
        <p:txBody>
          <a:bodyPr wrap="square" rtlCol="0">
            <a:spAutoFit/>
          </a:bodyPr>
          <a:lstStyle/>
          <a:p>
            <a:endParaRPr lang="en-GB" dirty="0"/>
          </a:p>
        </p:txBody>
      </p:sp>
      <p:graphicFrame>
        <p:nvGraphicFramePr>
          <p:cNvPr id="3" name="Chart 2">
            <a:extLst>
              <a:ext uri="{FF2B5EF4-FFF2-40B4-BE49-F238E27FC236}">
                <a16:creationId xmlns:a16="http://schemas.microsoft.com/office/drawing/2014/main" id="{ADEE97EF-3F9B-D652-2D9E-B97D2AA01A28}"/>
              </a:ext>
            </a:extLst>
          </p:cNvPr>
          <p:cNvGraphicFramePr>
            <a:graphicFrameLocks/>
          </p:cNvGraphicFramePr>
          <p:nvPr>
            <p:extLst>
              <p:ext uri="{D42A27DB-BD31-4B8C-83A1-F6EECF244321}">
                <p14:modId xmlns:p14="http://schemas.microsoft.com/office/powerpoint/2010/main" val="2042168755"/>
              </p:ext>
            </p:extLst>
          </p:nvPr>
        </p:nvGraphicFramePr>
        <p:xfrm>
          <a:off x="1080654" y="1194954"/>
          <a:ext cx="10370127" cy="4956463"/>
        </p:xfrm>
        <a:graphic>
          <a:graphicData uri="http://schemas.openxmlformats.org/drawingml/2006/chart">
            <c:chart xmlns:c="http://schemas.openxmlformats.org/drawingml/2006/chart" xmlns:r="http://schemas.openxmlformats.org/officeDocument/2006/relationships" r:id="rId4"/>
          </a:graphicData>
        </a:graphic>
      </p:graphicFrame>
      <p:sp>
        <p:nvSpPr>
          <p:cNvPr id="2" name="Arrow: Right 1">
            <a:extLst>
              <a:ext uri="{FF2B5EF4-FFF2-40B4-BE49-F238E27FC236}">
                <a16:creationId xmlns:a16="http://schemas.microsoft.com/office/drawing/2014/main" id="{FD8F0024-CBC7-AFD6-75B9-0399757FA0FD}"/>
              </a:ext>
            </a:extLst>
          </p:cNvPr>
          <p:cNvSpPr/>
          <p:nvPr/>
        </p:nvSpPr>
        <p:spPr>
          <a:xfrm rot="9563423">
            <a:off x="9644743" y="2111828"/>
            <a:ext cx="642257" cy="25037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978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54C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1B7B-5CA8-50DE-B635-E9F8E1D3E29B}"/>
              </a:ext>
            </a:extLst>
          </p:cNvPr>
          <p:cNvSpPr>
            <a:spLocks noGrp="1"/>
          </p:cNvSpPr>
          <p:nvPr>
            <p:ph type="title"/>
          </p:nvPr>
        </p:nvSpPr>
        <p:spPr>
          <a:xfrm>
            <a:off x="1181101" y="1338298"/>
            <a:ext cx="3082891" cy="3795678"/>
          </a:xfrm>
        </p:spPr>
        <p:txBody>
          <a:bodyPr/>
          <a:lstStyle/>
          <a:p>
            <a:r>
              <a:rPr lang="en-GB" sz="4400" dirty="0">
                <a:solidFill>
                  <a:schemeClr val="bg1"/>
                </a:solidFill>
              </a:rPr>
              <a:t>Q &amp; A</a:t>
            </a:r>
            <a:br>
              <a:rPr lang="en-GB" dirty="0">
                <a:solidFill>
                  <a:schemeClr val="bg1"/>
                </a:solidFill>
              </a:rPr>
            </a:br>
            <a:br>
              <a:rPr lang="en-GB" dirty="0">
                <a:solidFill>
                  <a:schemeClr val="bg1"/>
                </a:solidFill>
              </a:rPr>
            </a:br>
            <a:r>
              <a:rPr lang="en-GB" sz="2400" dirty="0" err="1">
                <a:solidFill>
                  <a:schemeClr val="bg1"/>
                </a:solidFill>
              </a:rPr>
              <a:t>A</a:t>
            </a:r>
            <a:r>
              <a:rPr lang="en-GB" sz="2400" dirty="0">
                <a:solidFill>
                  <a:schemeClr val="bg1"/>
                </a:solidFill>
              </a:rPr>
              <a:t> couple of quick questions </a:t>
            </a:r>
            <a:br>
              <a:rPr lang="en-GB" sz="2400" dirty="0">
                <a:solidFill>
                  <a:schemeClr val="bg1"/>
                </a:solidFill>
              </a:rPr>
            </a:br>
            <a:r>
              <a:rPr lang="en-GB" sz="2400" dirty="0">
                <a:solidFill>
                  <a:schemeClr val="bg1"/>
                </a:solidFill>
              </a:rPr>
              <a:t>for </a:t>
            </a:r>
            <a:r>
              <a:rPr lang="en-GB" sz="2400" u="sng" dirty="0">
                <a:solidFill>
                  <a:schemeClr val="bg1"/>
                </a:solidFill>
              </a:rPr>
              <a:t>you </a:t>
            </a:r>
            <a:r>
              <a:rPr lang="en-GB" sz="2400" dirty="0">
                <a:solidFill>
                  <a:schemeClr val="bg1"/>
                </a:solidFill>
              </a:rPr>
              <a:t>first!</a:t>
            </a:r>
            <a:endParaRPr lang="en-GB" dirty="0">
              <a:solidFill>
                <a:schemeClr val="bg1"/>
              </a:solidFill>
            </a:endParaRPr>
          </a:p>
        </p:txBody>
      </p:sp>
      <p:pic>
        <p:nvPicPr>
          <p:cNvPr id="4" name="Picture 3">
            <a:extLst>
              <a:ext uri="{FF2B5EF4-FFF2-40B4-BE49-F238E27FC236}">
                <a16:creationId xmlns:a16="http://schemas.microsoft.com/office/drawing/2014/main" id="{29397860-A922-7BA1-C1FC-4B0DEFD0EA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7523" y="1218648"/>
            <a:ext cx="4034978" cy="4034978"/>
          </a:xfrm>
          <a:prstGeom prst="rect">
            <a:avLst/>
          </a:prstGeom>
        </p:spPr>
      </p:pic>
    </p:spTree>
    <p:extLst>
      <p:ext uri="{BB962C8B-B14F-4D97-AF65-F5344CB8AC3E}">
        <p14:creationId xmlns:p14="http://schemas.microsoft.com/office/powerpoint/2010/main" val="1827724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312405-2DD3-E3A7-468C-D205D1152D44}"/>
              </a:ext>
            </a:extLst>
          </p:cNvPr>
          <p:cNvSpPr>
            <a:spLocks noGrp="1"/>
          </p:cNvSpPr>
          <p:nvPr>
            <p:ph type="subTitle" idx="1"/>
          </p:nvPr>
        </p:nvSpPr>
        <p:spPr/>
        <p:txBody>
          <a:bodyPr/>
          <a:lstStyle/>
          <a:p>
            <a:r>
              <a:rPr lang="en-GB" dirty="0"/>
              <a:t>Q &amp; A</a:t>
            </a:r>
          </a:p>
        </p:txBody>
      </p:sp>
    </p:spTree>
    <p:extLst>
      <p:ext uri="{BB962C8B-B14F-4D97-AF65-F5344CB8AC3E}">
        <p14:creationId xmlns:p14="http://schemas.microsoft.com/office/powerpoint/2010/main" val="2815942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532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703F08-4E4D-20B7-2E40-3A79C5F90250}"/>
              </a:ext>
            </a:extLst>
          </p:cNvPr>
          <p:cNvPicPr>
            <a:picLocks noChangeAspect="1"/>
          </p:cNvPicPr>
          <p:nvPr/>
        </p:nvPicPr>
        <p:blipFill>
          <a:blip r:embed="rId2"/>
          <a:stretch>
            <a:fillRect/>
          </a:stretch>
        </p:blipFill>
        <p:spPr>
          <a:xfrm>
            <a:off x="2201817" y="386405"/>
            <a:ext cx="6033412" cy="6305340"/>
          </a:xfrm>
          <a:prstGeom prst="rect">
            <a:avLst/>
          </a:prstGeom>
        </p:spPr>
      </p:pic>
    </p:spTree>
    <p:extLst>
      <p:ext uri="{BB962C8B-B14F-4D97-AF65-F5344CB8AC3E}">
        <p14:creationId xmlns:p14="http://schemas.microsoft.com/office/powerpoint/2010/main" val="189682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FD70C-2123-00BD-F9D3-637F68F980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3FD2A-526E-F623-C61C-52C925097B63}"/>
              </a:ext>
            </a:extLst>
          </p:cNvPr>
          <p:cNvSpPr>
            <a:spLocks noGrp="1"/>
          </p:cNvSpPr>
          <p:nvPr>
            <p:ph type="title"/>
          </p:nvPr>
        </p:nvSpPr>
        <p:spPr/>
        <p:txBody>
          <a:bodyPr/>
          <a:lstStyle/>
          <a:p>
            <a:r>
              <a:rPr lang="en-GB" b="1" dirty="0">
                <a:solidFill>
                  <a:srgbClr val="FF5959"/>
                </a:solidFill>
                <a:latin typeface="Calibri"/>
                <a:cs typeface="Calibri"/>
                <a:hlinkClick r:id="rId2"/>
              </a:rPr>
              <a:t>SCVO State of the Sector stats 2026 </a:t>
            </a:r>
            <a:br>
              <a:rPr lang="en-GB" sz="2800" b="1" dirty="0">
                <a:latin typeface="Calibri"/>
                <a:cs typeface="Calibri"/>
              </a:rPr>
            </a:br>
            <a:endParaRPr lang="en-GB" dirty="0"/>
          </a:p>
        </p:txBody>
      </p:sp>
      <p:pic>
        <p:nvPicPr>
          <p:cNvPr id="6" name="Picture 5">
            <a:extLst>
              <a:ext uri="{FF2B5EF4-FFF2-40B4-BE49-F238E27FC236}">
                <a16:creationId xmlns:a16="http://schemas.microsoft.com/office/drawing/2014/main" id="{EEF98074-714B-43CD-6562-F8C31D23CF0B}"/>
              </a:ext>
            </a:extLst>
          </p:cNvPr>
          <p:cNvPicPr>
            <a:picLocks noChangeAspect="1"/>
          </p:cNvPicPr>
          <p:nvPr/>
        </p:nvPicPr>
        <p:blipFill>
          <a:blip r:embed="rId3"/>
          <a:stretch>
            <a:fillRect/>
          </a:stretch>
        </p:blipFill>
        <p:spPr>
          <a:xfrm>
            <a:off x="1027992" y="1919077"/>
            <a:ext cx="10764544" cy="3207105"/>
          </a:xfrm>
          <a:prstGeom prst="rect">
            <a:avLst/>
          </a:prstGeom>
        </p:spPr>
      </p:pic>
      <p:sp>
        <p:nvSpPr>
          <p:cNvPr id="11" name="TextBox 10">
            <a:extLst>
              <a:ext uri="{FF2B5EF4-FFF2-40B4-BE49-F238E27FC236}">
                <a16:creationId xmlns:a16="http://schemas.microsoft.com/office/drawing/2014/main" id="{F91C13C4-3D73-14B1-53D6-47081F179904}"/>
              </a:ext>
            </a:extLst>
          </p:cNvPr>
          <p:cNvSpPr txBox="1"/>
          <p:nvPr/>
        </p:nvSpPr>
        <p:spPr>
          <a:xfrm>
            <a:off x="5721927" y="4938925"/>
            <a:ext cx="4999664" cy="923330"/>
          </a:xfrm>
          <a:prstGeom prst="rect">
            <a:avLst/>
          </a:prstGeom>
          <a:solidFill>
            <a:schemeClr val="accent2">
              <a:lumMod val="20000"/>
              <a:lumOff val="80000"/>
            </a:schemeClr>
          </a:solidFill>
        </p:spPr>
        <p:txBody>
          <a:bodyPr wrap="square" rtlCol="0">
            <a:spAutoFit/>
          </a:bodyPr>
          <a:lstStyle/>
          <a:p>
            <a:r>
              <a:rPr lang="en-GB" dirty="0"/>
              <a:t>You can also head to our </a:t>
            </a:r>
            <a:r>
              <a:rPr lang="en-GB" b="1" dirty="0">
                <a:hlinkClick r:id="rId4"/>
              </a:rPr>
              <a:t>About the Sector</a:t>
            </a:r>
            <a:r>
              <a:rPr lang="en-GB" dirty="0"/>
              <a:t> page which gives an overview of the sector including key features, facts and statistics.</a:t>
            </a:r>
          </a:p>
        </p:txBody>
      </p:sp>
    </p:spTree>
    <p:extLst>
      <p:ext uri="{BB962C8B-B14F-4D97-AF65-F5344CB8AC3E}">
        <p14:creationId xmlns:p14="http://schemas.microsoft.com/office/powerpoint/2010/main" val="16859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F3EB2-BA46-4551-9A3D-8092580738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240C79-E28F-35FF-46E7-76E743733BD7}"/>
              </a:ext>
            </a:extLst>
          </p:cNvPr>
          <p:cNvPicPr>
            <a:picLocks noChangeAspect="1"/>
          </p:cNvPicPr>
          <p:nvPr/>
        </p:nvPicPr>
        <p:blipFill>
          <a:blip r:embed="rId3"/>
          <a:stretch>
            <a:fillRect/>
          </a:stretch>
        </p:blipFill>
        <p:spPr>
          <a:xfrm>
            <a:off x="1111045" y="299060"/>
            <a:ext cx="9498812" cy="5964088"/>
          </a:xfrm>
          <a:prstGeom prst="rect">
            <a:avLst/>
          </a:prstGeom>
        </p:spPr>
      </p:pic>
    </p:spTree>
    <p:extLst>
      <p:ext uri="{BB962C8B-B14F-4D97-AF65-F5344CB8AC3E}">
        <p14:creationId xmlns:p14="http://schemas.microsoft.com/office/powerpoint/2010/main" val="161071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7872E-F9CE-86F7-F592-984E7EF380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40F426D-8B01-6CE6-F40D-F1AAC807B68D}"/>
              </a:ext>
            </a:extLst>
          </p:cNvPr>
          <p:cNvPicPr>
            <a:picLocks noChangeAspect="1"/>
          </p:cNvPicPr>
          <p:nvPr/>
        </p:nvPicPr>
        <p:blipFill>
          <a:blip r:embed="rId3"/>
          <a:stretch>
            <a:fillRect/>
          </a:stretch>
        </p:blipFill>
        <p:spPr>
          <a:xfrm>
            <a:off x="653719" y="1798714"/>
            <a:ext cx="5040500" cy="3260573"/>
          </a:xfrm>
          <a:prstGeom prst="rect">
            <a:avLst/>
          </a:prstGeom>
        </p:spPr>
      </p:pic>
      <p:pic>
        <p:nvPicPr>
          <p:cNvPr id="5" name="Picture 4">
            <a:extLst>
              <a:ext uri="{FF2B5EF4-FFF2-40B4-BE49-F238E27FC236}">
                <a16:creationId xmlns:a16="http://schemas.microsoft.com/office/drawing/2014/main" id="{D9CD5381-C7EA-C290-8627-E2454F71F038}"/>
              </a:ext>
            </a:extLst>
          </p:cNvPr>
          <p:cNvPicPr>
            <a:picLocks noChangeAspect="1"/>
          </p:cNvPicPr>
          <p:nvPr/>
        </p:nvPicPr>
        <p:blipFill>
          <a:blip r:embed="rId4"/>
          <a:stretch>
            <a:fillRect/>
          </a:stretch>
        </p:blipFill>
        <p:spPr>
          <a:xfrm>
            <a:off x="6096000" y="775253"/>
            <a:ext cx="5340819" cy="4423708"/>
          </a:xfrm>
          <a:prstGeom prst="rect">
            <a:avLst/>
          </a:prstGeom>
        </p:spPr>
      </p:pic>
      <p:sp>
        <p:nvSpPr>
          <p:cNvPr id="2" name="TextBox 1">
            <a:extLst>
              <a:ext uri="{FF2B5EF4-FFF2-40B4-BE49-F238E27FC236}">
                <a16:creationId xmlns:a16="http://schemas.microsoft.com/office/drawing/2014/main" id="{CEA9269D-234A-B522-EEEA-31DB71C4745D}"/>
              </a:ext>
            </a:extLst>
          </p:cNvPr>
          <p:cNvSpPr txBox="1"/>
          <p:nvPr/>
        </p:nvSpPr>
        <p:spPr>
          <a:xfrm>
            <a:off x="653719" y="969819"/>
            <a:ext cx="4786500" cy="646331"/>
          </a:xfrm>
          <a:prstGeom prst="rect">
            <a:avLst/>
          </a:prstGeom>
          <a:noFill/>
        </p:spPr>
        <p:txBody>
          <a:bodyPr wrap="square" rtlCol="0">
            <a:spAutoFit/>
          </a:bodyPr>
          <a:lstStyle/>
          <a:p>
            <a:r>
              <a:rPr lang="en-GB" b="1" dirty="0">
                <a:solidFill>
                  <a:srgbClr val="254C5B"/>
                </a:solidFill>
              </a:rPr>
              <a:t>Field of work based on the ICNPO (International Classification of non-profit organisations)</a:t>
            </a:r>
          </a:p>
        </p:txBody>
      </p:sp>
    </p:spTree>
    <p:extLst>
      <p:ext uri="{BB962C8B-B14F-4D97-AF65-F5344CB8AC3E}">
        <p14:creationId xmlns:p14="http://schemas.microsoft.com/office/powerpoint/2010/main" val="111783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61A9-446B-F6C0-2C94-5C0DD0C77898}"/>
              </a:ext>
            </a:extLst>
          </p:cNvPr>
          <p:cNvSpPr>
            <a:spLocks noGrp="1"/>
          </p:cNvSpPr>
          <p:nvPr>
            <p:ph type="ctrTitle"/>
          </p:nvPr>
        </p:nvSpPr>
        <p:spPr/>
        <p:txBody>
          <a:bodyPr/>
          <a:lstStyle/>
          <a:p>
            <a:r>
              <a:rPr lang="en-GB" dirty="0"/>
              <a:t>Village halls in Scotland</a:t>
            </a:r>
          </a:p>
        </p:txBody>
      </p:sp>
      <p:sp>
        <p:nvSpPr>
          <p:cNvPr id="3" name="Subtitle 2">
            <a:extLst>
              <a:ext uri="{FF2B5EF4-FFF2-40B4-BE49-F238E27FC236}">
                <a16:creationId xmlns:a16="http://schemas.microsoft.com/office/drawing/2014/main" id="{CA652DCD-6F1B-0379-AAF2-D7DBA2FB9303}"/>
              </a:ext>
            </a:extLst>
          </p:cNvPr>
          <p:cNvSpPr>
            <a:spLocks noGrp="1"/>
          </p:cNvSpPr>
          <p:nvPr>
            <p:ph type="subTitle" idx="1"/>
          </p:nvPr>
        </p:nvSpPr>
        <p:spPr/>
        <p:txBody>
          <a:bodyPr/>
          <a:lstStyle/>
          <a:p>
            <a:r>
              <a:rPr lang="en-GB" dirty="0"/>
              <a:t>Size &amp; shape</a:t>
            </a:r>
          </a:p>
        </p:txBody>
      </p:sp>
      <p:pic>
        <p:nvPicPr>
          <p:cNvPr id="5" name="Graphic 4" descr="Modern architecture with solid fill">
            <a:extLst>
              <a:ext uri="{FF2B5EF4-FFF2-40B4-BE49-F238E27FC236}">
                <a16:creationId xmlns:a16="http://schemas.microsoft.com/office/drawing/2014/main" id="{F370315D-8FB4-A218-13F8-D6359C732EF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24775" y="3231893"/>
            <a:ext cx="1467953" cy="1467953"/>
          </a:xfrm>
          <a:prstGeom prst="rect">
            <a:avLst/>
          </a:prstGeom>
        </p:spPr>
      </p:pic>
      <p:pic>
        <p:nvPicPr>
          <p:cNvPr id="7" name="Graphic 6" descr="Map with pin with solid fill">
            <a:extLst>
              <a:ext uri="{FF2B5EF4-FFF2-40B4-BE49-F238E27FC236}">
                <a16:creationId xmlns:a16="http://schemas.microsoft.com/office/drawing/2014/main" id="{DA8FBF0D-ABBB-2962-2A38-66C4D13BC13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39489" y="3965869"/>
            <a:ext cx="1647825" cy="1647825"/>
          </a:xfrm>
          <a:prstGeom prst="rect">
            <a:avLst/>
          </a:prstGeom>
        </p:spPr>
      </p:pic>
    </p:spTree>
    <p:extLst>
      <p:ext uri="{BB962C8B-B14F-4D97-AF65-F5344CB8AC3E}">
        <p14:creationId xmlns:p14="http://schemas.microsoft.com/office/powerpoint/2010/main" val="427005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A76B004-F57E-77CE-5753-1698EAB047FB}"/>
              </a:ext>
            </a:extLst>
          </p:cNvPr>
          <p:cNvPicPr>
            <a:picLocks noChangeAspect="1"/>
          </p:cNvPicPr>
          <p:nvPr/>
        </p:nvPicPr>
        <p:blipFill>
          <a:blip r:embed="rId3">
            <a:extLst>
              <a:ext uri="{28A0092B-C50C-407E-A947-70E740481C1C}">
                <a14:useLocalDpi xmlns:a14="http://schemas.microsoft.com/office/drawing/2010/main" val="0"/>
              </a:ext>
            </a:extLst>
          </a:blip>
          <a:srcRect l="26081" r="15780" b="-1"/>
          <a:stretch>
            <a:fillRect/>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2" name="Picture 11">
            <a:extLst>
              <a:ext uri="{FF2B5EF4-FFF2-40B4-BE49-F238E27FC236}">
                <a16:creationId xmlns:a16="http://schemas.microsoft.com/office/drawing/2014/main" id="{9DD79F92-92BE-E7CD-493D-C07BC578EDBF}"/>
              </a:ext>
            </a:extLst>
          </p:cNvPr>
          <p:cNvPicPr>
            <a:picLocks noChangeAspect="1"/>
          </p:cNvPicPr>
          <p:nvPr/>
        </p:nvPicPr>
        <p:blipFill>
          <a:blip r:embed="rId4">
            <a:extLst>
              <a:ext uri="{28A0092B-C50C-407E-A947-70E740481C1C}">
                <a14:useLocalDpi xmlns:a14="http://schemas.microsoft.com/office/drawing/2010/main" val="0"/>
              </a:ext>
            </a:extLst>
          </a:blip>
          <a:srcRect l="17072" r="20481" b="-3"/>
          <a:stretch>
            <a:fillRect/>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8" name="Picture 7">
            <a:extLst>
              <a:ext uri="{FF2B5EF4-FFF2-40B4-BE49-F238E27FC236}">
                <a16:creationId xmlns:a16="http://schemas.microsoft.com/office/drawing/2014/main" id="{7FF513EF-2CE4-5596-E69A-675595BBE67F}"/>
              </a:ext>
            </a:extLst>
          </p:cNvPr>
          <p:cNvPicPr>
            <a:picLocks noChangeAspect="1"/>
          </p:cNvPicPr>
          <p:nvPr/>
        </p:nvPicPr>
        <p:blipFill>
          <a:blip r:embed="rId5">
            <a:extLst>
              <a:ext uri="{28A0092B-C50C-407E-A947-70E740481C1C}">
                <a14:useLocalDpi xmlns:a14="http://schemas.microsoft.com/office/drawing/2010/main" val="0"/>
              </a:ext>
            </a:extLst>
          </a:blip>
          <a:srcRect l="19236" r="21881" b="1"/>
          <a:stretch>
            <a:fillRect/>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9" name="Group 18">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0" name="Freeform: Shape 19">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216255468"/>
      </p:ext>
    </p:extLst>
  </p:cSld>
  <p:clrMapOvr>
    <a:masterClrMapping/>
  </p:clrMapOvr>
</p:sld>
</file>

<file path=ppt/theme/theme1.xml><?xml version="1.0" encoding="utf-8"?>
<a:theme xmlns:a="http://schemas.openxmlformats.org/drawingml/2006/main" name="Office Theme">
  <a:themeElements>
    <a:clrScheme name="SCVO Core">
      <a:dk1>
        <a:srgbClr val="254C5B"/>
      </a:dk1>
      <a:lt1>
        <a:sysClr val="window" lastClr="FFFFFF"/>
      </a:lt1>
      <a:dk2>
        <a:srgbClr val="254C5B"/>
      </a:dk2>
      <a:lt2>
        <a:srgbClr val="FFFFFF"/>
      </a:lt2>
      <a:accent1>
        <a:srgbClr val="45CCE4"/>
      </a:accent1>
      <a:accent2>
        <a:srgbClr val="4996B5"/>
      </a:accent2>
      <a:accent3>
        <a:srgbClr val="FFDB00"/>
      </a:accent3>
      <a:accent4>
        <a:srgbClr val="FFAB15"/>
      </a:accent4>
      <a:accent5>
        <a:srgbClr val="B0FFC0"/>
      </a:accent5>
      <a:accent6>
        <a:srgbClr val="CCBFDF"/>
      </a:accent6>
      <a:hlink>
        <a:srgbClr val="FF5959"/>
      </a:hlink>
      <a:folHlink>
        <a:srgbClr val="FFAF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O_Core_PPT deck" id="{4FB3BBD5-F35D-4DA8-A0CD-2AC517156D5B}" vid="{AF5EE01A-C5E3-43BA-9DEB-1613E1C7B8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qyd xmlns="22bbf75b-95f0-4949-8dcb-3c1d2c77dc29" xsi:nil="true"/>
    <DateandTime xmlns="22bbf75b-95f0-4949-8dcb-3c1d2c77dc29" xsi:nil="true"/>
    <DocumentType xmlns="22bbf75b-95f0-4949-8dcb-3c1d2c77dc29" xsi:nil="true"/>
    <Year xmlns="22bbf75b-95f0-4949-8dcb-3c1d2c77dc29" xsi:nil="true"/>
    <TaxCatchAll xmlns="493bb6ee-ddc6-4c5c-988d-d27208970a9f" xsi:nil="true"/>
    <lcf76f155ced4ddcb4097134ff3c332f xmlns="22bbf75b-95f0-4949-8dcb-3c1d2c77dc2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0DD35BCA69984389F165EF563E00B4" ma:contentTypeVersion="38" ma:contentTypeDescription="Create a new document." ma:contentTypeScope="" ma:versionID="016b06a610a6128b00a04c3533d5abfe">
  <xsd:schema xmlns:xsd="http://www.w3.org/2001/XMLSchema" xmlns:xs="http://www.w3.org/2001/XMLSchema" xmlns:p="http://schemas.microsoft.com/office/2006/metadata/properties" xmlns:ns2="22bbf75b-95f0-4949-8dcb-3c1d2c77dc29" xmlns:ns3="5f054ab2-02a6-451f-b0d3-a1edd8ce2fea" xmlns:ns4="493bb6ee-ddc6-4c5c-988d-d27208970a9f" targetNamespace="http://schemas.microsoft.com/office/2006/metadata/properties" ma:root="true" ma:fieldsID="9a70d80f99f7067b04be0ac491560c44" ns2:_="" ns3:_="" ns4:_="">
    <xsd:import namespace="22bbf75b-95f0-4949-8dcb-3c1d2c77dc29"/>
    <xsd:import namespace="5f054ab2-02a6-451f-b0d3-a1edd8ce2fea"/>
    <xsd:import namespace="493bb6ee-ddc6-4c5c-988d-d27208970a9f"/>
    <xsd:element name="properties">
      <xsd:complexType>
        <xsd:sequence>
          <xsd:element name="documentManagement">
            <xsd:complexType>
              <xsd:all>
                <xsd:element ref="ns2:DocumentType" minOccurs="0"/>
                <xsd:element ref="ns2:Year" minOccurs="0"/>
                <xsd:element ref="ns2:hqyd" minOccurs="0"/>
                <xsd:element ref="ns3:SharedWithUsers" minOccurs="0"/>
                <xsd:element ref="ns3:SharingHintHash"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DateandTime"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bbf75b-95f0-4949-8dcb-3c1d2c77dc29" elementFormDefault="qualified">
    <xsd:import namespace="http://schemas.microsoft.com/office/2006/documentManagement/types"/>
    <xsd:import namespace="http://schemas.microsoft.com/office/infopath/2007/PartnerControls"/>
    <xsd:element name="DocumentType" ma:index="1" nillable="true" ma:displayName="Document Type" ma:description="Document type" ma:format="Dropdown" ma:internalName="DocumentType">
      <xsd:simpleType>
        <xsd:restriction base="dms:Choice">
          <xsd:enumeration value="Policy Brief"/>
          <xsd:enumeration value="Event Brief"/>
          <xsd:enumeration value="Agenda"/>
          <xsd:enumeration value="Minutes"/>
          <xsd:enumeration value="Notes"/>
          <xsd:enumeration value="Handover"/>
          <xsd:enumeration value="Response"/>
          <xsd:enumeration value="Proposal"/>
          <xsd:enumeration value="Spreadsheet/Stats"/>
        </xsd:restriction>
      </xsd:simpleType>
    </xsd:element>
    <xsd:element name="Year" ma:index="2" nillable="true" ma:displayName="Year" ma:description="Year" ma:format="Dropdown" ma:internalName="Year" ma:readOnly="false">
      <xsd:simpleType>
        <xsd:union memberTypes="dms:Text">
          <xsd:simpleType>
            <xsd:restriction base="dms:Choice">
              <xsd:enumeration value="2021"/>
              <xsd:enumeration value="2020"/>
              <xsd:enumeration value="2019"/>
              <xsd:enumeration value="2018"/>
            </xsd:restriction>
          </xsd:simpleType>
        </xsd:union>
      </xsd:simpleType>
    </xsd:element>
    <xsd:element name="hqyd" ma:index="8" nillable="true" ma:displayName="Number" ma:hidden="true" ma:internalName="hqyd" ma:readOnly="false">
      <xsd:simpleType>
        <xsd:restriction base="dms:Number"/>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hidden="true" ma:internalName="MediaServiceKeyPoints" ma:readOnly="true">
      <xsd:simpleType>
        <xsd:restriction base="dms:Note"/>
      </xsd:simpleType>
    </xsd:element>
    <xsd:element name="DateandTime" ma:index="24" nillable="true" ma:displayName="Date and Time" ma:format="DateOnly" ma:internalName="DateandTime">
      <xsd:simpleType>
        <xsd:restriction base="dms:DateTime"/>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95cbd55-2671-4a50-8c5d-f2e58ffca7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054ab2-02a6-451f-b0d3-a1edd8ce2fea" elementFormDefault="qualified">
    <xsd:import namespace="http://schemas.microsoft.com/office/2006/documentManagement/types"/>
    <xsd:import namespace="http://schemas.microsoft.com/office/infopath/2007/PartnerControls"/>
    <xsd:element name="SharedWithUsers" ma:index="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hidden="true" ma:internalName="SharingHintHash" ma:readOnly="true">
      <xsd:simpleType>
        <xsd:restriction base="dms:Text"/>
      </xsd:simpleType>
    </xsd:element>
    <xsd:element name="SharedWithDetails" ma:index="11" nillable="true" ma:displayName="Shared With Details" ma:description=""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3bb6ee-ddc6-4c5c-988d-d27208970a9f"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dcac7d03-337a-40d8-b3a7-5a8bf6591281}" ma:internalName="TaxCatchAll" ma:showField="CatchAllData" ma:web="493bb6ee-ddc6-4c5c-988d-d27208970a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C87DD5-53B4-4F9F-A1CD-C7914A24A4A1}">
  <ds:schemaRefs>
    <ds:schemaRef ds:uri="22bbf75b-95f0-4949-8dcb-3c1d2c77dc29"/>
    <ds:schemaRef ds:uri="http://purl.org/dc/terms/"/>
    <ds:schemaRef ds:uri="http://www.w3.org/XML/1998/namespace"/>
    <ds:schemaRef ds:uri="http://schemas.microsoft.com/office/2006/documentManagement/types"/>
    <ds:schemaRef ds:uri="493bb6ee-ddc6-4c5c-988d-d27208970a9f"/>
    <ds:schemaRef ds:uri="http://purl.org/dc/dcmitype/"/>
    <ds:schemaRef ds:uri="http://purl.org/dc/elements/1.1/"/>
    <ds:schemaRef ds:uri="http://schemas.microsoft.com/office/infopath/2007/PartnerControls"/>
    <ds:schemaRef ds:uri="http://schemas.openxmlformats.org/package/2006/metadata/core-properties"/>
    <ds:schemaRef ds:uri="5f054ab2-02a6-451f-b0d3-a1edd8ce2fea"/>
    <ds:schemaRef ds:uri="http://schemas.microsoft.com/office/2006/metadata/properties"/>
  </ds:schemaRefs>
</ds:datastoreItem>
</file>

<file path=customXml/itemProps2.xml><?xml version="1.0" encoding="utf-8"?>
<ds:datastoreItem xmlns:ds="http://schemas.openxmlformats.org/officeDocument/2006/customXml" ds:itemID="{1190B23E-B7B1-4D57-87A5-A7B6B025B52E}">
  <ds:schemaRefs>
    <ds:schemaRef ds:uri="http://schemas.microsoft.com/sharepoint/v3/contenttype/forms"/>
  </ds:schemaRefs>
</ds:datastoreItem>
</file>

<file path=customXml/itemProps3.xml><?xml version="1.0" encoding="utf-8"?>
<ds:datastoreItem xmlns:ds="http://schemas.openxmlformats.org/officeDocument/2006/customXml" ds:itemID="{957429CB-0408-4A91-924A-EF03F1B5B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bbf75b-95f0-4949-8dcb-3c1d2c77dc29"/>
    <ds:schemaRef ds:uri="5f054ab2-02a6-451f-b0d3-a1edd8ce2fea"/>
    <ds:schemaRef ds:uri="493bb6ee-ddc6-4c5c-988d-d27208970a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SCVO_Aberdeen_June23</Template>
  <TotalTime>1320</TotalTime>
  <Words>1384</Words>
  <Application>Microsoft Office PowerPoint</Application>
  <PresentationFormat>Widescreen</PresentationFormat>
  <Paragraphs>184</Paragraphs>
  <Slides>36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 Black</vt:lpstr>
      <vt:lpstr>Arial</vt:lpstr>
      <vt:lpstr>Calibri</vt:lpstr>
      <vt:lpstr>Ingra SCVO</vt:lpstr>
      <vt:lpstr>Ingra SCVO Semi Bold</vt:lpstr>
      <vt:lpstr>Ingra</vt:lpstr>
      <vt:lpstr>Office Theme</vt:lpstr>
      <vt:lpstr>PowerPoint Presentation</vt:lpstr>
      <vt:lpstr>PowerPoint Presentation</vt:lpstr>
      <vt:lpstr>PowerPoint Presentation</vt:lpstr>
      <vt:lpstr>PowerPoint Presentation</vt:lpstr>
      <vt:lpstr>SCVO State of the Sector stats 2026  </vt:lpstr>
      <vt:lpstr>PowerPoint Presentation</vt:lpstr>
      <vt:lpstr>PowerPoint Presentation</vt:lpstr>
      <vt:lpstr>Village halls in Scotland</vt:lpstr>
      <vt:lpstr>PowerPoint Presentation</vt:lpstr>
      <vt:lpstr>PowerPoint Presentation</vt:lpstr>
      <vt:lpstr>Village halls in Scotland: urban/rural split</vt:lpstr>
      <vt:lpstr>PowerPoint Presentation</vt:lpstr>
      <vt:lpstr>Village halls in Scotland: legal form</vt:lpstr>
      <vt:lpstr>Village halls in Scotland: legal forms</vt:lpstr>
      <vt:lpstr>Village halls in Scotland: by age</vt:lpstr>
      <vt:lpstr>PowerPoint Presentation</vt:lpstr>
      <vt:lpstr>Village halls in Scotland</vt:lpstr>
      <vt:lpstr>Voluntary sector in Scotland: financial picture</vt:lpstr>
      <vt:lpstr>Village halls in Scotland: financial picture</vt:lpstr>
      <vt:lpstr>Village halls in Scotland: financial picture</vt:lpstr>
      <vt:lpstr>Charities in Scotland: financial picture</vt:lpstr>
      <vt:lpstr>Village halls in Scotland: financial picture</vt:lpstr>
      <vt:lpstr>Village halls in Scotland</vt:lpstr>
      <vt:lpstr>PowerPoint Presentation</vt:lpstr>
      <vt:lpstr>PowerPoint Presentation</vt:lpstr>
      <vt:lpstr>PowerPoint Presentation</vt:lpstr>
      <vt:lpstr>Village Halls in Scotland: funding challenges</vt:lpstr>
      <vt:lpstr>Village halls in Scotland</vt:lpstr>
      <vt:lpstr>PowerPoint Presentation</vt:lpstr>
      <vt:lpstr>PowerPoint Presentation</vt:lpstr>
      <vt:lpstr>PowerPoint Presentation</vt:lpstr>
      <vt:lpstr>Village halls in Scotland</vt:lpstr>
      <vt:lpstr>PowerPoint Presentation</vt:lpstr>
      <vt:lpstr>Q &amp; A  A couple of quick questions  for you first!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Mackinnon</dc:creator>
  <cp:lastModifiedBy>Ilse Mackinnon</cp:lastModifiedBy>
  <cp:revision>3</cp:revision>
  <dcterms:created xsi:type="dcterms:W3CDTF">2023-06-13T21:51:45Z</dcterms:created>
  <dcterms:modified xsi:type="dcterms:W3CDTF">2026-06-01T08:58:12Z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0x010100440DD35BCA69984389F165EF563E00B4</vt:lpwstr>
  </property>
  <property fmtid="{D5CDD505-2E9C-101B-9397-08002B2CF9AE}" pid="3" name="MediaServiceImageTags">
    <vt:lpwstr/>
  </property>
</Properties>
</file>